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5"/>
  </p:notesMasterIdLst>
  <p:handoutMasterIdLst>
    <p:handoutMasterId r:id="rId46"/>
  </p:handoutMasterIdLst>
  <p:sldIdLst>
    <p:sldId id="614" r:id="rId2"/>
    <p:sldId id="820" r:id="rId3"/>
    <p:sldId id="747" r:id="rId4"/>
    <p:sldId id="683" r:id="rId5"/>
    <p:sldId id="750" r:id="rId6"/>
    <p:sldId id="779" r:id="rId7"/>
    <p:sldId id="729" r:id="rId8"/>
    <p:sldId id="780" r:id="rId9"/>
    <p:sldId id="821" r:id="rId10"/>
    <p:sldId id="783" r:id="rId11"/>
    <p:sldId id="812" r:id="rId12"/>
    <p:sldId id="813" r:id="rId13"/>
    <p:sldId id="811" r:id="rId14"/>
    <p:sldId id="788" r:id="rId15"/>
    <p:sldId id="789" r:id="rId16"/>
    <p:sldId id="790" r:id="rId17"/>
    <p:sldId id="791" r:id="rId18"/>
    <p:sldId id="792" r:id="rId19"/>
    <p:sldId id="815" r:id="rId20"/>
    <p:sldId id="814" r:id="rId21"/>
    <p:sldId id="816" r:id="rId22"/>
    <p:sldId id="818" r:id="rId23"/>
    <p:sldId id="817" r:id="rId24"/>
    <p:sldId id="793" r:id="rId25"/>
    <p:sldId id="794" r:id="rId26"/>
    <p:sldId id="822" r:id="rId27"/>
    <p:sldId id="795" r:id="rId28"/>
    <p:sldId id="787" r:id="rId29"/>
    <p:sldId id="796" r:id="rId30"/>
    <p:sldId id="797" r:id="rId31"/>
    <p:sldId id="798" r:id="rId32"/>
    <p:sldId id="799" r:id="rId33"/>
    <p:sldId id="800" r:id="rId34"/>
    <p:sldId id="801" r:id="rId35"/>
    <p:sldId id="802" r:id="rId36"/>
    <p:sldId id="803" r:id="rId37"/>
    <p:sldId id="804" r:id="rId38"/>
    <p:sldId id="805" r:id="rId39"/>
    <p:sldId id="806" r:id="rId40"/>
    <p:sldId id="807" r:id="rId41"/>
    <p:sldId id="808" r:id="rId42"/>
    <p:sldId id="786" r:id="rId43"/>
    <p:sldId id="823" r:id="rId44"/>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9A5"/>
    <a:srgbClr val="FF0000"/>
    <a:srgbClr val="0099CC"/>
    <a:srgbClr val="66CCFF"/>
    <a:srgbClr val="54A709"/>
    <a:srgbClr val="0033CC"/>
    <a:srgbClr val="99CCFF"/>
    <a:srgbClr val="CCCC00"/>
    <a:srgbClr val="E8D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08" autoAdjust="0"/>
    <p:restoredTop sz="86482" autoAdjust="0"/>
  </p:normalViewPr>
  <p:slideViewPr>
    <p:cSldViewPr>
      <p:cViewPr varScale="1">
        <p:scale>
          <a:sx n="139" d="100"/>
          <a:sy n="139" d="100"/>
        </p:scale>
        <p:origin x="-948" y="-108"/>
      </p:cViewPr>
      <p:guideLst>
        <p:guide orient="horz" pos="2160"/>
        <p:guide pos="2880"/>
      </p:guideLst>
    </p:cSldViewPr>
  </p:slideViewPr>
  <p:outlineViewPr>
    <p:cViewPr>
      <p:scale>
        <a:sx n="33" d="100"/>
        <a:sy n="33" d="100"/>
      </p:scale>
      <p:origin x="0" y="47940"/>
    </p:cViewPr>
  </p:outlineViewPr>
  <p:notesTextViewPr>
    <p:cViewPr>
      <p:scale>
        <a:sx n="100" d="100"/>
        <a:sy n="100" d="100"/>
      </p:scale>
      <p:origin x="0" y="0"/>
    </p:cViewPr>
  </p:notesTextViewPr>
  <p:sorterViewPr>
    <p:cViewPr>
      <p:scale>
        <a:sx n="120" d="100"/>
        <a:sy n="120" d="100"/>
      </p:scale>
      <p:origin x="0" y="21588"/>
    </p:cViewPr>
  </p:sorterViewPr>
  <p:notesViewPr>
    <p:cSldViewPr>
      <p:cViewPr varScale="1">
        <p:scale>
          <a:sx n="60" d="100"/>
          <a:sy n="60" d="100"/>
        </p:scale>
        <p:origin x="-1722" y="-90"/>
      </p:cViewPr>
      <p:guideLst>
        <p:guide orient="horz" pos="2207"/>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2" y="1"/>
            <a:ext cx="4027178" cy="351957"/>
          </a:xfrm>
          <a:prstGeom prst="rect">
            <a:avLst/>
          </a:prstGeom>
          <a:noFill/>
          <a:ln>
            <a:noFill/>
          </a:ln>
          <a:extLst/>
        </p:spPr>
        <p:txBody>
          <a:bodyPr vert="horz" wrap="square" lIns="91428" tIns="45713" rIns="91428" bIns="45713" numCol="1" anchor="t" anchorCtr="0" compatLnSpc="1">
            <a:prstTxWarp prst="textNoShape">
              <a:avLst/>
            </a:prstTxWarp>
          </a:bodyPr>
          <a:lstStyle>
            <a:lvl1pPr defTabSz="912679">
              <a:defRPr sz="1200">
                <a:latin typeface="Times New Roman" pitchFamily="18" charset="0"/>
              </a:defRPr>
            </a:lvl1pPr>
          </a:lstStyle>
          <a:p>
            <a:pPr>
              <a:defRPr/>
            </a:pPr>
            <a:endParaRPr lang="en-US"/>
          </a:p>
        </p:txBody>
      </p:sp>
      <p:sp>
        <p:nvSpPr>
          <p:cNvPr id="140291" name="Rectangle 3"/>
          <p:cNvSpPr>
            <a:spLocks noGrp="1" noChangeArrowheads="1"/>
          </p:cNvSpPr>
          <p:nvPr>
            <p:ph type="dt" sz="quarter" idx="1"/>
          </p:nvPr>
        </p:nvSpPr>
        <p:spPr bwMode="auto">
          <a:xfrm>
            <a:off x="5267118" y="1"/>
            <a:ext cx="4027178" cy="351957"/>
          </a:xfrm>
          <a:prstGeom prst="rect">
            <a:avLst/>
          </a:prstGeom>
          <a:noFill/>
          <a:ln>
            <a:noFill/>
          </a:ln>
          <a:extLst/>
        </p:spPr>
        <p:txBody>
          <a:bodyPr vert="horz" wrap="square" lIns="91428" tIns="45713" rIns="91428" bIns="45713" numCol="1" anchor="t" anchorCtr="0" compatLnSpc="1">
            <a:prstTxWarp prst="textNoShape">
              <a:avLst/>
            </a:prstTxWarp>
          </a:bodyPr>
          <a:lstStyle>
            <a:lvl1pPr algn="r" defTabSz="912679">
              <a:defRPr sz="1200">
                <a:latin typeface="Times New Roman" pitchFamily="18" charset="0"/>
              </a:defRPr>
            </a:lvl1pPr>
          </a:lstStyle>
          <a:p>
            <a:pPr>
              <a:defRPr/>
            </a:pPr>
            <a:endParaRPr lang="en-US"/>
          </a:p>
        </p:txBody>
      </p:sp>
      <p:sp>
        <p:nvSpPr>
          <p:cNvPr id="140292" name="Rectangle 4"/>
          <p:cNvSpPr>
            <a:spLocks noGrp="1" noChangeArrowheads="1"/>
          </p:cNvSpPr>
          <p:nvPr>
            <p:ph type="ftr" sz="quarter" idx="2"/>
          </p:nvPr>
        </p:nvSpPr>
        <p:spPr bwMode="auto">
          <a:xfrm>
            <a:off x="2" y="6657248"/>
            <a:ext cx="4027178" cy="351957"/>
          </a:xfrm>
          <a:prstGeom prst="rect">
            <a:avLst/>
          </a:prstGeom>
          <a:noFill/>
          <a:ln>
            <a:noFill/>
          </a:ln>
          <a:extLst/>
        </p:spPr>
        <p:txBody>
          <a:bodyPr vert="horz" wrap="square" lIns="91428" tIns="45713" rIns="91428" bIns="45713" numCol="1" anchor="b" anchorCtr="0" compatLnSpc="1">
            <a:prstTxWarp prst="textNoShape">
              <a:avLst/>
            </a:prstTxWarp>
          </a:bodyPr>
          <a:lstStyle>
            <a:lvl1pPr defTabSz="912679">
              <a:defRPr sz="1200">
                <a:latin typeface="Times New Roman" pitchFamily="18" charset="0"/>
              </a:defRPr>
            </a:lvl1pPr>
          </a:lstStyle>
          <a:p>
            <a:pPr>
              <a:defRPr/>
            </a:pPr>
            <a:endParaRPr lang="en-US"/>
          </a:p>
        </p:txBody>
      </p:sp>
      <p:sp>
        <p:nvSpPr>
          <p:cNvPr id="140293" name="Rectangle 5"/>
          <p:cNvSpPr>
            <a:spLocks noGrp="1" noChangeArrowheads="1"/>
          </p:cNvSpPr>
          <p:nvPr>
            <p:ph type="sldNum" sz="quarter" idx="3"/>
          </p:nvPr>
        </p:nvSpPr>
        <p:spPr bwMode="auto">
          <a:xfrm>
            <a:off x="5267118" y="6657248"/>
            <a:ext cx="4027178" cy="351957"/>
          </a:xfrm>
          <a:prstGeom prst="rect">
            <a:avLst/>
          </a:prstGeom>
          <a:noFill/>
          <a:ln>
            <a:noFill/>
          </a:ln>
          <a:extLst/>
        </p:spPr>
        <p:txBody>
          <a:bodyPr vert="horz" wrap="square" lIns="91428" tIns="45713" rIns="91428" bIns="45713" numCol="1" anchor="b" anchorCtr="0" compatLnSpc="1">
            <a:prstTxWarp prst="textNoShape">
              <a:avLst/>
            </a:prstTxWarp>
          </a:bodyPr>
          <a:lstStyle>
            <a:lvl1pPr algn="r" defTabSz="912679">
              <a:defRPr sz="1200">
                <a:latin typeface="Times New Roman" pitchFamily="18" charset="0"/>
              </a:defRPr>
            </a:lvl1pPr>
          </a:lstStyle>
          <a:p>
            <a:pPr>
              <a:defRPr/>
            </a:pPr>
            <a:fld id="{6B7C529A-97CC-446B-8553-638A2A874C1E}" type="slidenum">
              <a:rPr lang="en-US"/>
              <a:pPr>
                <a:defRPr/>
              </a:pPr>
              <a:t>‹#›</a:t>
            </a:fld>
            <a:endParaRPr lang="en-US"/>
          </a:p>
        </p:txBody>
      </p:sp>
    </p:spTree>
    <p:extLst>
      <p:ext uri="{BB962C8B-B14F-4D97-AF65-F5344CB8AC3E}">
        <p14:creationId xmlns:p14="http://schemas.microsoft.com/office/powerpoint/2010/main" val="2759890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2" y="1"/>
            <a:ext cx="4027178" cy="351957"/>
          </a:xfrm>
          <a:prstGeom prst="rect">
            <a:avLst/>
          </a:prstGeom>
          <a:noFill/>
          <a:ln>
            <a:noFill/>
          </a:ln>
          <a:extLst/>
        </p:spPr>
        <p:txBody>
          <a:bodyPr vert="horz" wrap="square" lIns="93800" tIns="46901" rIns="93800" bIns="46901" numCol="1" anchor="t" anchorCtr="0" compatLnSpc="1">
            <a:prstTxWarp prst="textNoShape">
              <a:avLst/>
            </a:prstTxWarp>
          </a:bodyPr>
          <a:lstStyle>
            <a:lvl1pPr defTabSz="938075">
              <a:defRPr sz="1200">
                <a:latin typeface="Times New Roman" pitchFamily="18" charset="0"/>
              </a:defRPr>
            </a:lvl1pPr>
          </a:lstStyle>
          <a:p>
            <a:pPr>
              <a:defRPr/>
            </a:pPr>
            <a:endParaRPr lang="en-US"/>
          </a:p>
        </p:txBody>
      </p:sp>
      <p:sp>
        <p:nvSpPr>
          <p:cNvPr id="163843" name="Rectangle 3"/>
          <p:cNvSpPr>
            <a:spLocks noGrp="1" noChangeArrowheads="1"/>
          </p:cNvSpPr>
          <p:nvPr>
            <p:ph type="dt" idx="1"/>
          </p:nvPr>
        </p:nvSpPr>
        <p:spPr bwMode="auto">
          <a:xfrm>
            <a:off x="5267118" y="1"/>
            <a:ext cx="4027178" cy="351957"/>
          </a:xfrm>
          <a:prstGeom prst="rect">
            <a:avLst/>
          </a:prstGeom>
          <a:noFill/>
          <a:ln>
            <a:noFill/>
          </a:ln>
          <a:extLst/>
        </p:spPr>
        <p:txBody>
          <a:bodyPr vert="horz" wrap="square" lIns="93800" tIns="46901" rIns="93800" bIns="46901" numCol="1" anchor="t" anchorCtr="0" compatLnSpc="1">
            <a:prstTxWarp prst="textNoShape">
              <a:avLst/>
            </a:prstTxWarp>
          </a:bodyPr>
          <a:lstStyle>
            <a:lvl1pPr algn="r" defTabSz="938075">
              <a:defRPr sz="1200">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2898775" y="527050"/>
            <a:ext cx="3502025" cy="2627313"/>
          </a:xfrm>
          <a:prstGeom prst="rect">
            <a:avLst/>
          </a:prstGeom>
          <a:noFill/>
          <a:ln w="9525">
            <a:solidFill>
              <a:srgbClr val="000000"/>
            </a:solidFill>
            <a:miter lim="800000"/>
            <a:headEnd/>
            <a:tailEnd/>
          </a:ln>
        </p:spPr>
      </p:sp>
      <p:sp>
        <p:nvSpPr>
          <p:cNvPr id="163845" name="Rectangle 5"/>
          <p:cNvSpPr>
            <a:spLocks noGrp="1" noChangeArrowheads="1"/>
          </p:cNvSpPr>
          <p:nvPr>
            <p:ph type="body" sz="quarter" idx="3"/>
          </p:nvPr>
        </p:nvSpPr>
        <p:spPr bwMode="auto">
          <a:xfrm>
            <a:off x="928379" y="3329222"/>
            <a:ext cx="7439646" cy="3154440"/>
          </a:xfrm>
          <a:prstGeom prst="rect">
            <a:avLst/>
          </a:prstGeom>
          <a:noFill/>
          <a:ln>
            <a:noFill/>
          </a:ln>
          <a:extLst/>
        </p:spPr>
        <p:txBody>
          <a:bodyPr vert="horz" wrap="square" lIns="93800" tIns="46901" rIns="93800" bIns="469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846" name="Rectangle 6"/>
          <p:cNvSpPr>
            <a:spLocks noGrp="1" noChangeArrowheads="1"/>
          </p:cNvSpPr>
          <p:nvPr>
            <p:ph type="ftr" sz="quarter" idx="4"/>
          </p:nvPr>
        </p:nvSpPr>
        <p:spPr bwMode="auto">
          <a:xfrm>
            <a:off x="2" y="6657248"/>
            <a:ext cx="4027178" cy="351957"/>
          </a:xfrm>
          <a:prstGeom prst="rect">
            <a:avLst/>
          </a:prstGeom>
          <a:noFill/>
          <a:ln>
            <a:noFill/>
          </a:ln>
          <a:extLst/>
        </p:spPr>
        <p:txBody>
          <a:bodyPr vert="horz" wrap="square" lIns="93800" tIns="46901" rIns="93800" bIns="46901" numCol="1" anchor="b" anchorCtr="0" compatLnSpc="1">
            <a:prstTxWarp prst="textNoShape">
              <a:avLst/>
            </a:prstTxWarp>
          </a:bodyPr>
          <a:lstStyle>
            <a:lvl1pPr defTabSz="938075">
              <a:defRPr sz="1200">
                <a:latin typeface="Times New Roman" pitchFamily="18" charset="0"/>
              </a:defRPr>
            </a:lvl1pPr>
          </a:lstStyle>
          <a:p>
            <a:pPr>
              <a:defRPr/>
            </a:pPr>
            <a:endParaRPr lang="en-US"/>
          </a:p>
        </p:txBody>
      </p:sp>
      <p:sp>
        <p:nvSpPr>
          <p:cNvPr id="163847" name="Rectangle 7"/>
          <p:cNvSpPr>
            <a:spLocks noGrp="1" noChangeArrowheads="1"/>
          </p:cNvSpPr>
          <p:nvPr>
            <p:ph type="sldNum" sz="quarter" idx="5"/>
          </p:nvPr>
        </p:nvSpPr>
        <p:spPr bwMode="auto">
          <a:xfrm>
            <a:off x="5267118" y="6657248"/>
            <a:ext cx="4027178" cy="351957"/>
          </a:xfrm>
          <a:prstGeom prst="rect">
            <a:avLst/>
          </a:prstGeom>
          <a:noFill/>
          <a:ln>
            <a:noFill/>
          </a:ln>
          <a:extLst/>
        </p:spPr>
        <p:txBody>
          <a:bodyPr vert="horz" wrap="square" lIns="93800" tIns="46901" rIns="93800" bIns="46901" numCol="1" anchor="b" anchorCtr="0" compatLnSpc="1">
            <a:prstTxWarp prst="textNoShape">
              <a:avLst/>
            </a:prstTxWarp>
          </a:bodyPr>
          <a:lstStyle>
            <a:lvl1pPr algn="r" defTabSz="938075">
              <a:defRPr sz="1200">
                <a:latin typeface="Times New Roman" pitchFamily="18" charset="0"/>
              </a:defRPr>
            </a:lvl1pPr>
          </a:lstStyle>
          <a:p>
            <a:pPr>
              <a:defRPr/>
            </a:pPr>
            <a:fld id="{81A6FB9A-7DFB-4C78-AA6D-7A9B30D271DD}" type="slidenum">
              <a:rPr lang="en-US"/>
              <a:pPr>
                <a:defRPr/>
              </a:pPr>
              <a:t>‹#›</a:t>
            </a:fld>
            <a:endParaRPr lang="en-US"/>
          </a:p>
        </p:txBody>
      </p:sp>
    </p:spTree>
    <p:extLst>
      <p:ext uri="{BB962C8B-B14F-4D97-AF65-F5344CB8AC3E}">
        <p14:creationId xmlns:p14="http://schemas.microsoft.com/office/powerpoint/2010/main" val="1123929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096000"/>
            <a:ext cx="9144000" cy="762000"/>
          </a:xfrm>
          <a:prstGeom prst="rect">
            <a:avLst/>
          </a:prstGeom>
          <a:solidFill>
            <a:schemeClr val="tx1"/>
          </a:solidFill>
          <a:ln w="9525">
            <a:solidFill>
              <a:schemeClr val="tx1"/>
            </a:solidFill>
            <a:miter lim="800000"/>
            <a:headEnd/>
            <a:tailEnd/>
          </a:ln>
        </p:spPr>
        <p:txBody>
          <a:bodyPr wrap="none" anchor="ctr"/>
          <a:lstStyle/>
          <a:p>
            <a:pPr>
              <a:defRPr/>
            </a:pPr>
            <a:endParaRPr lang="en-US"/>
          </a:p>
        </p:txBody>
      </p:sp>
      <p:pic>
        <p:nvPicPr>
          <p:cNvPr id="5" name="Picture 8" descr="33400137"/>
          <p:cNvPicPr>
            <a:picLocks noChangeAspect="1" noChangeArrowheads="1"/>
          </p:cNvPicPr>
          <p:nvPr/>
        </p:nvPicPr>
        <p:blipFill>
          <a:blip r:embed="rId2" cstate="print">
            <a:clrChange>
              <a:clrFrom>
                <a:srgbClr val="FCFFFF"/>
              </a:clrFrom>
              <a:clrTo>
                <a:srgbClr val="FCFFFF">
                  <a:alpha val="0"/>
                </a:srgbClr>
              </a:clrTo>
            </a:clrChange>
          </a:blip>
          <a:srcRect/>
          <a:stretch>
            <a:fillRect/>
          </a:stretch>
        </p:blipFill>
        <p:spPr bwMode="auto">
          <a:xfrm>
            <a:off x="0" y="4232275"/>
            <a:ext cx="3505200" cy="2493963"/>
          </a:xfrm>
          <a:prstGeom prst="rect">
            <a:avLst/>
          </a:prstGeom>
          <a:noFill/>
          <a:ln w="9525">
            <a:noFill/>
            <a:miter lim="800000"/>
            <a:headEnd/>
            <a:tailEnd/>
          </a:ln>
        </p:spPr>
      </p:pic>
      <p:sp>
        <p:nvSpPr>
          <p:cNvPr id="152579" name="Rectangle 3"/>
          <p:cNvSpPr>
            <a:spLocks noGrp="1" noChangeArrowheads="1"/>
          </p:cNvSpPr>
          <p:nvPr>
            <p:ph type="ctrTitle"/>
          </p:nvPr>
        </p:nvSpPr>
        <p:spPr>
          <a:xfrm>
            <a:off x="609600" y="228600"/>
            <a:ext cx="8229600" cy="2590800"/>
          </a:xfrm>
          <a:noFill/>
        </p:spPr>
        <p:txBody>
          <a:bodyPr/>
          <a:lstStyle>
            <a:lvl1pPr algn="r">
              <a:defRPr sz="7200"/>
            </a:lvl1pPr>
          </a:lstStyle>
          <a:p>
            <a:r>
              <a:rPr lang="en-US"/>
              <a:t>Click to edit Master title style</a:t>
            </a:r>
          </a:p>
        </p:txBody>
      </p:sp>
      <p:sp>
        <p:nvSpPr>
          <p:cNvPr id="152580" name="Rectangle 4"/>
          <p:cNvSpPr>
            <a:spLocks noGrp="1" noChangeArrowheads="1"/>
          </p:cNvSpPr>
          <p:nvPr>
            <p:ph type="subTitle" idx="1"/>
          </p:nvPr>
        </p:nvSpPr>
        <p:spPr>
          <a:xfrm>
            <a:off x="2438400" y="2971800"/>
            <a:ext cx="6400800" cy="1143000"/>
          </a:xfrm>
        </p:spPr>
        <p:txBody>
          <a:bodyPr/>
          <a:lstStyle>
            <a:lvl1pPr marL="0" indent="0" algn="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z="2400" b="0"/>
            </a:lvl1pPr>
          </a:lstStyle>
          <a:p>
            <a:pPr>
              <a:defRPr/>
            </a:pPr>
            <a:endParaRPr lang="en-US"/>
          </a:p>
        </p:txBody>
      </p:sp>
      <p:sp>
        <p:nvSpPr>
          <p:cNvPr id="7" name="Rectangle 6"/>
          <p:cNvSpPr>
            <a:spLocks noGrp="1" noChangeArrowheads="1"/>
          </p:cNvSpPr>
          <p:nvPr>
            <p:ph type="ftr" sz="quarter" idx="11"/>
          </p:nvPr>
        </p:nvSpPr>
        <p:spPr>
          <a:xfrm>
            <a:off x="3124200" y="6245225"/>
            <a:ext cx="2895600" cy="476250"/>
          </a:xfrm>
        </p:spPr>
        <p:txBody>
          <a:bodyPr/>
          <a:lstStyle>
            <a:lvl1pPr>
              <a:defRPr sz="2400" b="0"/>
            </a:lvl1pPr>
          </a:lstStyle>
          <a:p>
            <a:pPr>
              <a:defRPr/>
            </a:pPr>
            <a:endParaRPr lang="en-US"/>
          </a:p>
        </p:txBody>
      </p:sp>
      <p:sp>
        <p:nvSpPr>
          <p:cNvPr id="8" name="Slide Number Placeholder 7"/>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2400">
                <a:solidFill>
                  <a:schemeClr val="bg1"/>
                </a:solidFill>
                <a:latin typeface="+mn-lt"/>
              </a:defRPr>
            </a:lvl1pPr>
          </a:lstStyle>
          <a:p>
            <a:pPr>
              <a:defRPr/>
            </a:pPr>
            <a:fld id="{333D777B-934D-47EA-8534-60BCD23407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76450" cy="4249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76950" cy="4249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76700" cy="292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00200"/>
            <a:ext cx="4076700" cy="292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76700" cy="292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00200"/>
            <a:ext cx="4076700" cy="292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457200" y="1600200"/>
            <a:ext cx="8305800" cy="2924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2"/>
          <p:cNvSpPr>
            <a:spLocks noChangeArrowheads="1"/>
          </p:cNvSpPr>
          <p:nvPr/>
        </p:nvSpPr>
        <p:spPr bwMode="auto">
          <a:xfrm>
            <a:off x="0" y="6172200"/>
            <a:ext cx="9144000" cy="685800"/>
          </a:xfrm>
          <a:prstGeom prst="rect">
            <a:avLst/>
          </a:prstGeom>
          <a:solidFill>
            <a:schemeClr val="tx1"/>
          </a:solidFill>
          <a:ln w="9525">
            <a:solidFill>
              <a:schemeClr val="tx1"/>
            </a:solidFill>
            <a:miter lim="800000"/>
            <a:headEnd/>
            <a:tailEnd/>
          </a:ln>
        </p:spPr>
        <p:txBody>
          <a:bodyPr wrap="none" anchor="ctr"/>
          <a:lstStyle/>
          <a:p>
            <a:pPr>
              <a:defRPr/>
            </a:pPr>
            <a:endParaRPr lang="en-US"/>
          </a:p>
        </p:txBody>
      </p:sp>
      <p:pic>
        <p:nvPicPr>
          <p:cNvPr id="1028" name="Picture 3" descr="33400137"/>
          <p:cNvPicPr>
            <a:picLocks noChangeAspect="1" noChangeArrowheads="1"/>
          </p:cNvPicPr>
          <p:nvPr/>
        </p:nvPicPr>
        <p:blipFill>
          <a:blip r:embed="rId14" cstate="print">
            <a:clrChange>
              <a:clrFrom>
                <a:srgbClr val="FCFFFF"/>
              </a:clrFrom>
              <a:clrTo>
                <a:srgbClr val="FCFFFF">
                  <a:alpha val="0"/>
                </a:srgbClr>
              </a:clrTo>
            </a:clrChange>
          </a:blip>
          <a:srcRect/>
          <a:stretch>
            <a:fillRect/>
          </a:stretch>
        </p:blipFill>
        <p:spPr bwMode="auto">
          <a:xfrm>
            <a:off x="6781800" y="5410200"/>
            <a:ext cx="1752600" cy="1247775"/>
          </a:xfrm>
          <a:prstGeom prst="rect">
            <a:avLst/>
          </a:prstGeom>
          <a:noFill/>
          <a:ln w="9525">
            <a:noFill/>
            <a:miter lim="800000"/>
            <a:headEnd/>
            <a:tailEnd/>
          </a:ln>
        </p:spPr>
      </p:pic>
      <p:sp>
        <p:nvSpPr>
          <p:cNvPr id="15155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2000" b="1">
                <a:solidFill>
                  <a:schemeClr val="bg1"/>
                </a:solidFill>
                <a:latin typeface="+mn-lt"/>
              </a:defRPr>
            </a:lvl1pPr>
          </a:lstStyle>
          <a:p>
            <a:pPr>
              <a:defRPr/>
            </a:pPr>
            <a:endParaRPr lang="en-US"/>
          </a:p>
        </p:txBody>
      </p:sp>
      <p:sp>
        <p:nvSpPr>
          <p:cNvPr id="151558" name="Rectangle 6"/>
          <p:cNvSpPr>
            <a:spLocks noGrp="1" noChangeArrowheads="1"/>
          </p:cNvSpPr>
          <p:nvPr>
            <p:ph type="ftr" sz="quarter" idx="3"/>
          </p:nvPr>
        </p:nvSpPr>
        <p:spPr bwMode="auto">
          <a:xfrm>
            <a:off x="6096000" y="6629400"/>
            <a:ext cx="3048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solidFill>
                  <a:schemeClr val="bg1"/>
                </a:solidFill>
                <a:latin typeface="+mn-lt"/>
              </a:defRPr>
            </a:lvl1pPr>
          </a:lstStyle>
          <a:p>
            <a:pPr>
              <a:defRPr/>
            </a:pPr>
            <a:r>
              <a:rPr lang="en-US"/>
              <a:t>Run Optimization 2008</a:t>
            </a:r>
          </a:p>
        </p:txBody>
      </p:sp>
      <p:sp>
        <p:nvSpPr>
          <p:cNvPr id="1031" name="Rectangle 8"/>
          <p:cNvSpPr>
            <a:spLocks noGrp="1" noChangeArrowheads="1"/>
          </p:cNvSpPr>
          <p:nvPr>
            <p:ph type="title"/>
          </p:nvPr>
        </p:nvSpPr>
        <p:spPr bwMode="auto">
          <a:xfrm>
            <a:off x="457200" y="274638"/>
            <a:ext cx="8229600" cy="1143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35" r:id="rId1"/>
    <p:sldLayoutId id="2147483933" r:id="rId2"/>
    <p:sldLayoutId id="2147483932" r:id="rId3"/>
    <p:sldLayoutId id="2147483931" r:id="rId4"/>
    <p:sldLayoutId id="2147483930" r:id="rId5"/>
    <p:sldLayoutId id="2147483929" r:id="rId6"/>
    <p:sldLayoutId id="2147483928" r:id="rId7"/>
    <p:sldLayoutId id="2147483927" r:id="rId8"/>
    <p:sldLayoutId id="2147483926" r:id="rId9"/>
    <p:sldLayoutId id="2147483925" r:id="rId10"/>
    <p:sldLayoutId id="2147483924" r:id="rId11"/>
    <p:sldLayoutId id="2147483923" r:id="rId12"/>
  </p:sldLayoutIdLst>
  <p:hf sldNum="0" hdr="0" dt="0"/>
  <p:txStyles>
    <p:titleStyle>
      <a:lvl1pPr algn="ctr" rtl="0" eaLnBrk="0" fontAlgn="base" hangingPunct="0">
        <a:spcBef>
          <a:spcPct val="0"/>
        </a:spcBef>
        <a:spcAft>
          <a:spcPct val="0"/>
        </a:spcAft>
        <a:defRPr sz="48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p:titleStyle>
    <p:bodyStyle>
      <a:lvl1pPr marL="342900" indent="-342900" algn="l" rtl="0" eaLnBrk="0" fontAlgn="base" hangingPunct="0">
        <a:spcBef>
          <a:spcPct val="0"/>
        </a:spcBef>
        <a:spcAft>
          <a:spcPct val="30000"/>
        </a:spcAft>
        <a:buClr>
          <a:schemeClr val="tx1"/>
        </a:buClr>
        <a:buChar char="•"/>
        <a:defRPr sz="3000">
          <a:solidFill>
            <a:schemeClr val="tx1"/>
          </a:solidFill>
          <a:latin typeface="+mn-lt"/>
          <a:ea typeface="+mn-ea"/>
          <a:cs typeface="+mn-cs"/>
        </a:defRPr>
      </a:lvl1pPr>
      <a:lvl2pPr marL="742950" indent="-285750" algn="l" rtl="0" eaLnBrk="0" fontAlgn="base" hangingPunct="0">
        <a:spcBef>
          <a:spcPct val="0"/>
        </a:spcBef>
        <a:spcAft>
          <a:spcPct val="30000"/>
        </a:spcAft>
        <a:buClr>
          <a:schemeClr val="tx1"/>
        </a:buClr>
        <a:buChar char="–"/>
        <a:defRPr sz="3000">
          <a:solidFill>
            <a:schemeClr val="tx1"/>
          </a:solidFill>
          <a:latin typeface="+mn-lt"/>
        </a:defRPr>
      </a:lvl2pPr>
      <a:lvl3pPr marL="1143000" indent="-228600" algn="l" rtl="0" eaLnBrk="0" fontAlgn="base" hangingPunct="0">
        <a:spcBef>
          <a:spcPct val="0"/>
        </a:spcBef>
        <a:spcAft>
          <a:spcPct val="30000"/>
        </a:spcAft>
        <a:buClr>
          <a:schemeClr val="tx1"/>
        </a:buClr>
        <a:buChar char="•"/>
        <a:defRPr sz="3000">
          <a:solidFill>
            <a:schemeClr val="tx1"/>
          </a:solidFill>
          <a:latin typeface="+mn-lt"/>
        </a:defRPr>
      </a:lvl3pPr>
      <a:lvl4pPr marL="1600200" indent="-228600" algn="l" rtl="0" eaLnBrk="0" fontAlgn="base" hangingPunct="0">
        <a:spcBef>
          <a:spcPct val="0"/>
        </a:spcBef>
        <a:spcAft>
          <a:spcPct val="30000"/>
        </a:spcAft>
        <a:buClr>
          <a:schemeClr val="tx1"/>
        </a:buClr>
        <a:buChar char="–"/>
        <a:defRPr sz="3000">
          <a:solidFill>
            <a:schemeClr val="tx1"/>
          </a:solidFill>
          <a:latin typeface="+mn-lt"/>
        </a:defRPr>
      </a:lvl4pPr>
      <a:lvl5pPr marL="2057400" indent="-228600" algn="l" rtl="0" eaLnBrk="0" fontAlgn="base" hangingPunct="0">
        <a:spcBef>
          <a:spcPct val="0"/>
        </a:spcBef>
        <a:spcAft>
          <a:spcPct val="30000"/>
        </a:spcAft>
        <a:buClr>
          <a:schemeClr val="tx1"/>
        </a:buClr>
        <a:buChar char="»"/>
        <a:defRPr sz="3000">
          <a:solidFill>
            <a:schemeClr val="tx1"/>
          </a:solidFill>
          <a:latin typeface="+mn-lt"/>
        </a:defRPr>
      </a:lvl5pPr>
      <a:lvl6pPr marL="2514600" indent="-228600" algn="l" rtl="0" fontAlgn="base">
        <a:spcBef>
          <a:spcPct val="0"/>
        </a:spcBef>
        <a:spcAft>
          <a:spcPct val="30000"/>
        </a:spcAft>
        <a:buClr>
          <a:schemeClr val="tx1"/>
        </a:buClr>
        <a:buChar char="»"/>
        <a:defRPr sz="3000">
          <a:solidFill>
            <a:schemeClr val="tx1"/>
          </a:solidFill>
          <a:latin typeface="+mn-lt"/>
        </a:defRPr>
      </a:lvl6pPr>
      <a:lvl7pPr marL="2971800" indent="-228600" algn="l" rtl="0" fontAlgn="base">
        <a:spcBef>
          <a:spcPct val="0"/>
        </a:spcBef>
        <a:spcAft>
          <a:spcPct val="30000"/>
        </a:spcAft>
        <a:buClr>
          <a:schemeClr val="tx1"/>
        </a:buClr>
        <a:buChar char="»"/>
        <a:defRPr sz="3000">
          <a:solidFill>
            <a:schemeClr val="tx1"/>
          </a:solidFill>
          <a:latin typeface="+mn-lt"/>
        </a:defRPr>
      </a:lvl7pPr>
      <a:lvl8pPr marL="3429000" indent="-228600" algn="l" rtl="0" fontAlgn="base">
        <a:spcBef>
          <a:spcPct val="0"/>
        </a:spcBef>
        <a:spcAft>
          <a:spcPct val="30000"/>
        </a:spcAft>
        <a:buClr>
          <a:schemeClr val="tx1"/>
        </a:buClr>
        <a:buChar char="»"/>
        <a:defRPr sz="3000">
          <a:solidFill>
            <a:schemeClr val="tx1"/>
          </a:solidFill>
          <a:latin typeface="+mn-lt"/>
        </a:defRPr>
      </a:lvl8pPr>
      <a:lvl9pPr marL="3886200" indent="-228600" algn="l" rtl="0" fontAlgn="base">
        <a:spcBef>
          <a:spcPct val="0"/>
        </a:spcBef>
        <a:spcAft>
          <a:spcPct val="30000"/>
        </a:spcAft>
        <a:buClr>
          <a:schemeClr val="tx1"/>
        </a:buClr>
        <a:buChar char="»"/>
        <a:defRPr sz="3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2"/>
          <p:cNvSpPr>
            <a:spLocks noGrp="1" noChangeArrowheads="1"/>
          </p:cNvSpPr>
          <p:nvPr>
            <p:ph type="ctrTitle"/>
          </p:nvPr>
        </p:nvSpPr>
        <p:spPr>
          <a:xfrm>
            <a:off x="-76200" y="1295400"/>
            <a:ext cx="9144000" cy="2457880"/>
          </a:xfrm>
          <a:noFill/>
        </p:spPr>
        <p:txBody>
          <a:bodyPr/>
          <a:lstStyle/>
          <a:p>
            <a:pPr algn="ctr"/>
            <a:r>
              <a:rPr lang="en-US" sz="6000" dirty="0" smtClean="0"/>
              <a:t>TIMS </a:t>
            </a:r>
            <a:r>
              <a:rPr lang="en-US" sz="4400" dirty="0"/>
              <a:t>t</a:t>
            </a:r>
            <a:r>
              <a:rPr lang="en-US" sz="4400" dirty="0" smtClean="0"/>
              <a:t>o </a:t>
            </a:r>
            <a:r>
              <a:rPr lang="en-US" sz="6000" dirty="0" smtClean="0"/>
              <a:t>PowerSchool </a:t>
            </a:r>
            <a:r>
              <a:rPr lang="en-US" sz="4400" dirty="0" smtClean="0"/>
              <a:t>Transportation Data Import</a:t>
            </a:r>
            <a:br>
              <a:rPr lang="en-US" sz="4400" dirty="0" smtClean="0"/>
            </a:br>
            <a:r>
              <a:rPr lang="en-US" sz="4400" dirty="0" smtClean="0"/>
              <a:t/>
            </a:r>
            <a:br>
              <a:rPr lang="en-US" sz="4400" dirty="0" smtClean="0"/>
            </a:br>
            <a:r>
              <a:rPr lang="en-US" sz="4400" dirty="0" smtClean="0"/>
              <a:t>January 2016</a:t>
            </a:r>
            <a:br>
              <a:rPr lang="en-US" sz="4400" dirty="0" smtClean="0"/>
            </a:br>
            <a:endParaRPr lang="en-US" sz="44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89" y="1066800"/>
            <a:ext cx="9067800" cy="4339650"/>
          </a:xfrm>
          <a:prstGeom prst="rect">
            <a:avLst/>
          </a:prstGeom>
          <a:noFill/>
        </p:spPr>
        <p:txBody>
          <a:bodyPr wrap="square" rtlCol="0">
            <a:spAutoFit/>
          </a:bodyPr>
          <a:lstStyle/>
          <a:p>
            <a:pPr lvl="0"/>
            <a:r>
              <a:rPr lang="en-US" sz="2000" u="sng" dirty="0" smtClean="0"/>
              <a:t>Creating the TIMS Extract for PowerSchool – All Schools</a:t>
            </a:r>
            <a:endParaRPr lang="en-US" sz="1600" u="sng" dirty="0" smtClean="0"/>
          </a:p>
          <a:p>
            <a:pPr lvl="0"/>
            <a:endParaRPr lang="en-US" sz="1600" u="sng" dirty="0" smtClean="0"/>
          </a:p>
          <a:p>
            <a:pPr marL="342900" indent="-342900">
              <a:buAutoNum type="arabicParenR"/>
            </a:pPr>
            <a:r>
              <a:rPr lang="en-US" sz="1600" dirty="0" smtClean="0"/>
              <a:t>In TIMS Reports, go to User Defined&gt;All Students and Transportation</a:t>
            </a:r>
          </a:p>
          <a:p>
            <a:pPr marL="342900" indent="-342900">
              <a:buAutoNum type="arabicParenR"/>
            </a:pPr>
            <a:r>
              <a:rPr lang="en-US" sz="1600" dirty="0" smtClean="0"/>
              <a:t>Highlight the “Standard All Students” report and Choose Copy</a:t>
            </a:r>
          </a:p>
          <a:p>
            <a:pPr marL="342900" indent="-342900">
              <a:buAutoNum type="arabicParenR"/>
            </a:pPr>
            <a:r>
              <a:rPr lang="en-US" sz="1600" dirty="0" smtClean="0"/>
              <a:t>Name the copied report “TIMS Extract for PowerSchool – All Schools”</a:t>
            </a:r>
          </a:p>
          <a:p>
            <a:pPr marL="342900" indent="-342900">
              <a:buAutoNum type="arabicParenR"/>
            </a:pPr>
            <a:r>
              <a:rPr lang="en-US" sz="1600" dirty="0" smtClean="0"/>
              <a:t>Open the Report and Edit the Output Fields to include only the following variables</a:t>
            </a:r>
          </a:p>
          <a:p>
            <a:pPr marL="342900" indent="-342900">
              <a:buAutoNum type="arabicParenR"/>
            </a:pPr>
            <a:endParaRPr lang="en-US" sz="1600" dirty="0" smtClean="0"/>
          </a:p>
          <a:p>
            <a:pPr marL="800100" lvl="1" indent="-342900">
              <a:buFont typeface="+mj-lt"/>
              <a:buAutoNum type="alphaLcParenR"/>
            </a:pPr>
            <a:r>
              <a:rPr lang="en-US" sz="1600" dirty="0" smtClean="0"/>
              <a:t>Student District ID</a:t>
            </a:r>
          </a:p>
          <a:p>
            <a:pPr marL="800100" lvl="1" indent="-342900">
              <a:buFont typeface="+mj-lt"/>
              <a:buAutoNum type="alphaLcParenR"/>
            </a:pPr>
            <a:r>
              <a:rPr lang="en-US" sz="1600" dirty="0" smtClean="0"/>
              <a:t>Trip Type</a:t>
            </a:r>
          </a:p>
          <a:p>
            <a:pPr marL="800100" lvl="1" indent="-342900">
              <a:buFont typeface="+mj-lt"/>
              <a:buAutoNum type="alphaLcParenR"/>
            </a:pPr>
            <a:r>
              <a:rPr lang="en-US" sz="1600" dirty="0" smtClean="0"/>
              <a:t>Stop Description</a:t>
            </a:r>
          </a:p>
          <a:p>
            <a:pPr marL="800100" lvl="1" indent="-342900">
              <a:buFont typeface="+mj-lt"/>
              <a:buAutoNum type="alphaLcParenR"/>
            </a:pPr>
            <a:r>
              <a:rPr lang="en-US" sz="1600" dirty="0" smtClean="0"/>
              <a:t>Time at Stop</a:t>
            </a:r>
          </a:p>
          <a:p>
            <a:pPr marL="800100" lvl="1" indent="-342900">
              <a:buFont typeface="+mj-lt"/>
              <a:buAutoNum type="alphaLcParenR"/>
            </a:pPr>
            <a:r>
              <a:rPr lang="en-US" sz="1600" dirty="0" smtClean="0"/>
              <a:t>Route ID</a:t>
            </a:r>
          </a:p>
          <a:p>
            <a:pPr marL="342900" indent="-342900">
              <a:buFont typeface="+mj-lt"/>
              <a:buAutoNum type="arabicParenR"/>
            </a:pPr>
            <a:endParaRPr lang="en-US" sz="1600" dirty="0"/>
          </a:p>
          <a:p>
            <a:r>
              <a:rPr lang="en-US" sz="1600" dirty="0" smtClean="0"/>
              <a:t>5) Next</a:t>
            </a:r>
            <a:r>
              <a:rPr lang="en-US" sz="1600" dirty="0"/>
              <a:t>, Edit the Report Filter so that only  Route Riders with a PowerSchool ID are Extracted</a:t>
            </a:r>
            <a:endParaRPr lang="en-US" sz="1600" dirty="0" smtClean="0"/>
          </a:p>
          <a:p>
            <a:pPr marL="342900" indent="-342900">
              <a:buAutoNum type="arabicParenR"/>
            </a:pPr>
            <a:endParaRPr lang="en-US" sz="1600" dirty="0"/>
          </a:p>
          <a:p>
            <a:pPr marL="1657350" lvl="3" indent="-285750">
              <a:buFont typeface="Arial" panose="020B0604020202020204" pitchFamily="34" charset="0"/>
              <a:buChar char="•"/>
            </a:pPr>
            <a:endParaRPr lang="en-US" sz="1600" u="sng" dirty="0" smtClean="0"/>
          </a:p>
          <a:p>
            <a:pPr marL="1657350" lvl="3" indent="-285750">
              <a:buFont typeface="Arial" panose="020B0604020202020204" pitchFamily="34" charset="0"/>
              <a:buChar char="•"/>
            </a:pPr>
            <a:endParaRPr lang="en-US" sz="1600" u="sng" dirty="0"/>
          </a:p>
        </p:txBody>
      </p:sp>
      <p:sp>
        <p:nvSpPr>
          <p:cNvPr id="5"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2271" t="31328" r="41350" b="52000"/>
          <a:stretch/>
        </p:blipFill>
        <p:spPr bwMode="auto">
          <a:xfrm>
            <a:off x="3359675" y="3153387"/>
            <a:ext cx="1387256" cy="10389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0125" t="56482" r="54116" b="27093"/>
          <a:stretch/>
        </p:blipFill>
        <p:spPr bwMode="auto">
          <a:xfrm>
            <a:off x="5340875" y="3155320"/>
            <a:ext cx="1387255" cy="10522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368269" y="2799524"/>
            <a:ext cx="3368455" cy="369332"/>
          </a:xfrm>
          <a:prstGeom prst="rect">
            <a:avLst/>
          </a:prstGeom>
          <a:noFill/>
        </p:spPr>
        <p:txBody>
          <a:bodyPr wrap="square" rtlCol="0">
            <a:spAutoFit/>
          </a:bodyPr>
          <a:lstStyle/>
          <a:p>
            <a:r>
              <a:rPr lang="en-US" u="sng" dirty="0" smtClean="0"/>
              <a:t>TIMS NT</a:t>
            </a:r>
            <a:r>
              <a:rPr lang="en-US" dirty="0" smtClean="0"/>
              <a:t>	    </a:t>
            </a:r>
            <a:r>
              <a:rPr lang="en-US" u="sng" dirty="0" smtClean="0"/>
              <a:t>TIMS SQL</a:t>
            </a:r>
            <a:endParaRPr lang="en-US" u="sng" dirty="0"/>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 y="4668096"/>
            <a:ext cx="4507666" cy="1159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222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4832092"/>
          </a:xfrm>
          <a:prstGeom prst="rect">
            <a:avLst/>
          </a:prstGeom>
          <a:noFill/>
        </p:spPr>
        <p:txBody>
          <a:bodyPr wrap="square" rtlCol="0">
            <a:spAutoFit/>
          </a:bodyPr>
          <a:lstStyle/>
          <a:p>
            <a:pPr lvl="0"/>
            <a:r>
              <a:rPr lang="en-US" sz="2000" u="sng" dirty="0" smtClean="0"/>
              <a:t>Creating the TIMS Extract for PowerSchool – All Schools</a:t>
            </a:r>
            <a:endParaRPr lang="en-US" sz="1600" u="sng" dirty="0" smtClean="0"/>
          </a:p>
          <a:p>
            <a:pPr lvl="0"/>
            <a:endParaRPr lang="en-US" sz="1600" u="sng" dirty="0" smtClean="0"/>
          </a:p>
          <a:p>
            <a:r>
              <a:rPr lang="en-US" sz="1600" dirty="0" smtClean="0"/>
              <a:t>6) Next, Edit the Report Output Type so the TIMS Extract will be created as an Excel File</a:t>
            </a:r>
          </a:p>
          <a:p>
            <a:r>
              <a:rPr lang="en-US" sz="1600" dirty="0" smtClean="0"/>
              <a:t>7) Modify the File Name and Output Path where the Extract will be generated</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pPr marL="285750" indent="-285750">
              <a:buFont typeface="Arial" panose="020B0604020202020204" pitchFamily="34" charset="0"/>
              <a:buChar char="•"/>
            </a:pPr>
            <a:endParaRPr lang="en-US" sz="1600" u="sng" dirty="0" smtClean="0"/>
          </a:p>
          <a:p>
            <a:endParaRPr lang="en-US" sz="1600" u="sng" dirty="0" smtClean="0"/>
          </a:p>
          <a:p>
            <a:r>
              <a:rPr lang="en-US" sz="1600" dirty="0" smtClean="0"/>
              <a:t>This completes creation of the TIMS Extract for PowerSchool – All Schools</a:t>
            </a:r>
          </a:p>
          <a:p>
            <a:endParaRPr lang="en-US" sz="1600" dirty="0"/>
          </a:p>
          <a:p>
            <a:r>
              <a:rPr lang="en-US" sz="1600" dirty="0" smtClean="0"/>
              <a:t>8) Copy this Report and Modify the Filter and Output Name so the Extract can be performed for just a few Selected Schools.</a:t>
            </a:r>
            <a:endParaRPr lang="en-US" sz="1600" dirty="0"/>
          </a:p>
        </p:txBody>
      </p:sp>
      <p:sp>
        <p:nvSpPr>
          <p:cNvPr id="5"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pic>
        <p:nvPicPr>
          <p:cNvPr id="103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0358" t="31897" r="20497" b="35553"/>
          <a:stretch/>
        </p:blipFill>
        <p:spPr bwMode="auto">
          <a:xfrm>
            <a:off x="304800" y="1828798"/>
            <a:ext cx="2146206" cy="17444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487675" y="2236738"/>
            <a:ext cx="6477000" cy="2031325"/>
          </a:xfrm>
          <a:prstGeom prst="rect">
            <a:avLst/>
          </a:prstGeom>
          <a:noFill/>
        </p:spPr>
        <p:txBody>
          <a:bodyPr wrap="square" rtlCol="0">
            <a:spAutoFit/>
          </a:bodyPr>
          <a:lstStyle/>
          <a:p>
            <a:r>
              <a:rPr lang="en-US" dirty="0" smtClean="0"/>
              <a:t>In this example, the Extract will be generated as an Excel File at the root of the D:Drive with the name </a:t>
            </a:r>
            <a:r>
              <a:rPr lang="en-US" dirty="0" err="1" smtClean="0"/>
              <a:t>QMF_All_Schools</a:t>
            </a:r>
            <a:endParaRPr lang="en-US" dirty="0" smtClean="0"/>
          </a:p>
          <a:p>
            <a:endParaRPr lang="en-US" dirty="0" smtClean="0"/>
          </a:p>
          <a:p>
            <a:endParaRPr lang="en-US" dirty="0" smtClean="0"/>
          </a:p>
          <a:p>
            <a:r>
              <a:rPr lang="en-US" dirty="0" smtClean="0"/>
              <a:t>Users could also create a “PowerSchool” folder where the TIMS Extract file will be generated. If so, users will need to modify the Output Path accordingly.</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986" t="58973" r="21217" b="35882"/>
          <a:stretch/>
        </p:blipFill>
        <p:spPr bwMode="auto">
          <a:xfrm>
            <a:off x="304801" y="3767639"/>
            <a:ext cx="2146206" cy="3773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bwMode="auto">
          <a:xfrm>
            <a:off x="304801" y="2057400"/>
            <a:ext cx="1981199" cy="152400"/>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335166" y="3276600"/>
            <a:ext cx="2115840" cy="228600"/>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304800" y="3815957"/>
            <a:ext cx="2146207" cy="237122"/>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34958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89" y="685800"/>
            <a:ext cx="9067800" cy="4678204"/>
          </a:xfrm>
          <a:prstGeom prst="rect">
            <a:avLst/>
          </a:prstGeom>
          <a:noFill/>
        </p:spPr>
        <p:txBody>
          <a:bodyPr wrap="square" rtlCol="0">
            <a:spAutoFit/>
          </a:bodyPr>
          <a:lstStyle/>
          <a:p>
            <a:pPr lvl="0"/>
            <a:r>
              <a:rPr lang="en-US" sz="2000" u="sng" dirty="0" smtClean="0"/>
              <a:t>Creating the TIMS Extract for PowerSchool – Choose School(s)</a:t>
            </a:r>
            <a:endParaRPr lang="en-US" sz="1600" u="sng" dirty="0" smtClean="0"/>
          </a:p>
          <a:p>
            <a:pPr lvl="0"/>
            <a:r>
              <a:rPr lang="en-US" sz="1600" dirty="0" smtClean="0"/>
              <a:t> </a:t>
            </a:r>
          </a:p>
          <a:p>
            <a:pPr lvl="0"/>
            <a:r>
              <a:rPr lang="en-US" sz="1200" dirty="0" smtClean="0"/>
              <a:t>When importing TIMS Transportation Data into PowerSchool, LEAs have the option to import data for All Schools or for only a Select Number of Schools. If an LEA only wants to update Transportation Data for one school or just a few schools, users will need to create a second report called TIMS Extract for PowerSchool  - Choose School(s)</a:t>
            </a:r>
          </a:p>
          <a:p>
            <a:pPr lvl="0"/>
            <a:endParaRPr lang="en-US" sz="1600" u="sng" dirty="0" smtClean="0"/>
          </a:p>
          <a:p>
            <a:pPr marL="342900" indent="-342900">
              <a:buAutoNum type="arabicParenR"/>
            </a:pPr>
            <a:r>
              <a:rPr lang="en-US" sz="1400" dirty="0" smtClean="0"/>
              <a:t>Under User Defined&gt;All Students and Transportation; Copy the report that was just created “TIMS Extract for PowerSchool – All Schools” and name the copied report “TIMS Extract for PowerSchool – Choose School(s)</a:t>
            </a:r>
          </a:p>
          <a:p>
            <a:pPr marL="342900" indent="-342900">
              <a:buAutoNum type="arabicParenR"/>
            </a:pPr>
            <a:r>
              <a:rPr lang="en-US" sz="1400" dirty="0" smtClean="0"/>
              <a:t>Edit the Report Filter so the TIMS Extract will only pull Transportation Data for Students with a certain School Code</a:t>
            </a:r>
          </a:p>
          <a:p>
            <a:pPr lvl="1"/>
            <a:r>
              <a:rPr lang="en-US" sz="1400" dirty="0" smtClean="0"/>
              <a:t>	a) Change the filter “Student School is not an empty field” to </a:t>
            </a:r>
          </a:p>
          <a:p>
            <a:pPr lvl="1"/>
            <a:r>
              <a:rPr lang="en-US" sz="1400" dirty="0"/>
              <a:t>	</a:t>
            </a:r>
            <a:r>
              <a:rPr lang="en-US" sz="1400" dirty="0" smtClean="0"/>
              <a:t>“Student School is within a list – Ask Later”</a:t>
            </a:r>
          </a:p>
          <a:p>
            <a:pPr lvl="1"/>
            <a:endParaRPr lang="en-US" sz="1400" u="sng" dirty="0"/>
          </a:p>
          <a:p>
            <a:pPr lvl="1"/>
            <a:endParaRPr lang="en-US" sz="1400" u="sng" dirty="0" smtClean="0"/>
          </a:p>
          <a:p>
            <a:pPr lvl="1"/>
            <a:endParaRPr lang="en-US" sz="1400" u="sng" dirty="0"/>
          </a:p>
          <a:p>
            <a:pPr lvl="1"/>
            <a:endParaRPr lang="en-US" sz="1400" u="sng" dirty="0" smtClean="0"/>
          </a:p>
          <a:p>
            <a:pPr lvl="1"/>
            <a:endParaRPr lang="en-US" sz="1400" u="sng" dirty="0"/>
          </a:p>
          <a:p>
            <a:pPr lvl="1"/>
            <a:r>
              <a:rPr lang="en-US" sz="1400" dirty="0" smtClean="0"/>
              <a:t>	b) After editing this filter, the system will ask which schools to include in the TIMS Extract</a:t>
            </a:r>
          </a:p>
          <a:p>
            <a:pPr lvl="1"/>
            <a:r>
              <a:rPr lang="en-US" sz="1400" dirty="0" smtClean="0"/>
              <a:t>	c) The Output File Name also needs edited each time the Choose School(s) extract is generated. Edit 	the output file name to reflect the school(s) needed in the report. </a:t>
            </a:r>
          </a:p>
          <a:p>
            <a:pPr lvl="1"/>
            <a:r>
              <a:rPr lang="en-US" sz="1400" dirty="0"/>
              <a:t>	</a:t>
            </a:r>
            <a:r>
              <a:rPr lang="en-US" sz="1400" dirty="0" smtClean="0"/>
              <a:t>	These two examples would be for School 304 and Schools 304 and 316</a:t>
            </a:r>
            <a:endParaRPr lang="en-US" sz="1400" dirty="0"/>
          </a:p>
        </p:txBody>
      </p:sp>
      <p:sp>
        <p:nvSpPr>
          <p:cNvPr id="5"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2058" t="30365" r="32841" b="51036"/>
          <a:stretch/>
        </p:blipFill>
        <p:spPr bwMode="auto">
          <a:xfrm>
            <a:off x="914400" y="3337396"/>
            <a:ext cx="1815901" cy="9900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7096" t="63901" r="32770" b="31377"/>
          <a:stretch/>
        </p:blipFill>
        <p:spPr bwMode="auto">
          <a:xfrm>
            <a:off x="2814816" y="3990537"/>
            <a:ext cx="2921956" cy="3368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9298" t="31425" r="52695" b="57107"/>
          <a:stretch/>
        </p:blipFill>
        <p:spPr bwMode="auto">
          <a:xfrm>
            <a:off x="5862816" y="3509275"/>
            <a:ext cx="2715699" cy="8181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49137" t="61580" r="22218" b="33066"/>
          <a:stretch/>
        </p:blipFill>
        <p:spPr bwMode="auto">
          <a:xfrm>
            <a:off x="1905000" y="5338201"/>
            <a:ext cx="2777576" cy="3819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80"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l="49404" t="61492" r="21951" b="33979"/>
          <a:stretch/>
        </p:blipFill>
        <p:spPr bwMode="auto">
          <a:xfrm>
            <a:off x="1905001" y="5795401"/>
            <a:ext cx="2777576" cy="323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0419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4832092"/>
          </a:xfrm>
          <a:prstGeom prst="rect">
            <a:avLst/>
          </a:prstGeom>
          <a:noFill/>
        </p:spPr>
        <p:txBody>
          <a:bodyPr wrap="square" rtlCol="0">
            <a:spAutoFit/>
          </a:bodyPr>
          <a:lstStyle/>
          <a:p>
            <a:pPr lvl="0"/>
            <a:r>
              <a:rPr lang="en-US" sz="2000" u="sng" dirty="0" smtClean="0"/>
              <a:t>Extracting TIMS Data: Two Options – All Schools or Choose School(s)</a:t>
            </a:r>
            <a:endParaRPr lang="en-US" sz="1600" u="sng" dirty="0" smtClean="0"/>
          </a:p>
          <a:p>
            <a:pPr lvl="0"/>
            <a:endParaRPr lang="en-US" sz="1600" u="sng" dirty="0" smtClean="0"/>
          </a:p>
          <a:p>
            <a:pPr marL="457200" lvl="0" indent="-457200">
              <a:buFont typeface="+mj-lt"/>
              <a:buAutoNum type="alphaUcPeriod"/>
            </a:pPr>
            <a:r>
              <a:rPr lang="en-US" sz="1600" dirty="0" smtClean="0"/>
              <a:t>TIMS Extract </a:t>
            </a:r>
            <a:r>
              <a:rPr lang="en-US" sz="1600" dirty="0"/>
              <a:t>Report </a:t>
            </a:r>
            <a:r>
              <a:rPr lang="en-US" sz="1600" dirty="0" smtClean="0"/>
              <a:t>Filters </a:t>
            </a:r>
          </a:p>
          <a:p>
            <a:pPr marL="457200" lvl="0" indent="-457200">
              <a:buFont typeface="+mj-lt"/>
              <a:buAutoNum type="alphaUcPeriod"/>
            </a:pPr>
            <a:endParaRPr lang="en-US" sz="1600" dirty="0" smtClean="0"/>
          </a:p>
          <a:p>
            <a:pPr marL="914400" lvl="1" indent="-457200">
              <a:buFont typeface="+mj-lt"/>
              <a:buAutoNum type="arabicPeriod"/>
            </a:pPr>
            <a:r>
              <a:rPr lang="en-US" sz="1600" u="sng" dirty="0" smtClean="0"/>
              <a:t>TIMS Extract </a:t>
            </a:r>
            <a:r>
              <a:rPr lang="en-US" sz="1600" u="sng" dirty="0"/>
              <a:t>for PowerSchool </a:t>
            </a:r>
            <a:r>
              <a:rPr lang="en-US" sz="1600" u="sng" dirty="0" smtClean="0"/>
              <a:t>- </a:t>
            </a:r>
            <a:r>
              <a:rPr lang="en-US" sz="1600" b="1" u="sng" dirty="0" smtClean="0"/>
              <a:t>All Schools</a:t>
            </a:r>
          </a:p>
          <a:p>
            <a:pPr lvl="1"/>
            <a:endParaRPr lang="en-US" sz="1600" dirty="0"/>
          </a:p>
          <a:p>
            <a:pPr marL="1371600" lvl="2" indent="-457200">
              <a:buFont typeface="Arial" panose="020B0604020202020204" pitchFamily="34" charset="0"/>
              <a:buChar char="•"/>
            </a:pPr>
            <a:r>
              <a:rPr lang="en-US" sz="1600" dirty="0" smtClean="0"/>
              <a:t>District </a:t>
            </a:r>
            <a:r>
              <a:rPr lang="en-US" sz="1600" dirty="0"/>
              <a:t>ID is Not Empty, Route ID is Not Empty, School is Not </a:t>
            </a:r>
            <a:r>
              <a:rPr lang="en-US" sz="1600" dirty="0" smtClean="0"/>
              <a:t>Empty</a:t>
            </a:r>
          </a:p>
          <a:p>
            <a:pPr marL="1657350" lvl="3" indent="-285750">
              <a:buFont typeface="Arial" panose="020B0604020202020204" pitchFamily="34" charset="0"/>
              <a:buChar char="•"/>
            </a:pPr>
            <a:r>
              <a:rPr lang="en-US" sz="1600" dirty="0" smtClean="0"/>
              <a:t>This </a:t>
            </a:r>
            <a:r>
              <a:rPr lang="en-US" sz="1600" dirty="0"/>
              <a:t>will compile ridership data for </a:t>
            </a:r>
            <a:r>
              <a:rPr lang="en-US" sz="1600" dirty="0" smtClean="0"/>
              <a:t>All Schools </a:t>
            </a:r>
            <a:r>
              <a:rPr lang="en-US" sz="1600" dirty="0"/>
              <a:t>for students who have a PowerSchool ID in TIMS and are fully assigned to a TIMS Route</a:t>
            </a:r>
            <a:r>
              <a:rPr lang="en-US" sz="1600" dirty="0" smtClean="0"/>
              <a:t>.</a:t>
            </a:r>
          </a:p>
          <a:p>
            <a:pPr marL="1657350" lvl="3" indent="-285750">
              <a:buFont typeface="Arial" panose="020B0604020202020204" pitchFamily="34" charset="0"/>
              <a:buChar char="•"/>
            </a:pPr>
            <a:endParaRPr lang="en-US" sz="1600" u="sng" dirty="0"/>
          </a:p>
          <a:p>
            <a:pPr lvl="1"/>
            <a:r>
              <a:rPr lang="en-US" sz="1600" dirty="0" smtClean="0"/>
              <a:t>2. 	</a:t>
            </a:r>
            <a:r>
              <a:rPr lang="en-US" sz="1600" u="sng" dirty="0" smtClean="0"/>
              <a:t>TIMS Extract </a:t>
            </a:r>
            <a:r>
              <a:rPr lang="en-US" sz="1600" u="sng" dirty="0"/>
              <a:t>for PowerSchool </a:t>
            </a:r>
            <a:r>
              <a:rPr lang="en-US" sz="1600" u="sng" dirty="0" smtClean="0"/>
              <a:t>–</a:t>
            </a:r>
            <a:r>
              <a:rPr lang="en-US" sz="1600" b="1" u="sng" dirty="0" smtClean="0"/>
              <a:t>Choose School(s)</a:t>
            </a:r>
            <a:endParaRPr lang="en-US" sz="1600" b="1" u="sng" dirty="0"/>
          </a:p>
          <a:p>
            <a:pPr lvl="1"/>
            <a:endParaRPr lang="en-US" sz="1600" dirty="0"/>
          </a:p>
          <a:p>
            <a:pPr marL="1371600" lvl="2" indent="-457200">
              <a:buFont typeface="Arial" panose="020B0604020202020204" pitchFamily="34" charset="0"/>
              <a:buChar char="•"/>
            </a:pPr>
            <a:r>
              <a:rPr lang="en-US" sz="1600" dirty="0"/>
              <a:t>District ID is Not Empty, Route ID is Not Empty, School is </a:t>
            </a:r>
            <a:r>
              <a:rPr lang="en-US" sz="1600" dirty="0" smtClean="0"/>
              <a:t>within a List (Ask Later)</a:t>
            </a:r>
            <a:endParaRPr lang="en-US" sz="1600" dirty="0"/>
          </a:p>
          <a:p>
            <a:pPr marL="1657350" lvl="3" indent="-285750">
              <a:buFont typeface="Arial" panose="020B0604020202020204" pitchFamily="34" charset="0"/>
              <a:buChar char="•"/>
            </a:pPr>
            <a:r>
              <a:rPr lang="en-US" sz="1600" dirty="0"/>
              <a:t>This </a:t>
            </a:r>
            <a:r>
              <a:rPr lang="en-US" sz="1600" dirty="0" smtClean="0"/>
              <a:t>allows the user to choose one or more schools to compile </a:t>
            </a:r>
            <a:r>
              <a:rPr lang="en-US" sz="1600" dirty="0"/>
              <a:t>ridership data </a:t>
            </a:r>
            <a:r>
              <a:rPr lang="en-US" sz="1600" dirty="0" smtClean="0"/>
              <a:t>from. Students must have a PowerSchool </a:t>
            </a:r>
            <a:r>
              <a:rPr lang="en-US" sz="1600" dirty="0"/>
              <a:t>ID in TIMS and </a:t>
            </a:r>
            <a:r>
              <a:rPr lang="en-US" sz="1600" dirty="0" smtClean="0"/>
              <a:t>be </a:t>
            </a:r>
            <a:r>
              <a:rPr lang="en-US" sz="1600" dirty="0"/>
              <a:t>fully assigned to a TIMS </a:t>
            </a:r>
            <a:r>
              <a:rPr lang="en-US" sz="1600" dirty="0" smtClean="0"/>
              <a:t>Route.</a:t>
            </a:r>
          </a:p>
          <a:p>
            <a:pPr marL="1657350" lvl="3" indent="-285750">
              <a:buFont typeface="Arial" panose="020B0604020202020204" pitchFamily="34" charset="0"/>
              <a:buChar char="•"/>
            </a:pPr>
            <a:endParaRPr lang="en-US" sz="1600" u="sng" dirty="0"/>
          </a:p>
          <a:p>
            <a:pPr marL="1657350" lvl="3" indent="-285750">
              <a:buFont typeface="Arial" panose="020B0604020202020204" pitchFamily="34" charset="0"/>
              <a:buChar char="•"/>
            </a:pPr>
            <a:endParaRPr lang="en-US" sz="1600" u="sng" dirty="0" smtClean="0"/>
          </a:p>
          <a:p>
            <a:pPr marL="1657350" lvl="3" indent="-285750">
              <a:buFont typeface="Arial" panose="020B0604020202020204" pitchFamily="34" charset="0"/>
              <a:buChar char="•"/>
            </a:pPr>
            <a:endParaRPr lang="en-US" sz="1600" u="sng" dirty="0"/>
          </a:p>
        </p:txBody>
      </p:sp>
      <p:sp>
        <p:nvSpPr>
          <p:cNvPr id="5"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63" t="44303" r="47664" b="50766"/>
          <a:stretch/>
        </p:blipFill>
        <p:spPr bwMode="auto">
          <a:xfrm>
            <a:off x="228600" y="4876800"/>
            <a:ext cx="6629400" cy="8949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39702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5386090"/>
          </a:xfrm>
          <a:prstGeom prst="rect">
            <a:avLst/>
          </a:prstGeom>
          <a:noFill/>
        </p:spPr>
        <p:txBody>
          <a:bodyPr wrap="square" rtlCol="0">
            <a:spAutoFit/>
          </a:bodyPr>
          <a:lstStyle/>
          <a:p>
            <a:pPr lvl="0"/>
            <a:r>
              <a:rPr lang="en-US" sz="2000" u="sng" dirty="0" smtClean="0"/>
              <a:t>Extracting &amp; Formatting TIMS Data</a:t>
            </a:r>
          </a:p>
          <a:p>
            <a:pPr lvl="0"/>
            <a:endParaRPr lang="en-US" sz="2000" u="sng" dirty="0"/>
          </a:p>
          <a:p>
            <a:pPr lvl="0"/>
            <a:r>
              <a:rPr lang="en-US" sz="1600" dirty="0" smtClean="0"/>
              <a:t>The TIMS Extract will generate a Microsoft Excel File containing the necessary TIMS information for import into PowerSchool. </a:t>
            </a:r>
          </a:p>
          <a:p>
            <a:pPr lvl="0"/>
            <a:endParaRPr lang="en-US" sz="1600" dirty="0"/>
          </a:p>
          <a:p>
            <a:pPr lvl="0"/>
            <a:endParaRPr lang="en-US" sz="1600" dirty="0" smtClean="0"/>
          </a:p>
          <a:p>
            <a:pPr lvl="0"/>
            <a:endParaRPr lang="en-US" sz="1600" dirty="0"/>
          </a:p>
          <a:p>
            <a:pPr lvl="0"/>
            <a:endParaRPr lang="en-US" sz="1600" dirty="0" smtClean="0"/>
          </a:p>
          <a:p>
            <a:pPr lvl="0"/>
            <a:endParaRPr lang="en-US" sz="1600" dirty="0"/>
          </a:p>
          <a:p>
            <a:pPr lvl="0"/>
            <a:endParaRPr lang="en-US" sz="1600" dirty="0" smtClean="0"/>
          </a:p>
          <a:p>
            <a:pPr lvl="0"/>
            <a:endParaRPr lang="en-US" sz="1600" dirty="0"/>
          </a:p>
          <a:p>
            <a:pPr lvl="0"/>
            <a:endParaRPr lang="en-US" sz="1600" dirty="0" smtClean="0"/>
          </a:p>
          <a:p>
            <a:pPr lvl="0"/>
            <a:r>
              <a:rPr lang="en-US" sz="1600" dirty="0" smtClean="0"/>
              <a:t>There will be one line of data for each Student Trip in TIMS. So for each student who rides To School and From School, there will be two lines of data, one for AM and one for PM.</a:t>
            </a:r>
          </a:p>
          <a:p>
            <a:pPr lvl="0"/>
            <a:endParaRPr lang="en-US" sz="1600" dirty="0" smtClean="0"/>
          </a:p>
          <a:p>
            <a:pPr lvl="0"/>
            <a:r>
              <a:rPr lang="en-US" sz="1600" dirty="0" smtClean="0"/>
              <a:t>Each line will contain the following:</a:t>
            </a:r>
          </a:p>
          <a:p>
            <a:pPr marL="742950" lvl="1" indent="-285750">
              <a:buFont typeface="Arial" panose="020B0604020202020204" pitchFamily="34" charset="0"/>
              <a:buChar char="•"/>
            </a:pPr>
            <a:r>
              <a:rPr lang="en-US" sz="1600" dirty="0" smtClean="0"/>
              <a:t>Student PowerSchool ID</a:t>
            </a:r>
          </a:p>
          <a:p>
            <a:pPr marL="742950" lvl="1" indent="-285750">
              <a:buFont typeface="Arial" panose="020B0604020202020204" pitchFamily="34" charset="0"/>
              <a:buChar char="•"/>
            </a:pPr>
            <a:r>
              <a:rPr lang="en-US" sz="1600" dirty="0" smtClean="0"/>
              <a:t>Trip Type (To/From School) </a:t>
            </a:r>
          </a:p>
          <a:p>
            <a:pPr marL="742950" lvl="1" indent="-285750">
              <a:buFont typeface="Arial" panose="020B0604020202020204" pitchFamily="34" charset="0"/>
              <a:buChar char="•"/>
            </a:pPr>
            <a:r>
              <a:rPr lang="en-US" sz="1600" dirty="0" smtClean="0"/>
              <a:t>Stop Description or Location </a:t>
            </a:r>
          </a:p>
          <a:p>
            <a:pPr marL="742950" lvl="1" indent="-285750">
              <a:buFont typeface="Arial" panose="020B0604020202020204" pitchFamily="34" charset="0"/>
              <a:buChar char="•"/>
            </a:pPr>
            <a:r>
              <a:rPr lang="en-US" sz="1600" dirty="0" smtClean="0"/>
              <a:t>Time at Stop </a:t>
            </a:r>
          </a:p>
          <a:p>
            <a:pPr marL="742950" lvl="1" indent="-285750">
              <a:buFont typeface="Arial" panose="020B0604020202020204" pitchFamily="34" charset="0"/>
              <a:buChar char="•"/>
            </a:pPr>
            <a:r>
              <a:rPr lang="en-US" sz="1600" dirty="0" smtClean="0"/>
              <a:t>TIMS Route ID or Bus Number</a:t>
            </a:r>
          </a:p>
        </p:txBody>
      </p:sp>
      <p:pic>
        <p:nvPicPr>
          <p:cNvPr id="5" name="Picture 4"/>
          <p:cNvPicPr/>
          <p:nvPr/>
        </p:nvPicPr>
        <p:blipFill rotWithShape="1">
          <a:blip r:embed="rId2"/>
          <a:srcRect t="22258" r="49839" b="63655"/>
          <a:stretch/>
        </p:blipFill>
        <p:spPr bwMode="auto">
          <a:xfrm>
            <a:off x="2514600" y="1959175"/>
            <a:ext cx="5770880" cy="1457325"/>
          </a:xfrm>
          <a:prstGeom prst="rect">
            <a:avLst/>
          </a:prstGeom>
          <a:ln>
            <a:solidFill>
              <a:schemeClr val="tx1"/>
            </a:solidFill>
          </a:ln>
          <a:extLst>
            <a:ext uri="{53640926-AAD7-44D8-BBD7-CCE9431645EC}">
              <a14:shadowObscured xmlns:a14="http://schemas.microsoft.com/office/drawing/2010/main"/>
            </a:ext>
          </a:extLst>
        </p:spPr>
      </p:pic>
      <p:pic>
        <p:nvPicPr>
          <p:cNvPr id="6" name="Picture 5"/>
          <p:cNvPicPr/>
          <p:nvPr/>
        </p:nvPicPr>
        <p:blipFill rotWithShape="1">
          <a:blip r:embed="rId3"/>
          <a:srcRect l="12340" t="13242" r="77227" b="67600"/>
          <a:stretch/>
        </p:blipFill>
        <p:spPr bwMode="auto">
          <a:xfrm>
            <a:off x="762000" y="1986699"/>
            <a:ext cx="1516487" cy="145732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7"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3437935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3662541"/>
          </a:xfrm>
          <a:prstGeom prst="rect">
            <a:avLst/>
          </a:prstGeom>
          <a:noFill/>
        </p:spPr>
        <p:txBody>
          <a:bodyPr wrap="square" rtlCol="0">
            <a:spAutoFit/>
          </a:bodyPr>
          <a:lstStyle/>
          <a:p>
            <a:pPr lvl="0"/>
            <a:r>
              <a:rPr lang="en-US" sz="2000" u="sng" dirty="0" smtClean="0"/>
              <a:t>Extracting &amp; Formatting TIMS Data</a:t>
            </a:r>
          </a:p>
          <a:p>
            <a:pPr lvl="0"/>
            <a:endParaRPr lang="en-US" sz="2000" u="sng" dirty="0" smtClean="0"/>
          </a:p>
          <a:p>
            <a:r>
              <a:rPr lang="en-US" sz="1600" dirty="0"/>
              <a:t>In order for this file to import correctly into PowerSchool, you will need to make a few minor edits to the spreadsheet.</a:t>
            </a:r>
          </a:p>
          <a:p>
            <a:pPr lvl="0"/>
            <a:endParaRPr lang="en-US" sz="1600" dirty="0" smtClean="0"/>
          </a:p>
          <a:p>
            <a:pPr marL="342900" lvl="0" indent="-342900">
              <a:buAutoNum type="arabicParenR"/>
            </a:pPr>
            <a:r>
              <a:rPr lang="en-US" sz="1600" dirty="0" smtClean="0"/>
              <a:t>First</a:t>
            </a:r>
            <a:r>
              <a:rPr lang="en-US" sz="1600" dirty="0"/>
              <a:t>, you need to Rename Each Column Header to Match the Field Names in </a:t>
            </a:r>
            <a:r>
              <a:rPr lang="en-US" sz="1600" dirty="0" smtClean="0"/>
              <a:t>PowerSchool</a:t>
            </a:r>
          </a:p>
          <a:p>
            <a:pPr marL="342900" lvl="0" indent="-342900">
              <a:buAutoNum type="arabicParenR"/>
            </a:pPr>
            <a:endParaRPr lang="en-US" sz="1600" dirty="0"/>
          </a:p>
          <a:p>
            <a:pPr marL="742950" lvl="1" indent="-285750">
              <a:buFont typeface="Arial" panose="020B0604020202020204" pitchFamily="34" charset="0"/>
              <a:buChar char="•"/>
            </a:pPr>
            <a:r>
              <a:rPr lang="en-US" sz="1600" dirty="0"/>
              <a:t>Column A = </a:t>
            </a:r>
            <a:r>
              <a:rPr lang="en-US" sz="1600" dirty="0" err="1"/>
              <a:t>Student_Number</a:t>
            </a:r>
            <a:r>
              <a:rPr lang="en-US" sz="1600" dirty="0"/>
              <a:t>	(must have underscore, no space)</a:t>
            </a:r>
          </a:p>
          <a:p>
            <a:pPr marL="742950" lvl="1" indent="-285750">
              <a:buFont typeface="Arial" panose="020B0604020202020204" pitchFamily="34" charset="0"/>
              <a:buChar char="•"/>
            </a:pPr>
            <a:r>
              <a:rPr lang="en-US" sz="1600" dirty="0"/>
              <a:t>Column B = </a:t>
            </a:r>
            <a:r>
              <a:rPr lang="en-US" sz="1600" dirty="0" err="1"/>
              <a:t>FromTo</a:t>
            </a:r>
            <a:r>
              <a:rPr lang="en-US" sz="1600" dirty="0"/>
              <a:t> 		(no space or underscore)</a:t>
            </a:r>
          </a:p>
          <a:p>
            <a:pPr marL="742950" lvl="1" indent="-285750">
              <a:buFont typeface="Arial" panose="020B0604020202020204" pitchFamily="34" charset="0"/>
              <a:buChar char="•"/>
            </a:pPr>
            <a:r>
              <a:rPr lang="en-US" sz="1600" dirty="0"/>
              <a:t>Column C = Description</a:t>
            </a:r>
          </a:p>
          <a:p>
            <a:pPr marL="742950" lvl="1" indent="-285750">
              <a:buFont typeface="Arial" panose="020B0604020202020204" pitchFamily="34" charset="0"/>
              <a:buChar char="•"/>
            </a:pPr>
            <a:r>
              <a:rPr lang="en-US" sz="1600" dirty="0"/>
              <a:t>Column D = </a:t>
            </a:r>
            <a:r>
              <a:rPr lang="en-US" sz="1600" dirty="0" err="1"/>
              <a:t>DepartureTime</a:t>
            </a:r>
            <a:r>
              <a:rPr lang="en-US" sz="1600" dirty="0"/>
              <a:t>	 (no space or underscore)</a:t>
            </a:r>
          </a:p>
          <a:p>
            <a:pPr marL="742950" lvl="1" indent="-285750">
              <a:buFont typeface="Arial" panose="020B0604020202020204" pitchFamily="34" charset="0"/>
              <a:buChar char="•"/>
            </a:pPr>
            <a:r>
              <a:rPr lang="en-US" sz="1600" dirty="0"/>
              <a:t>Column E = </a:t>
            </a:r>
            <a:r>
              <a:rPr lang="en-US" sz="1600" dirty="0" err="1"/>
              <a:t>BusNumber</a:t>
            </a:r>
            <a:r>
              <a:rPr lang="en-US" sz="1600" dirty="0"/>
              <a:t>	</a:t>
            </a:r>
            <a:r>
              <a:rPr lang="en-US" sz="1600" dirty="0" smtClean="0"/>
              <a:t> </a:t>
            </a:r>
            <a:r>
              <a:rPr lang="en-US" sz="1600" dirty="0"/>
              <a:t>(no space or underscore</a:t>
            </a:r>
            <a:r>
              <a:rPr lang="en-US" sz="1600" dirty="0" smtClean="0"/>
              <a:t>)</a:t>
            </a:r>
          </a:p>
          <a:p>
            <a:endParaRPr lang="en-US" sz="1600" dirty="0"/>
          </a:p>
          <a:p>
            <a:r>
              <a:rPr lang="en-US" sz="1600" dirty="0"/>
              <a:t>When finished editing the column labels, your spreadsheet should look like this</a:t>
            </a:r>
            <a:r>
              <a:rPr lang="en-US" sz="1600" dirty="0" smtClean="0"/>
              <a:t>.</a:t>
            </a:r>
            <a:endParaRPr lang="en-US" sz="1600" dirty="0"/>
          </a:p>
        </p:txBody>
      </p:sp>
      <p:sp>
        <p:nvSpPr>
          <p:cNvPr id="5"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267200"/>
            <a:ext cx="605948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031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2431435"/>
          </a:xfrm>
          <a:prstGeom prst="rect">
            <a:avLst/>
          </a:prstGeom>
          <a:noFill/>
        </p:spPr>
        <p:txBody>
          <a:bodyPr wrap="square" rtlCol="0">
            <a:spAutoFit/>
          </a:bodyPr>
          <a:lstStyle/>
          <a:p>
            <a:pPr lvl="0"/>
            <a:r>
              <a:rPr lang="en-US" sz="2000" u="sng" dirty="0" smtClean="0"/>
              <a:t>Extracting &amp; Formatting TIMS Data</a:t>
            </a:r>
          </a:p>
          <a:p>
            <a:pPr lvl="0"/>
            <a:endParaRPr lang="en-US" sz="2000" u="sng" dirty="0" smtClean="0"/>
          </a:p>
          <a:p>
            <a:pPr lvl="0"/>
            <a:endParaRPr lang="en-US" sz="1600" dirty="0" smtClean="0"/>
          </a:p>
          <a:p>
            <a:pPr lvl="0"/>
            <a:r>
              <a:rPr lang="en-US" sz="1600" dirty="0" smtClean="0"/>
              <a:t>2) Next, you will </a:t>
            </a:r>
            <a:r>
              <a:rPr lang="en-US" sz="1600" dirty="0"/>
              <a:t>need to remove the leading zeros </a:t>
            </a:r>
            <a:r>
              <a:rPr lang="en-US" sz="1600" dirty="0" smtClean="0"/>
              <a:t>from the </a:t>
            </a:r>
            <a:r>
              <a:rPr lang="en-US" sz="1600" dirty="0"/>
              <a:t>Student PowerSchool </a:t>
            </a:r>
            <a:r>
              <a:rPr lang="en-US" sz="1600" dirty="0" smtClean="0"/>
              <a:t>Number. This is accomplished by highlighting all of the PowerSchool IDs in Column A and converting from Text format to Number format. After highlighting from Cell A2 to the </a:t>
            </a:r>
            <a:r>
              <a:rPr lang="en-US" sz="1600" dirty="0"/>
              <a:t>e</a:t>
            </a:r>
            <a:r>
              <a:rPr lang="en-US" sz="1600" dirty="0" smtClean="0"/>
              <a:t>nd of Column A, move back to the top of the spreadsheet and use this icon  	to convert to Number.</a:t>
            </a:r>
          </a:p>
          <a:p>
            <a:pPr lvl="0"/>
            <a:endParaRPr lang="en-US" sz="1600" dirty="0"/>
          </a:p>
          <a:p>
            <a:pPr lvl="0"/>
            <a:r>
              <a:rPr lang="en-US" sz="1600" dirty="0" smtClean="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362198"/>
            <a:ext cx="652530" cy="604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rotWithShape="1">
          <a:blip r:embed="rId3"/>
          <a:srcRect t="21123" r="74332" b="64118"/>
          <a:stretch/>
        </p:blipFill>
        <p:spPr bwMode="auto">
          <a:xfrm>
            <a:off x="304800" y="3657600"/>
            <a:ext cx="3962400" cy="17526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8" name="Picture 7"/>
          <p:cNvPicPr/>
          <p:nvPr/>
        </p:nvPicPr>
        <p:blipFill rotWithShape="1">
          <a:blip r:embed="rId4"/>
          <a:srcRect t="21976" r="89583" b="60556"/>
          <a:stretch/>
        </p:blipFill>
        <p:spPr bwMode="auto">
          <a:xfrm>
            <a:off x="6019800" y="3657600"/>
            <a:ext cx="1883535" cy="1752600"/>
          </a:xfrm>
          <a:prstGeom prst="rect">
            <a:avLst/>
          </a:prstGeom>
          <a:ln>
            <a:solidFill>
              <a:schemeClr val="tx1"/>
            </a:solidFill>
          </a:ln>
          <a:extLst>
            <a:ext uri="{53640926-AAD7-44D8-BBD7-CCE9431645EC}">
              <a14:shadowObscured xmlns:a14="http://schemas.microsoft.com/office/drawing/2010/main"/>
            </a:ext>
          </a:extLst>
        </p:spPr>
      </p:pic>
      <p:cxnSp>
        <p:nvCxnSpPr>
          <p:cNvPr id="9" name="Straight Arrow Connector 8"/>
          <p:cNvCxnSpPr/>
          <p:nvPr/>
        </p:nvCxnSpPr>
        <p:spPr>
          <a:xfrm>
            <a:off x="4566634" y="4648200"/>
            <a:ext cx="1224566" cy="0"/>
          </a:xfrm>
          <a:prstGeom prst="straightConnector1">
            <a:avLst/>
          </a:prstGeom>
          <a:noFill/>
          <a:ln w="63500" cap="flat" cmpd="sng" algn="ctr">
            <a:solidFill>
              <a:srgbClr val="4F81BD">
                <a:shade val="95000"/>
                <a:satMod val="105000"/>
              </a:srgbClr>
            </a:solidFill>
            <a:prstDash val="solid"/>
            <a:tailEnd type="arrow"/>
          </a:ln>
          <a:effectLst/>
        </p:spPr>
      </p:cxnSp>
      <p:cxnSp>
        <p:nvCxnSpPr>
          <p:cNvPr id="10" name="Straight Arrow Connector 9"/>
          <p:cNvCxnSpPr/>
          <p:nvPr/>
        </p:nvCxnSpPr>
        <p:spPr>
          <a:xfrm>
            <a:off x="8677275" y="6216015"/>
            <a:ext cx="790575" cy="0"/>
          </a:xfrm>
          <a:prstGeom prst="straightConnector1">
            <a:avLst/>
          </a:prstGeom>
          <a:noFill/>
          <a:ln w="63500" cap="flat" cmpd="sng" algn="ctr">
            <a:solidFill>
              <a:srgbClr val="4F81BD">
                <a:shade val="95000"/>
                <a:satMod val="105000"/>
              </a:srgbClr>
            </a:solidFill>
            <a:prstDash val="solid"/>
            <a:tailEnd type="arrow"/>
          </a:ln>
          <a:effectLst/>
        </p:spPr>
      </p:cxnSp>
      <p:sp>
        <p:nvSpPr>
          <p:cNvPr id="2" name="Rectangle 1"/>
          <p:cNvSpPr/>
          <p:nvPr/>
        </p:nvSpPr>
        <p:spPr bwMode="auto">
          <a:xfrm>
            <a:off x="1828800" y="4114800"/>
            <a:ext cx="457200" cy="419100"/>
          </a:xfrm>
          <a:prstGeom prst="rect">
            <a:avLst/>
          </a:prstGeom>
          <a:noFill/>
          <a:ln w="635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1896258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149366" cy="3354765"/>
          </a:xfrm>
          <a:prstGeom prst="rect">
            <a:avLst/>
          </a:prstGeom>
          <a:noFill/>
        </p:spPr>
        <p:txBody>
          <a:bodyPr wrap="square" rtlCol="0">
            <a:spAutoFit/>
          </a:bodyPr>
          <a:lstStyle/>
          <a:p>
            <a:pPr lvl="0"/>
            <a:r>
              <a:rPr lang="en-US" sz="2000" u="sng" dirty="0" smtClean="0"/>
              <a:t>Extracting &amp; Formatting TIMS Data</a:t>
            </a:r>
          </a:p>
          <a:p>
            <a:pPr lvl="0"/>
            <a:endParaRPr lang="en-US" sz="1600" dirty="0" smtClean="0"/>
          </a:p>
          <a:p>
            <a:pPr lvl="0"/>
            <a:r>
              <a:rPr lang="en-US" sz="1600" dirty="0"/>
              <a:t>3</a:t>
            </a:r>
            <a:r>
              <a:rPr lang="en-US" sz="1600" dirty="0" smtClean="0"/>
              <a:t>) PowerSchool will only accept the words “To” or “From” in Column B, so you will need to perform a search and replace on this data. The </a:t>
            </a:r>
            <a:r>
              <a:rPr lang="en-US" sz="1600" dirty="0"/>
              <a:t>data from TIMS in Column B is the Student Trip Type, where </a:t>
            </a:r>
            <a:endParaRPr lang="en-US" sz="1600" dirty="0" smtClean="0"/>
          </a:p>
          <a:p>
            <a:endParaRPr lang="en-US" sz="1600" dirty="0"/>
          </a:p>
          <a:p>
            <a:pPr marL="742950" lvl="1" indent="-285750">
              <a:buFont typeface="Arial" panose="020B0604020202020204" pitchFamily="34" charset="0"/>
              <a:buChar char="•"/>
            </a:pPr>
            <a:r>
              <a:rPr lang="en-US" sz="1600" dirty="0" smtClean="0"/>
              <a:t>1 = </a:t>
            </a:r>
            <a:r>
              <a:rPr lang="en-US" sz="1600" dirty="0"/>
              <a:t>“To School” Trip</a:t>
            </a:r>
          </a:p>
          <a:p>
            <a:pPr marL="742950" lvl="1" indent="-285750">
              <a:buFont typeface="Arial" panose="020B0604020202020204" pitchFamily="34" charset="0"/>
              <a:buChar char="•"/>
            </a:pPr>
            <a:r>
              <a:rPr lang="en-US" sz="1600" dirty="0"/>
              <a:t>2 = “From School” </a:t>
            </a:r>
            <a:r>
              <a:rPr lang="en-US" sz="1600" dirty="0" smtClean="0"/>
              <a:t>Trip</a:t>
            </a:r>
          </a:p>
          <a:p>
            <a:pPr marL="742950" lvl="1" indent="-285750">
              <a:buFont typeface="Arial" panose="020B0604020202020204" pitchFamily="34" charset="0"/>
              <a:buChar char="•"/>
            </a:pPr>
            <a:endParaRPr lang="en-US" sz="1600" dirty="0"/>
          </a:p>
          <a:p>
            <a:r>
              <a:rPr lang="en-US" sz="1600" dirty="0"/>
              <a:t>To edit this data, select Column B and then under </a:t>
            </a:r>
            <a:r>
              <a:rPr lang="en-US" sz="1600" dirty="0" smtClean="0"/>
              <a:t>the Home </a:t>
            </a:r>
            <a:r>
              <a:rPr lang="en-US" sz="1600" dirty="0"/>
              <a:t>Tab, Choose Find &amp; </a:t>
            </a:r>
            <a:r>
              <a:rPr lang="en-US" sz="1600" dirty="0" smtClean="0"/>
              <a:t>Select&gt;Replace.</a:t>
            </a:r>
          </a:p>
          <a:p>
            <a:r>
              <a:rPr lang="en-US" sz="1600" dirty="0" smtClean="0"/>
              <a:t>Replace the “1” with “To” and the “2” with “From”</a:t>
            </a:r>
          </a:p>
          <a:p>
            <a:pPr lvl="0"/>
            <a:endParaRPr lang="en-US" sz="1600" dirty="0" smtClean="0"/>
          </a:p>
          <a:p>
            <a:pPr lvl="0"/>
            <a:r>
              <a:rPr lang="en-US" sz="1600" i="1" u="sng" dirty="0" smtClean="0"/>
              <a:t>TIMS Tip</a:t>
            </a:r>
            <a:r>
              <a:rPr lang="en-US" sz="1600" i="1" dirty="0" smtClean="0"/>
              <a:t>: LEAs with Complex Routing Operations may have additional Trip Types (3, 4, 5, 6, etc.) for some students. If so, perform a Search and Replace on these additional Trip Types as well.</a:t>
            </a:r>
          </a:p>
        </p:txBody>
      </p:sp>
      <p:cxnSp>
        <p:nvCxnSpPr>
          <p:cNvPr id="10" name="Straight Arrow Connector 9"/>
          <p:cNvCxnSpPr/>
          <p:nvPr/>
        </p:nvCxnSpPr>
        <p:spPr>
          <a:xfrm>
            <a:off x="8677275" y="6216015"/>
            <a:ext cx="790575" cy="0"/>
          </a:xfrm>
          <a:prstGeom prst="straightConnector1">
            <a:avLst/>
          </a:prstGeom>
          <a:noFill/>
          <a:ln w="63500" cap="flat" cmpd="sng" algn="ctr">
            <a:solidFill>
              <a:srgbClr val="4F81BD">
                <a:shade val="95000"/>
                <a:satMod val="105000"/>
              </a:srgbClr>
            </a:solidFill>
            <a:prstDash val="solid"/>
            <a:tailEnd type="arrow"/>
          </a:ln>
          <a:effectLst/>
        </p:spPr>
      </p:cxnSp>
      <p:pic>
        <p:nvPicPr>
          <p:cNvPr id="11" name="Picture 10"/>
          <p:cNvPicPr/>
          <p:nvPr/>
        </p:nvPicPr>
        <p:blipFill rotWithShape="1">
          <a:blip r:embed="rId2"/>
          <a:srcRect l="9134" t="21694" r="71956" b="22521"/>
          <a:stretch/>
        </p:blipFill>
        <p:spPr bwMode="auto">
          <a:xfrm>
            <a:off x="7513" y="4040564"/>
            <a:ext cx="3802487" cy="2036385"/>
          </a:xfrm>
          <a:prstGeom prst="rect">
            <a:avLst/>
          </a:prstGeom>
          <a:ln>
            <a:solidFill>
              <a:schemeClr val="tx1"/>
            </a:solidFill>
          </a:ln>
          <a:extLst>
            <a:ext uri="{53640926-AAD7-44D8-BBD7-CCE9431645EC}">
              <a14:shadowObscured xmlns:a14="http://schemas.microsoft.com/office/drawing/2010/main"/>
            </a:ext>
          </a:extLst>
        </p:spPr>
      </p:pic>
      <p:pic>
        <p:nvPicPr>
          <p:cNvPr id="12" name="Picture 11"/>
          <p:cNvPicPr/>
          <p:nvPr/>
        </p:nvPicPr>
        <p:blipFill rotWithShape="1">
          <a:blip r:embed="rId3"/>
          <a:srcRect l="86655" b="67838"/>
          <a:stretch/>
        </p:blipFill>
        <p:spPr bwMode="auto">
          <a:xfrm>
            <a:off x="4566634" y="4040564"/>
            <a:ext cx="1529366" cy="2036386"/>
          </a:xfrm>
          <a:prstGeom prst="rect">
            <a:avLst/>
          </a:prstGeom>
          <a:ln>
            <a:solidFill>
              <a:schemeClr val="tx1"/>
            </a:solidFill>
          </a:ln>
          <a:extLst>
            <a:ext uri="{53640926-AAD7-44D8-BBD7-CCE9431645EC}">
              <a14:shadowObscured xmlns:a14="http://schemas.microsoft.com/office/drawing/2010/main"/>
            </a:ext>
          </a:extLst>
        </p:spPr>
      </p:pic>
      <p:sp>
        <p:nvSpPr>
          <p:cNvPr id="7"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1570420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3354765"/>
          </a:xfrm>
          <a:prstGeom prst="rect">
            <a:avLst/>
          </a:prstGeom>
          <a:noFill/>
        </p:spPr>
        <p:txBody>
          <a:bodyPr wrap="square" rtlCol="0">
            <a:spAutoFit/>
          </a:bodyPr>
          <a:lstStyle/>
          <a:p>
            <a:pPr lvl="0"/>
            <a:r>
              <a:rPr lang="en-US" sz="2000" u="sng" dirty="0" smtClean="0"/>
              <a:t>Extracting &amp; Formatting TIMS Data</a:t>
            </a:r>
          </a:p>
          <a:p>
            <a:pPr lvl="0"/>
            <a:endParaRPr lang="en-US" sz="1600" dirty="0" smtClean="0"/>
          </a:p>
          <a:p>
            <a:pPr lvl="0"/>
            <a:r>
              <a:rPr lang="en-US" sz="1600" dirty="0"/>
              <a:t>3</a:t>
            </a:r>
            <a:r>
              <a:rPr lang="en-US" sz="1600" dirty="0" smtClean="0"/>
              <a:t>) PowerSchool will only accept the words “To” or “From” in Column B, so you will need to do a search and replace on this data. The </a:t>
            </a:r>
            <a:r>
              <a:rPr lang="en-US" sz="1600" dirty="0"/>
              <a:t>data from TIMS in Column B is the Student Trip Type, where </a:t>
            </a:r>
            <a:endParaRPr lang="en-US" sz="1600" dirty="0" smtClean="0"/>
          </a:p>
          <a:p>
            <a:endParaRPr lang="en-US" sz="1600" dirty="0"/>
          </a:p>
          <a:p>
            <a:pPr marL="742950" lvl="1" indent="-285750">
              <a:buFont typeface="Arial" panose="020B0604020202020204" pitchFamily="34" charset="0"/>
              <a:buChar char="•"/>
            </a:pPr>
            <a:r>
              <a:rPr lang="en-US" sz="1600" dirty="0"/>
              <a:t>1= “To School” Trip</a:t>
            </a:r>
          </a:p>
          <a:p>
            <a:pPr marL="742950" lvl="1" indent="-285750">
              <a:buFont typeface="Arial" panose="020B0604020202020204" pitchFamily="34" charset="0"/>
              <a:buChar char="•"/>
            </a:pPr>
            <a:r>
              <a:rPr lang="en-US" sz="1600" dirty="0"/>
              <a:t>2 = “From School” </a:t>
            </a:r>
            <a:r>
              <a:rPr lang="en-US" sz="1600" dirty="0" smtClean="0"/>
              <a:t>Trip</a:t>
            </a:r>
          </a:p>
          <a:p>
            <a:pPr marL="742950" lvl="1" indent="-285750">
              <a:buFont typeface="Arial" panose="020B0604020202020204" pitchFamily="34" charset="0"/>
              <a:buChar char="•"/>
            </a:pPr>
            <a:endParaRPr lang="en-US" sz="1600" dirty="0"/>
          </a:p>
          <a:p>
            <a:r>
              <a:rPr lang="en-US" sz="1600" dirty="0"/>
              <a:t>To edit this data, select Column B and then under </a:t>
            </a:r>
            <a:r>
              <a:rPr lang="en-US" sz="1600" dirty="0" smtClean="0"/>
              <a:t>the Home </a:t>
            </a:r>
            <a:r>
              <a:rPr lang="en-US" sz="1600" dirty="0"/>
              <a:t>Tab, Choose Find &amp; </a:t>
            </a:r>
            <a:r>
              <a:rPr lang="en-US" sz="1600" dirty="0" smtClean="0"/>
              <a:t>Select&gt;Replace.</a:t>
            </a:r>
          </a:p>
          <a:p>
            <a:r>
              <a:rPr lang="en-US" sz="1600" dirty="0" smtClean="0"/>
              <a:t>Replace the “1’s” with “To” and the “2’s” with “From.</a:t>
            </a:r>
            <a:endParaRPr lang="en-US" sz="1600" dirty="0"/>
          </a:p>
          <a:p>
            <a:endParaRPr lang="en-US" sz="1600" dirty="0"/>
          </a:p>
          <a:p>
            <a:pPr lvl="0"/>
            <a:endParaRPr lang="en-US" sz="1600" dirty="0"/>
          </a:p>
          <a:p>
            <a:pPr lvl="0"/>
            <a:r>
              <a:rPr lang="en-US" sz="1600" dirty="0" smtClean="0"/>
              <a:t>					</a:t>
            </a:r>
          </a:p>
        </p:txBody>
      </p:sp>
      <p:pic>
        <p:nvPicPr>
          <p:cNvPr id="7" name="Picture 6"/>
          <p:cNvPicPr/>
          <p:nvPr/>
        </p:nvPicPr>
        <p:blipFill>
          <a:blip r:embed="rId2"/>
          <a:stretch>
            <a:fillRect/>
          </a:stretch>
        </p:blipFill>
        <p:spPr>
          <a:xfrm>
            <a:off x="261937" y="3347368"/>
            <a:ext cx="3200399" cy="1371599"/>
          </a:xfrm>
          <a:prstGeom prst="rect">
            <a:avLst/>
          </a:prstGeom>
        </p:spPr>
      </p:pic>
      <p:pic>
        <p:nvPicPr>
          <p:cNvPr id="8" name="Picture 7"/>
          <p:cNvPicPr/>
          <p:nvPr/>
        </p:nvPicPr>
        <p:blipFill>
          <a:blip r:embed="rId3"/>
          <a:stretch>
            <a:fillRect/>
          </a:stretch>
        </p:blipFill>
        <p:spPr>
          <a:xfrm>
            <a:off x="261937" y="4777105"/>
            <a:ext cx="3200399" cy="1318895"/>
          </a:xfrm>
          <a:prstGeom prst="rect">
            <a:avLst/>
          </a:prstGeom>
        </p:spPr>
      </p:pic>
      <p:pic>
        <p:nvPicPr>
          <p:cNvPr id="9" name="Picture 8"/>
          <p:cNvPicPr/>
          <p:nvPr/>
        </p:nvPicPr>
        <p:blipFill rotWithShape="1">
          <a:blip r:embed="rId4"/>
          <a:srcRect l="-78" t="13572" r="76786" b="76412"/>
          <a:stretch/>
        </p:blipFill>
        <p:spPr bwMode="auto">
          <a:xfrm>
            <a:off x="5105400" y="3505200"/>
            <a:ext cx="4008549" cy="1932542"/>
          </a:xfrm>
          <a:prstGeom prst="rect">
            <a:avLst/>
          </a:prstGeom>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cxnSp>
        <p:nvCxnSpPr>
          <p:cNvPr id="13" name="Straight Arrow Connector 12"/>
          <p:cNvCxnSpPr/>
          <p:nvPr/>
        </p:nvCxnSpPr>
        <p:spPr>
          <a:xfrm>
            <a:off x="3581400" y="4705015"/>
            <a:ext cx="1447800" cy="0"/>
          </a:xfrm>
          <a:prstGeom prst="straightConnector1">
            <a:avLst/>
          </a:prstGeom>
          <a:noFill/>
          <a:ln w="63500" cap="flat" cmpd="sng" algn="ctr">
            <a:solidFill>
              <a:srgbClr val="4F81BD">
                <a:shade val="95000"/>
                <a:satMod val="105000"/>
              </a:srgbClr>
            </a:solidFill>
            <a:prstDash val="solid"/>
            <a:tailEnd type="arrow"/>
          </a:ln>
          <a:effectLst/>
        </p:spPr>
      </p:cxnSp>
      <p:sp>
        <p:nvSpPr>
          <p:cNvPr id="10"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343881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5509200"/>
          </a:xfrm>
          <a:prstGeom prst="rect">
            <a:avLst/>
          </a:prstGeom>
          <a:noFill/>
        </p:spPr>
        <p:txBody>
          <a:bodyPr wrap="square" rtlCol="0">
            <a:spAutoFit/>
          </a:bodyPr>
          <a:lstStyle/>
          <a:p>
            <a:pPr lvl="0"/>
            <a:r>
              <a:rPr lang="en-US" sz="2000" u="sng" dirty="0" smtClean="0"/>
              <a:t>Extracting &amp; Formatting TIMS Data</a:t>
            </a:r>
          </a:p>
          <a:p>
            <a:pPr lvl="0"/>
            <a:endParaRPr lang="en-US" sz="1600" dirty="0" smtClean="0"/>
          </a:p>
          <a:p>
            <a:pPr lvl="0"/>
            <a:r>
              <a:rPr lang="en-US" sz="1600" dirty="0" smtClean="0"/>
              <a:t>Additional Edit Needed Prior to February 2016 PowerSchool Update: </a:t>
            </a:r>
          </a:p>
          <a:p>
            <a:pPr lvl="0"/>
            <a:r>
              <a:rPr lang="en-US" sz="1600" b="1" u="sng" dirty="0" smtClean="0"/>
              <a:t>Truncating the TIMS Stop Description to 30 Characters</a:t>
            </a:r>
            <a:endParaRPr lang="en-US" sz="1600" b="1" u="sng" dirty="0"/>
          </a:p>
          <a:p>
            <a:pPr lvl="0"/>
            <a:endParaRPr lang="en-US" sz="1600" dirty="0"/>
          </a:p>
          <a:p>
            <a:pPr lvl="0"/>
            <a:r>
              <a:rPr lang="en-US" sz="1600" dirty="0" smtClean="0"/>
              <a:t>The default design of the Student Transportation Screen in PowerSchool limits the Student Stop Description to 30 characters or less. In TIMS, the Stop Description can contain up to 60 characters. Therefore, LEAs who wish to import TIMS Bus Stop Locations or Descriptions must manually truncate TIMS data to a maximum 30 characters</a:t>
            </a:r>
            <a:r>
              <a:rPr lang="en-US" sz="1600" dirty="0"/>
              <a:t> </a:t>
            </a:r>
            <a:r>
              <a:rPr lang="en-US" sz="1600" dirty="0" smtClean="0"/>
              <a:t>prior to importing TIMS Data into PowerSchool.</a:t>
            </a:r>
          </a:p>
          <a:p>
            <a:pPr lvl="0"/>
            <a:endParaRPr lang="en-US" sz="1600" dirty="0" smtClean="0"/>
          </a:p>
          <a:p>
            <a:pPr lvl="0"/>
            <a:r>
              <a:rPr lang="en-US" sz="1200" i="1" dirty="0" smtClean="0"/>
              <a:t>Note: The February 2016 PowerSchool Update is scheduled extend the character length of the Stop Description Field to 60 characters, making this additional step obsolete after the update is completed.</a:t>
            </a:r>
            <a:r>
              <a:rPr lang="en-US" sz="1600" dirty="0" smtClean="0"/>
              <a:t>	</a:t>
            </a:r>
          </a:p>
          <a:p>
            <a:pPr lvl="0"/>
            <a:endParaRPr lang="en-US" sz="1600" dirty="0"/>
          </a:p>
          <a:p>
            <a:pPr lvl="0"/>
            <a:r>
              <a:rPr lang="en-US" sz="1600" dirty="0" smtClean="0"/>
              <a:t>Use the following steps to manually truncate the TIMS Stop Description to 30 Characters.</a:t>
            </a:r>
          </a:p>
          <a:p>
            <a:pPr marL="342900" lvl="0" indent="-342900">
              <a:buFont typeface="+mj-lt"/>
              <a:buAutoNum type="arabicPeriod"/>
            </a:pPr>
            <a:r>
              <a:rPr lang="en-US" sz="1600" dirty="0" smtClean="0"/>
              <a:t>In the spreadsheet, insert an additional blank column after the Stop Description</a:t>
            </a:r>
          </a:p>
          <a:p>
            <a:pPr marL="342900" lvl="0" indent="-342900">
              <a:buFont typeface="+mj-lt"/>
              <a:buAutoNum type="arabicPeriod"/>
            </a:pPr>
            <a:r>
              <a:rPr lang="en-US" sz="1600" dirty="0" smtClean="0"/>
              <a:t>Highlight the column containing the Stop Description </a:t>
            </a:r>
          </a:p>
          <a:p>
            <a:pPr marL="342900" lvl="0" indent="-342900">
              <a:buFont typeface="+mj-lt"/>
              <a:buAutoNum type="arabicPeriod"/>
            </a:pPr>
            <a:r>
              <a:rPr lang="en-US" sz="1600" dirty="0" smtClean="0"/>
              <a:t>Under the Data Tab, Choose Text to Columns</a:t>
            </a:r>
          </a:p>
          <a:p>
            <a:pPr marL="342900" lvl="0" indent="-342900">
              <a:buFont typeface="+mj-lt"/>
              <a:buAutoNum type="arabicPeriod"/>
            </a:pPr>
            <a:r>
              <a:rPr lang="en-US" sz="1600" dirty="0" smtClean="0"/>
              <a:t>Select Fixed Width and Next</a:t>
            </a:r>
          </a:p>
          <a:p>
            <a:pPr marL="342900" lvl="0" indent="-342900">
              <a:buFont typeface="+mj-lt"/>
              <a:buAutoNum type="arabicPeriod"/>
            </a:pPr>
            <a:r>
              <a:rPr lang="en-US" sz="1600" dirty="0" smtClean="0"/>
              <a:t>Split the Column into </a:t>
            </a:r>
            <a:r>
              <a:rPr lang="en-US" sz="1600" dirty="0"/>
              <a:t>t</a:t>
            </a:r>
            <a:r>
              <a:rPr lang="en-US" sz="1600" dirty="0" smtClean="0"/>
              <a:t>wo by inserting a break at the 30 Character mark</a:t>
            </a:r>
          </a:p>
          <a:p>
            <a:pPr marL="342900" lvl="0" indent="-342900">
              <a:buFont typeface="+mj-lt"/>
              <a:buAutoNum type="arabicPeriod"/>
            </a:pPr>
            <a:r>
              <a:rPr lang="en-US" sz="1600" dirty="0" smtClean="0"/>
              <a:t>Click Finish to complete Text to Columns</a:t>
            </a:r>
          </a:p>
          <a:p>
            <a:pPr marL="342900" lvl="0" indent="-342900">
              <a:buFont typeface="+mj-lt"/>
              <a:buAutoNum type="arabicPeriod"/>
            </a:pPr>
            <a:r>
              <a:rPr lang="en-US" sz="1600" dirty="0" smtClean="0"/>
              <a:t>Delete the additional column created and save the file as a CSV		</a:t>
            </a:r>
          </a:p>
        </p:txBody>
      </p:sp>
      <p:sp>
        <p:nvSpPr>
          <p:cNvPr id="10"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1693968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p:cNvSpPr>
            <a:spLocks noGrp="1" noChangeArrowheads="1"/>
          </p:cNvSpPr>
          <p:nvPr>
            <p:ph type="ctrTitle"/>
          </p:nvPr>
        </p:nvSpPr>
        <p:spPr>
          <a:xfrm>
            <a:off x="-5366" y="1075386"/>
            <a:ext cx="9144000" cy="3429000"/>
          </a:xfrm>
          <a:noFill/>
        </p:spPr>
        <p:txBody>
          <a:bodyPr/>
          <a:lstStyle/>
          <a:p>
            <a:pPr algn="l"/>
            <a:r>
              <a:rPr lang="en-US" sz="2400" dirty="0" smtClean="0"/>
              <a:t>TIMS Data in PowerSchool</a:t>
            </a:r>
            <a:r>
              <a:rPr lang="en-US" sz="2800" dirty="0" smtClean="0"/>
              <a:t/>
            </a:r>
            <a:br>
              <a:rPr lang="en-US" sz="2800" dirty="0" smtClean="0"/>
            </a:br>
            <a:r>
              <a:rPr lang="en-US" sz="1800" dirty="0" smtClean="0"/>
              <a:t>Bus Stop Information on the Student Transportation Screen</a:t>
            </a:r>
            <a:r>
              <a:rPr lang="en-US" sz="2000" dirty="0" smtClean="0"/>
              <a:t/>
            </a:r>
            <a:br>
              <a:rPr lang="en-US" sz="2000" dirty="0" smtClean="0"/>
            </a:br>
            <a:r>
              <a:rPr lang="en-US" sz="2000" dirty="0" smtClean="0"/>
              <a:t> </a:t>
            </a:r>
            <a:r>
              <a:rPr lang="en-US" sz="2800" dirty="0" smtClean="0"/>
              <a:t/>
            </a:r>
            <a:br>
              <a:rPr lang="en-US" sz="2800" dirty="0" smtClean="0"/>
            </a:br>
            <a:r>
              <a:rPr lang="en-US" sz="2400" dirty="0" smtClean="0"/>
              <a:t>Extracting and Formatting TIMS Data</a:t>
            </a:r>
            <a:r>
              <a:rPr lang="en-US" sz="2800" dirty="0" smtClean="0"/>
              <a:t/>
            </a:r>
            <a:br>
              <a:rPr lang="en-US" sz="2800" dirty="0" smtClean="0"/>
            </a:br>
            <a:r>
              <a:rPr lang="en-US" sz="1800" dirty="0"/>
              <a:t>C</a:t>
            </a:r>
            <a:r>
              <a:rPr lang="en-US" sz="1800" dirty="0" smtClean="0"/>
              <a:t>reating the TIMS Extract(s) for PowerSchool</a:t>
            </a:r>
            <a:br>
              <a:rPr lang="en-US" sz="1800" dirty="0" smtClean="0"/>
            </a:br>
            <a:r>
              <a:rPr lang="en-US" sz="1800" dirty="0"/>
              <a:t>E</a:t>
            </a:r>
            <a:r>
              <a:rPr lang="en-US" sz="1800" dirty="0" smtClean="0"/>
              <a:t>xtracting Student Transportation Data from TIMS</a:t>
            </a:r>
            <a:br>
              <a:rPr lang="en-US" sz="1800" dirty="0" smtClean="0"/>
            </a:br>
            <a:r>
              <a:rPr lang="en-US" sz="1800" dirty="0" smtClean="0"/>
              <a:t>Formatting TIMS Transportation Data for Import into PowerSchool</a:t>
            </a:r>
            <a:r>
              <a:rPr lang="en-US" sz="2000" dirty="0" smtClean="0"/>
              <a:t/>
            </a:r>
            <a:br>
              <a:rPr lang="en-US" sz="2000" dirty="0" smtClean="0"/>
            </a:br>
            <a:r>
              <a:rPr lang="en-US" sz="2000" dirty="0"/>
              <a:t/>
            </a:r>
            <a:br>
              <a:rPr lang="en-US" sz="2000" dirty="0"/>
            </a:br>
            <a:r>
              <a:rPr lang="en-US" sz="2400" dirty="0" smtClean="0"/>
              <a:t>Purging and Importing TIMS Data</a:t>
            </a:r>
            <a:r>
              <a:rPr lang="en-US" sz="2800" dirty="0"/>
              <a:t/>
            </a:r>
            <a:br>
              <a:rPr lang="en-US" sz="2800" dirty="0"/>
            </a:br>
            <a:r>
              <a:rPr lang="en-US" sz="1800" dirty="0" smtClean="0"/>
              <a:t>Purging TIMS Data in PowerSchool</a:t>
            </a:r>
            <a:r>
              <a:rPr lang="en-US" sz="1800" dirty="0"/>
              <a:t/>
            </a:r>
            <a:br>
              <a:rPr lang="en-US" sz="1800" dirty="0"/>
            </a:br>
            <a:r>
              <a:rPr lang="en-US" sz="1800" dirty="0" smtClean="0"/>
              <a:t>Importing TIMS Data into PowerSchool</a:t>
            </a:r>
            <a:endParaRPr lang="en-US" sz="4400" dirty="0" smtClean="0">
              <a:solidFill>
                <a:schemeClr val="tx1"/>
              </a:solidFill>
            </a:endParaRPr>
          </a:p>
        </p:txBody>
      </p:sp>
      <p:sp>
        <p:nvSpPr>
          <p:cNvPr id="3" name="Hexagon 2"/>
          <p:cNvSpPr/>
          <p:nvPr/>
        </p:nvSpPr>
        <p:spPr bwMode="auto">
          <a:xfrm>
            <a:off x="8746958" y="6509084"/>
            <a:ext cx="180474" cy="168442"/>
          </a:xfrm>
          <a:prstGeom prst="hexagon">
            <a:avLst/>
          </a:prstGeom>
          <a:solidFill>
            <a:srgbClr val="FF0000">
              <a:alpha val="61000"/>
            </a:srgbClr>
          </a:solidFill>
          <a:ln w="9525" cap="flat" cmpd="sng" algn="ctr">
            <a:solidFill>
              <a:schemeClr val="bg1">
                <a:lumMod val="9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2"/>
          <p:cNvSpPr txBox="1">
            <a:spLocks noChangeArrowheads="1"/>
          </p:cNvSpPr>
          <p:nvPr/>
        </p:nvSpPr>
        <p:spPr bwMode="auto">
          <a:xfrm>
            <a:off x="-5366" y="41856"/>
            <a:ext cx="9144000" cy="7201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t>TIMS to PowerSchool Transportation Data Import</a:t>
            </a:r>
          </a:p>
        </p:txBody>
      </p:sp>
    </p:spTree>
    <p:extLst>
      <p:ext uri="{BB962C8B-B14F-4D97-AF65-F5344CB8AC3E}">
        <p14:creationId xmlns:p14="http://schemas.microsoft.com/office/powerpoint/2010/main" val="191051072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3108543"/>
          </a:xfrm>
          <a:prstGeom prst="rect">
            <a:avLst/>
          </a:prstGeom>
          <a:noFill/>
        </p:spPr>
        <p:txBody>
          <a:bodyPr wrap="square" rtlCol="0">
            <a:spAutoFit/>
          </a:bodyPr>
          <a:lstStyle/>
          <a:p>
            <a:pPr lvl="0"/>
            <a:r>
              <a:rPr lang="en-US" sz="2000" u="sng" dirty="0" smtClean="0"/>
              <a:t>Extracting &amp; Formatting TIMS Data</a:t>
            </a:r>
          </a:p>
          <a:p>
            <a:pPr lvl="0"/>
            <a:endParaRPr lang="en-US" sz="1600" dirty="0" smtClean="0"/>
          </a:p>
          <a:p>
            <a:pPr lvl="0"/>
            <a:r>
              <a:rPr lang="en-US" sz="1600" b="1" u="sng" dirty="0" smtClean="0"/>
              <a:t>Truncating the Stop Description Field to 30 Characters</a:t>
            </a:r>
          </a:p>
          <a:p>
            <a:pPr marL="285750" lvl="0" indent="-285750">
              <a:buFont typeface="Arial" panose="020B0604020202020204" pitchFamily="34" charset="0"/>
              <a:buChar char="•"/>
            </a:pPr>
            <a:endParaRPr lang="en-US" sz="1600" dirty="0" smtClean="0"/>
          </a:p>
          <a:p>
            <a:pPr lvl="0"/>
            <a:r>
              <a:rPr lang="en-US" sz="1600" dirty="0" smtClean="0"/>
              <a:t>Step 1: Insert a Blank Column after Stop Description</a:t>
            </a:r>
          </a:p>
          <a:p>
            <a:pPr lvl="0"/>
            <a:endParaRPr lang="en-US" sz="1600" dirty="0"/>
          </a:p>
          <a:p>
            <a:pPr lvl="0"/>
            <a:endParaRPr lang="en-US" sz="1600" dirty="0" smtClean="0"/>
          </a:p>
          <a:p>
            <a:pPr lvl="0"/>
            <a:endParaRPr lang="en-US" sz="1600" dirty="0"/>
          </a:p>
          <a:p>
            <a:pPr lvl="0"/>
            <a:endParaRPr lang="en-US" sz="1600" dirty="0" smtClean="0"/>
          </a:p>
          <a:p>
            <a:pPr lvl="0"/>
            <a:endParaRPr lang="en-US" sz="1600" dirty="0" smtClean="0"/>
          </a:p>
          <a:p>
            <a:pPr lvl="0"/>
            <a:r>
              <a:rPr lang="en-US" sz="1600" dirty="0" smtClean="0"/>
              <a:t>Step 2: Highlight the column containing Stop Description</a:t>
            </a:r>
          </a:p>
          <a:p>
            <a:pPr lvl="0"/>
            <a:r>
              <a:rPr lang="en-US" sz="1600" dirty="0" smtClean="0"/>
              <a:t>Step 3: Under the Data Tab, Choose Text to Columns			</a:t>
            </a:r>
          </a:p>
        </p:txBody>
      </p:sp>
      <p:sp>
        <p:nvSpPr>
          <p:cNvPr id="10"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25" t="13587" r="53729" b="69397"/>
          <a:stretch/>
        </p:blipFill>
        <p:spPr bwMode="auto">
          <a:xfrm>
            <a:off x="52884" y="2057400"/>
            <a:ext cx="4724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286" t="1968" r="53729" b="69019"/>
          <a:stretch/>
        </p:blipFill>
        <p:spPr bwMode="auto">
          <a:xfrm>
            <a:off x="36077" y="3870543"/>
            <a:ext cx="4741207" cy="17525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bwMode="auto">
          <a:xfrm>
            <a:off x="1066800" y="3862907"/>
            <a:ext cx="381000" cy="152400"/>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3019640" y="3939107"/>
            <a:ext cx="381000" cy="453762"/>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759280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3816429"/>
          </a:xfrm>
          <a:prstGeom prst="rect">
            <a:avLst/>
          </a:prstGeom>
          <a:noFill/>
        </p:spPr>
        <p:txBody>
          <a:bodyPr wrap="square" rtlCol="0">
            <a:spAutoFit/>
          </a:bodyPr>
          <a:lstStyle/>
          <a:p>
            <a:pPr lvl="0"/>
            <a:r>
              <a:rPr lang="en-US" sz="2000" u="sng" dirty="0" smtClean="0"/>
              <a:t>Extracting &amp; Formatting TIMS Data</a:t>
            </a:r>
          </a:p>
          <a:p>
            <a:pPr lvl="0"/>
            <a:endParaRPr lang="en-US" sz="1600" dirty="0" smtClean="0"/>
          </a:p>
          <a:p>
            <a:pPr lvl="0"/>
            <a:r>
              <a:rPr lang="en-US" sz="1600" b="1" u="sng" dirty="0" smtClean="0"/>
              <a:t>Truncating the Stop Description Field to 30 Characters</a:t>
            </a:r>
            <a:r>
              <a:rPr lang="en-US" sz="1600" dirty="0" smtClean="0"/>
              <a:t>	</a:t>
            </a:r>
          </a:p>
          <a:p>
            <a:pPr lvl="0"/>
            <a:endParaRPr lang="en-US" sz="1600" dirty="0"/>
          </a:p>
          <a:p>
            <a:pPr lvl="0"/>
            <a:r>
              <a:rPr lang="en-US" sz="1600" dirty="0" smtClean="0"/>
              <a:t>Step 4:</a:t>
            </a:r>
            <a:r>
              <a:rPr lang="en-US" sz="1600" dirty="0"/>
              <a:t> </a:t>
            </a:r>
            <a:r>
              <a:rPr lang="en-US" sz="1600" dirty="0" smtClean="0"/>
              <a:t>Select “Fixed Width” and then Next</a:t>
            </a:r>
          </a:p>
          <a:p>
            <a:pPr lvl="0"/>
            <a:endParaRPr lang="en-US" sz="1600" dirty="0"/>
          </a:p>
          <a:p>
            <a:pPr lvl="0"/>
            <a:endParaRPr lang="en-US" sz="1600" dirty="0" smtClean="0"/>
          </a:p>
          <a:p>
            <a:pPr lvl="0"/>
            <a:endParaRPr lang="en-US" sz="1600" dirty="0"/>
          </a:p>
          <a:p>
            <a:pPr lvl="0"/>
            <a:endParaRPr lang="en-US" sz="1600" dirty="0" smtClean="0"/>
          </a:p>
          <a:p>
            <a:pPr lvl="0"/>
            <a:endParaRPr lang="en-US" sz="1600" dirty="0"/>
          </a:p>
          <a:p>
            <a:pPr lvl="0"/>
            <a:endParaRPr lang="en-US" sz="1600" dirty="0" smtClean="0"/>
          </a:p>
          <a:p>
            <a:pPr lvl="0"/>
            <a:endParaRPr lang="en-US" sz="1600" dirty="0"/>
          </a:p>
          <a:p>
            <a:pPr lvl="0"/>
            <a:r>
              <a:rPr lang="en-US" sz="1600" dirty="0" smtClean="0"/>
              <a:t>Step 5:</a:t>
            </a:r>
            <a:r>
              <a:rPr lang="en-US" sz="1600" dirty="0"/>
              <a:t> </a:t>
            </a:r>
            <a:r>
              <a:rPr lang="en-US" sz="1600" dirty="0" smtClean="0"/>
              <a:t>Split the Column into two by inserting a column break at the 30 Character Mark. </a:t>
            </a:r>
          </a:p>
          <a:p>
            <a:pPr lvl="0"/>
            <a:r>
              <a:rPr lang="en-US" sz="1400" i="1" dirty="0" smtClean="0"/>
              <a:t>Hint: Click on the number 30 to set the maximum character length for the Stop Description field, then Finish to complete Text to Columns</a:t>
            </a:r>
            <a:r>
              <a:rPr lang="en-US" sz="1600" dirty="0" smtClean="0"/>
              <a:t>	</a:t>
            </a:r>
          </a:p>
        </p:txBody>
      </p:sp>
      <p:sp>
        <p:nvSpPr>
          <p:cNvPr id="10"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006502"/>
            <a:ext cx="2133600" cy="162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9" y="4468999"/>
            <a:ext cx="2133600" cy="1625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auto">
          <a:xfrm>
            <a:off x="228600" y="2508886"/>
            <a:ext cx="1600200" cy="152400"/>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1430038" y="3423286"/>
            <a:ext cx="398761" cy="209011"/>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952499" y="5281897"/>
            <a:ext cx="190500" cy="253902"/>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1828798" y="5916799"/>
            <a:ext cx="381000" cy="152400"/>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20625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5016758"/>
          </a:xfrm>
          <a:prstGeom prst="rect">
            <a:avLst/>
          </a:prstGeom>
          <a:noFill/>
        </p:spPr>
        <p:txBody>
          <a:bodyPr wrap="square" rtlCol="0">
            <a:spAutoFit/>
          </a:bodyPr>
          <a:lstStyle/>
          <a:p>
            <a:pPr lvl="0"/>
            <a:r>
              <a:rPr lang="en-US" sz="2000" u="sng" dirty="0" smtClean="0"/>
              <a:t>Extracting &amp; Formatting TIMS Data</a:t>
            </a:r>
          </a:p>
          <a:p>
            <a:pPr lvl="0"/>
            <a:endParaRPr lang="en-US" sz="1600" dirty="0" smtClean="0"/>
          </a:p>
          <a:p>
            <a:pPr lvl="0"/>
            <a:r>
              <a:rPr lang="en-US" sz="1600" b="1" u="sng" dirty="0" smtClean="0"/>
              <a:t>Truncating the Stop Description Field to 30 Character</a:t>
            </a:r>
            <a:r>
              <a:rPr lang="en-US" sz="1600" dirty="0" smtClean="0"/>
              <a:t>	</a:t>
            </a:r>
          </a:p>
          <a:p>
            <a:pPr lvl="0"/>
            <a:endParaRPr lang="en-US" sz="1600" dirty="0" smtClean="0"/>
          </a:p>
          <a:p>
            <a:pPr lvl="0"/>
            <a:r>
              <a:rPr lang="en-US" sz="1600" dirty="0" smtClean="0"/>
              <a:t>Step 6: Click Finish to Complete Text to Columns</a:t>
            </a:r>
          </a:p>
          <a:p>
            <a:pPr marL="742950" lvl="1" indent="-285750">
              <a:buFont typeface="Arial" panose="020B0604020202020204" pitchFamily="34" charset="0"/>
              <a:buChar char="•"/>
            </a:pPr>
            <a:r>
              <a:rPr lang="en-US" sz="1600" dirty="0" smtClean="0"/>
              <a:t>Column C will contain the first 30 Characters of the TIMS Stop Description</a:t>
            </a:r>
            <a:endParaRPr lang="en-US" sz="1600" dirty="0"/>
          </a:p>
          <a:p>
            <a:pPr marL="742950" lvl="1" indent="-285750">
              <a:buFont typeface="Arial" panose="020B0604020202020204" pitchFamily="34" charset="0"/>
              <a:buChar char="•"/>
            </a:pPr>
            <a:r>
              <a:rPr lang="en-US" sz="1600" dirty="0" smtClean="0"/>
              <a:t>Column D will contain characters 31 to 60 of the TIMS Stop Description</a:t>
            </a:r>
          </a:p>
          <a:p>
            <a:pPr lvl="0"/>
            <a:r>
              <a:rPr lang="en-US" sz="1200" i="1" dirty="0" smtClean="0"/>
              <a:t>Note: Stop Descriptions that are more than 30 Characters typically contain additional data (ex: Boys and Girls Club) and/or are Stops located at a corner. The majority of TIMS Stop Descriptions are generally less than 30 Characters.</a:t>
            </a:r>
            <a:r>
              <a:rPr lang="en-US" sz="1600" dirty="0" smtClean="0"/>
              <a:t>	</a:t>
            </a:r>
          </a:p>
          <a:p>
            <a:pPr lvl="0"/>
            <a:endParaRPr lang="en-US" sz="1600" dirty="0"/>
          </a:p>
          <a:p>
            <a:pPr lvl="0"/>
            <a:endParaRPr lang="en-US" sz="1600" dirty="0" smtClean="0"/>
          </a:p>
          <a:p>
            <a:pPr lvl="0"/>
            <a:endParaRPr lang="en-US" sz="1600" dirty="0"/>
          </a:p>
          <a:p>
            <a:pPr lvl="0"/>
            <a:endParaRPr lang="en-US" sz="1600" dirty="0" smtClean="0"/>
          </a:p>
          <a:p>
            <a:pPr lvl="0"/>
            <a:endParaRPr lang="en-US" sz="1600" dirty="0"/>
          </a:p>
          <a:p>
            <a:pPr lvl="0"/>
            <a:endParaRPr lang="en-US" sz="1600" dirty="0" smtClean="0"/>
          </a:p>
          <a:p>
            <a:pPr lvl="0"/>
            <a:endParaRPr lang="en-US" sz="1600" dirty="0"/>
          </a:p>
          <a:p>
            <a:pPr lvl="0"/>
            <a:endParaRPr lang="en-US" sz="1600" dirty="0" smtClean="0"/>
          </a:p>
          <a:p>
            <a:pPr lvl="0"/>
            <a:endParaRPr lang="en-US" sz="1600" dirty="0"/>
          </a:p>
          <a:p>
            <a:pPr lvl="0"/>
            <a:endParaRPr lang="en-US" sz="1600" dirty="0" smtClean="0"/>
          </a:p>
          <a:p>
            <a:pPr lvl="0"/>
            <a:r>
              <a:rPr lang="en-US" sz="1600" dirty="0" smtClean="0"/>
              <a:t>Step 7: Delete the newly created Column D and Save the File as a CSV</a:t>
            </a:r>
          </a:p>
        </p:txBody>
      </p:sp>
      <p:sp>
        <p:nvSpPr>
          <p:cNvPr id="10"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444" t="13143" r="53809" b="57016"/>
          <a:stretch/>
        </p:blipFill>
        <p:spPr bwMode="auto">
          <a:xfrm>
            <a:off x="89949" y="2971800"/>
            <a:ext cx="4203647" cy="2133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41816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4832092"/>
          </a:xfrm>
          <a:prstGeom prst="rect">
            <a:avLst/>
          </a:prstGeom>
          <a:noFill/>
        </p:spPr>
        <p:txBody>
          <a:bodyPr wrap="square" rtlCol="0">
            <a:spAutoFit/>
          </a:bodyPr>
          <a:lstStyle/>
          <a:p>
            <a:pPr lvl="0"/>
            <a:r>
              <a:rPr lang="en-US" sz="2000" u="sng" dirty="0" smtClean="0"/>
              <a:t>Extracting &amp; Formatting TIMS Data</a:t>
            </a:r>
          </a:p>
          <a:p>
            <a:pPr lvl="0"/>
            <a:endParaRPr lang="en-US" sz="1600" dirty="0" smtClean="0"/>
          </a:p>
          <a:p>
            <a:pPr lvl="0"/>
            <a:r>
              <a:rPr lang="en-US" sz="1600" b="1" u="sng" dirty="0" smtClean="0"/>
              <a:t>Truncating the Stop Description Field to 30 Character</a:t>
            </a:r>
            <a:r>
              <a:rPr lang="en-US" sz="1600" dirty="0" smtClean="0"/>
              <a:t>	</a:t>
            </a:r>
          </a:p>
          <a:p>
            <a:pPr lvl="0"/>
            <a:endParaRPr lang="en-US" sz="1600" dirty="0"/>
          </a:p>
          <a:p>
            <a:pPr lvl="0"/>
            <a:r>
              <a:rPr lang="en-US" sz="1600" dirty="0" smtClean="0"/>
              <a:t>After completing all of the necessary edits to the TIMS Extract, the spreadsheet should look similar to the image below.	</a:t>
            </a:r>
          </a:p>
          <a:p>
            <a:pPr lvl="0"/>
            <a:endParaRPr lang="en-US" sz="1600" dirty="0"/>
          </a:p>
          <a:p>
            <a:pPr lvl="0"/>
            <a:endParaRPr lang="en-US" sz="1600" dirty="0" smtClean="0"/>
          </a:p>
          <a:p>
            <a:pPr lvl="0"/>
            <a:endParaRPr lang="en-US" sz="1600" dirty="0"/>
          </a:p>
          <a:p>
            <a:pPr lvl="0"/>
            <a:endParaRPr lang="en-US" sz="1600" dirty="0" smtClean="0"/>
          </a:p>
          <a:p>
            <a:pPr lvl="0"/>
            <a:endParaRPr lang="en-US" sz="1600" dirty="0"/>
          </a:p>
          <a:p>
            <a:pPr lvl="0"/>
            <a:endParaRPr lang="en-US" sz="1600" dirty="0" smtClean="0"/>
          </a:p>
          <a:p>
            <a:pPr lvl="0"/>
            <a:endParaRPr lang="en-US" sz="1600" dirty="0"/>
          </a:p>
          <a:p>
            <a:pPr lvl="0"/>
            <a:endParaRPr lang="en-US" sz="1600" dirty="0" smtClean="0"/>
          </a:p>
          <a:p>
            <a:pPr lvl="0"/>
            <a:endParaRPr lang="en-US" sz="1600" dirty="0"/>
          </a:p>
          <a:p>
            <a:pPr lvl="0"/>
            <a:endParaRPr lang="en-US" sz="1600" dirty="0" smtClean="0"/>
          </a:p>
          <a:p>
            <a:pPr lvl="0"/>
            <a:r>
              <a:rPr lang="en-US" sz="1600" dirty="0" smtClean="0"/>
              <a:t>The final step is to save the edited TIMS Extract as a CSV file.</a:t>
            </a:r>
          </a:p>
          <a:p>
            <a:pPr lvl="0"/>
            <a:endParaRPr lang="en-US" sz="1600" dirty="0"/>
          </a:p>
          <a:p>
            <a:pPr lvl="0"/>
            <a:r>
              <a:rPr lang="en-US" sz="1600" dirty="0" smtClean="0"/>
              <a:t>See Next Slide.		</a:t>
            </a:r>
          </a:p>
        </p:txBody>
      </p:sp>
      <p:sp>
        <p:nvSpPr>
          <p:cNvPr id="10"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136" r="66984" b="68762"/>
          <a:stretch/>
        </p:blipFill>
        <p:spPr bwMode="auto">
          <a:xfrm>
            <a:off x="76200" y="2350819"/>
            <a:ext cx="6037943" cy="20691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13855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3847207"/>
          </a:xfrm>
          <a:prstGeom prst="rect">
            <a:avLst/>
          </a:prstGeom>
          <a:noFill/>
        </p:spPr>
        <p:txBody>
          <a:bodyPr wrap="square" rtlCol="0">
            <a:spAutoFit/>
          </a:bodyPr>
          <a:lstStyle/>
          <a:p>
            <a:pPr lvl="0"/>
            <a:r>
              <a:rPr lang="en-US" sz="2000" u="sng" dirty="0" smtClean="0"/>
              <a:t>Extracting &amp; Formatting TIMS Data</a:t>
            </a:r>
          </a:p>
          <a:p>
            <a:pPr lvl="0"/>
            <a:endParaRPr lang="en-US" sz="1600" dirty="0" smtClean="0"/>
          </a:p>
          <a:p>
            <a:pPr lvl="0"/>
            <a:r>
              <a:rPr lang="en-US" sz="1600" dirty="0" smtClean="0"/>
              <a:t>4) </a:t>
            </a:r>
            <a:r>
              <a:rPr lang="en-US" sz="1600" dirty="0"/>
              <a:t>The final step before importing into PowerSchool is to save the edited file as a CSV.</a:t>
            </a:r>
          </a:p>
          <a:p>
            <a:r>
              <a:rPr lang="en-US" sz="1600" dirty="0"/>
              <a:t> </a:t>
            </a:r>
          </a:p>
          <a:p>
            <a:r>
              <a:rPr lang="en-US" sz="1600" dirty="0" smtClean="0"/>
              <a:t>	Choose </a:t>
            </a:r>
            <a:r>
              <a:rPr lang="en-US" sz="1600" dirty="0"/>
              <a:t>File&gt;Save As and change the “Save as Type” to CSV (Comma Delimited</a:t>
            </a:r>
            <a:r>
              <a:rPr lang="en-US" sz="1600" dirty="0" smtClean="0"/>
              <a:t>)</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r>
              <a:rPr lang="en-US" sz="1600" dirty="0" smtClean="0"/>
              <a:t>When completed, you will have a CSV (Comma Separated Values) File ready for Import.</a:t>
            </a:r>
          </a:p>
        </p:txBody>
      </p:sp>
      <p:pic>
        <p:nvPicPr>
          <p:cNvPr id="11" name="Picture 10"/>
          <p:cNvPicPr/>
          <p:nvPr/>
        </p:nvPicPr>
        <p:blipFill rotWithShape="1">
          <a:blip r:embed="rId2"/>
          <a:srcRect r="92215" b="78151"/>
          <a:stretch/>
        </p:blipFill>
        <p:spPr bwMode="auto">
          <a:xfrm>
            <a:off x="2158819" y="2057400"/>
            <a:ext cx="1299844" cy="2066251"/>
          </a:xfrm>
          <a:prstGeom prst="rect">
            <a:avLst/>
          </a:prstGeom>
          <a:ln>
            <a:solidFill>
              <a:schemeClr val="tx1"/>
            </a:solidFill>
          </a:ln>
          <a:extLst>
            <a:ext uri="{53640926-AAD7-44D8-BBD7-CCE9431645EC}">
              <a14:shadowObscured xmlns:a14="http://schemas.microsoft.com/office/drawing/2010/main"/>
            </a:ext>
          </a:extLst>
        </p:spPr>
      </p:pic>
      <p:pic>
        <p:nvPicPr>
          <p:cNvPr id="12" name="Picture 11"/>
          <p:cNvPicPr/>
          <p:nvPr/>
        </p:nvPicPr>
        <p:blipFill rotWithShape="1">
          <a:blip r:embed="rId3"/>
          <a:srcRect l="7532" t="67586" r="58974" b="19771"/>
          <a:stretch/>
        </p:blipFill>
        <p:spPr bwMode="auto">
          <a:xfrm>
            <a:off x="3483348" y="3141903"/>
            <a:ext cx="3152255" cy="981748"/>
          </a:xfrm>
          <a:prstGeom prst="rect">
            <a:avLst/>
          </a:prstGeom>
          <a:ln>
            <a:solidFill>
              <a:schemeClr val="tx1"/>
            </a:solidFill>
          </a:ln>
          <a:extLst>
            <a:ext uri="{53640926-AAD7-44D8-BBD7-CCE9431645EC}">
              <a14:shadowObscured xmlns:a14="http://schemas.microsoft.com/office/drawing/2010/main"/>
            </a:ext>
          </a:extLst>
        </p:spPr>
      </p:pic>
      <p:pic>
        <p:nvPicPr>
          <p:cNvPr id="14" name="Picture 13"/>
          <p:cNvPicPr/>
          <p:nvPr/>
        </p:nvPicPr>
        <p:blipFill rotWithShape="1">
          <a:blip r:embed="rId4"/>
          <a:srcRect l="12821" t="12116" r="42948" b="65345"/>
          <a:stretch/>
        </p:blipFill>
        <p:spPr bwMode="auto">
          <a:xfrm>
            <a:off x="649921" y="4648200"/>
            <a:ext cx="5666855" cy="1465580"/>
          </a:xfrm>
          <a:prstGeom prst="rect">
            <a:avLst/>
          </a:prstGeom>
          <a:ln>
            <a:solidFill>
              <a:schemeClr val="tx1"/>
            </a:solidFill>
          </a:ln>
          <a:extLst>
            <a:ext uri="{53640926-AAD7-44D8-BBD7-CCE9431645EC}">
              <a14:shadowObscured xmlns:a14="http://schemas.microsoft.com/office/drawing/2010/main"/>
            </a:ext>
          </a:extLst>
        </p:spPr>
      </p:pic>
      <p:sp>
        <p:nvSpPr>
          <p:cNvPr id="7"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2404133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302" y="609600"/>
            <a:ext cx="9144936" cy="5386090"/>
          </a:xfrm>
          <a:prstGeom prst="rect">
            <a:avLst/>
          </a:prstGeom>
          <a:noFill/>
        </p:spPr>
        <p:txBody>
          <a:bodyPr wrap="square" rtlCol="0">
            <a:spAutoFit/>
          </a:bodyPr>
          <a:lstStyle/>
          <a:p>
            <a:pPr lvl="0"/>
            <a:r>
              <a:rPr lang="en-US" sz="2000" u="sng" dirty="0" smtClean="0"/>
              <a:t>Summary of Steps to Complete the Extraction and Formatting of the</a:t>
            </a:r>
          </a:p>
          <a:p>
            <a:pPr lvl="0" algn="ctr"/>
            <a:r>
              <a:rPr lang="en-US" sz="2000" u="sng" dirty="0" smtClean="0"/>
              <a:t>TIMS to PowerSchool Bus Stop Import File</a:t>
            </a:r>
            <a:endParaRPr lang="en-US" sz="2000" u="sng" dirty="0"/>
          </a:p>
          <a:p>
            <a:pPr lvl="0"/>
            <a:endParaRPr lang="en-US" sz="1600" dirty="0" smtClean="0"/>
          </a:p>
          <a:p>
            <a:pPr marL="342900" lvl="0" indent="-342900">
              <a:buAutoNum type="arabicParenR"/>
            </a:pPr>
            <a:r>
              <a:rPr lang="en-US" sz="1600" dirty="0" smtClean="0"/>
              <a:t>Run the Bus Stop Extract Report as needed for…</a:t>
            </a:r>
          </a:p>
          <a:p>
            <a:pPr marL="1257300" lvl="2" indent="-342900">
              <a:buFont typeface="+mj-lt"/>
              <a:buAutoNum type="alphaLcParenR"/>
            </a:pPr>
            <a:r>
              <a:rPr lang="en-US" sz="1600" dirty="0" smtClean="0"/>
              <a:t>All Schools</a:t>
            </a:r>
          </a:p>
          <a:p>
            <a:pPr marL="1257300" lvl="2" indent="-342900">
              <a:buFont typeface="+mj-lt"/>
              <a:buAutoNum type="alphaLcParenR"/>
            </a:pPr>
            <a:r>
              <a:rPr lang="en-US" sz="1600" dirty="0" smtClean="0"/>
              <a:t>One School</a:t>
            </a:r>
          </a:p>
          <a:p>
            <a:pPr marL="1257300" lvl="2" indent="-342900">
              <a:buFont typeface="+mj-lt"/>
              <a:buAutoNum type="alphaLcParenR"/>
            </a:pPr>
            <a:r>
              <a:rPr lang="en-US" sz="1600" dirty="0" smtClean="0"/>
              <a:t>One or More Schools</a:t>
            </a:r>
          </a:p>
          <a:p>
            <a:pPr marL="342900" lvl="0" indent="-342900">
              <a:buAutoNum type="arabicParenR"/>
            </a:pPr>
            <a:r>
              <a:rPr lang="en-US" sz="1600" dirty="0" smtClean="0"/>
              <a:t>Rename the Column Headers to Match the PowerSchool Field Names</a:t>
            </a:r>
          </a:p>
          <a:p>
            <a:pPr marL="1257300" lvl="2" indent="-342900">
              <a:buFont typeface="+mj-lt"/>
              <a:buAutoNum type="alphaLcParenR"/>
            </a:pPr>
            <a:r>
              <a:rPr lang="en-US" sz="1600" dirty="0"/>
              <a:t>Column A = </a:t>
            </a:r>
            <a:r>
              <a:rPr lang="en-US" sz="1600" dirty="0" err="1"/>
              <a:t>Student_Number</a:t>
            </a:r>
            <a:r>
              <a:rPr lang="en-US" sz="1600" dirty="0"/>
              <a:t>	(must have underscore, no space)</a:t>
            </a:r>
          </a:p>
          <a:p>
            <a:pPr marL="1257300" lvl="2" indent="-342900">
              <a:buFont typeface="+mj-lt"/>
              <a:buAutoNum type="alphaLcParenR"/>
            </a:pPr>
            <a:r>
              <a:rPr lang="en-US" sz="1600" dirty="0"/>
              <a:t>Column B = </a:t>
            </a:r>
            <a:r>
              <a:rPr lang="en-US" sz="1600" dirty="0" err="1"/>
              <a:t>FromTo</a:t>
            </a:r>
            <a:r>
              <a:rPr lang="en-US" sz="1600" dirty="0"/>
              <a:t> 		(no space or underscore)</a:t>
            </a:r>
          </a:p>
          <a:p>
            <a:pPr marL="1257300" lvl="2" indent="-342900">
              <a:buFont typeface="+mj-lt"/>
              <a:buAutoNum type="alphaLcParenR"/>
            </a:pPr>
            <a:r>
              <a:rPr lang="en-US" sz="1600" dirty="0"/>
              <a:t>Column C = Description</a:t>
            </a:r>
          </a:p>
          <a:p>
            <a:pPr marL="1257300" lvl="2" indent="-342900">
              <a:buFont typeface="+mj-lt"/>
              <a:buAutoNum type="alphaLcParenR"/>
            </a:pPr>
            <a:r>
              <a:rPr lang="en-US" sz="1600" dirty="0"/>
              <a:t>Column D = </a:t>
            </a:r>
            <a:r>
              <a:rPr lang="en-US" sz="1600" dirty="0" err="1"/>
              <a:t>DepartureTime</a:t>
            </a:r>
            <a:r>
              <a:rPr lang="en-US" sz="1600" dirty="0"/>
              <a:t>	 (no space or underscore)</a:t>
            </a:r>
          </a:p>
          <a:p>
            <a:pPr marL="1257300" lvl="2" indent="-342900">
              <a:buFont typeface="+mj-lt"/>
              <a:buAutoNum type="alphaLcParenR"/>
            </a:pPr>
            <a:r>
              <a:rPr lang="en-US" sz="1600" dirty="0"/>
              <a:t>Column E = </a:t>
            </a:r>
            <a:r>
              <a:rPr lang="en-US" sz="1600" dirty="0" err="1"/>
              <a:t>BusNumber</a:t>
            </a:r>
            <a:r>
              <a:rPr lang="en-US" sz="1600" dirty="0"/>
              <a:t>	</a:t>
            </a:r>
            <a:r>
              <a:rPr lang="en-US" sz="1600" dirty="0" smtClean="0"/>
              <a:t>	 </a:t>
            </a:r>
            <a:r>
              <a:rPr lang="en-US" sz="1600" dirty="0"/>
              <a:t>(no space or underscore)</a:t>
            </a:r>
          </a:p>
          <a:p>
            <a:pPr marL="342900" indent="-342900">
              <a:buFont typeface="+mj-lt"/>
              <a:buAutoNum type="arabicParenR"/>
            </a:pPr>
            <a:r>
              <a:rPr lang="en-US" sz="1600" dirty="0" smtClean="0"/>
              <a:t>Remove the Leading Zeros from the PowerSchool ID</a:t>
            </a:r>
          </a:p>
          <a:p>
            <a:pPr marL="1257300" lvl="2" indent="-342900">
              <a:buFont typeface="+mj-lt"/>
              <a:buAutoNum type="alphaLcParenR"/>
            </a:pPr>
            <a:r>
              <a:rPr lang="en-US" sz="1600" dirty="0" smtClean="0"/>
              <a:t>Highlight all IDs and Convert to Number Format</a:t>
            </a:r>
          </a:p>
          <a:p>
            <a:pPr marL="342900" indent="-342900">
              <a:buFont typeface="+mj-lt"/>
              <a:buAutoNum type="arabicParenR"/>
            </a:pPr>
            <a:r>
              <a:rPr lang="en-US" sz="1600" dirty="0" smtClean="0"/>
              <a:t>Search and Replace Trip Types in Column B</a:t>
            </a:r>
          </a:p>
          <a:p>
            <a:pPr marL="1257300" lvl="2" indent="-342900">
              <a:buFont typeface="+mj-lt"/>
              <a:buAutoNum type="alphaLcParenR"/>
            </a:pPr>
            <a:r>
              <a:rPr lang="en-US" sz="1600" dirty="0"/>
              <a:t>1= “To School” Trip</a:t>
            </a:r>
          </a:p>
          <a:p>
            <a:pPr marL="1257300" lvl="2" indent="-342900">
              <a:buFont typeface="+mj-lt"/>
              <a:buAutoNum type="alphaLcParenR"/>
            </a:pPr>
            <a:r>
              <a:rPr lang="en-US" sz="1600" dirty="0" smtClean="0"/>
              <a:t>2 = “From School” Trip</a:t>
            </a:r>
          </a:p>
          <a:p>
            <a:r>
              <a:rPr lang="en-US" sz="1600" dirty="0" smtClean="0"/>
              <a:t>4a) Truncate Stop Description to 30 Characters (prior to February 2016 Update to PowerSchool)</a:t>
            </a:r>
          </a:p>
          <a:p>
            <a:r>
              <a:rPr lang="en-US" sz="1600" dirty="0" smtClean="0"/>
              <a:t>5)    Save the Newly Edited File as a CSV (Comma Delimited )</a:t>
            </a:r>
          </a:p>
          <a:p>
            <a:pPr marL="1257300" lvl="2" indent="-342900">
              <a:buFont typeface="+mj-lt"/>
              <a:buAutoNum type="alphaLcParenR"/>
            </a:pPr>
            <a:r>
              <a:rPr lang="en-US" sz="1600" dirty="0" smtClean="0"/>
              <a:t>File&gt;Save As&gt; CSV (Comma Delimited)</a:t>
            </a:r>
            <a:endParaRPr lang="en-US" sz="1600" dirty="0"/>
          </a:p>
        </p:txBody>
      </p:sp>
      <p:sp>
        <p:nvSpPr>
          <p:cNvPr id="5"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3028782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p:cNvSpPr>
            <a:spLocks noGrp="1" noChangeArrowheads="1"/>
          </p:cNvSpPr>
          <p:nvPr>
            <p:ph type="ctrTitle"/>
          </p:nvPr>
        </p:nvSpPr>
        <p:spPr>
          <a:xfrm>
            <a:off x="-5366" y="1075386"/>
            <a:ext cx="9144000" cy="3429000"/>
          </a:xfrm>
          <a:noFill/>
        </p:spPr>
        <p:txBody>
          <a:bodyPr/>
          <a:lstStyle/>
          <a:p>
            <a:pPr algn="l"/>
            <a:r>
              <a:rPr lang="en-US" sz="2400" dirty="0" smtClean="0"/>
              <a:t>Purging and Importing TIMS Data</a:t>
            </a:r>
            <a:r>
              <a:rPr lang="en-US" sz="2800" dirty="0"/>
              <a:t/>
            </a:r>
            <a:br>
              <a:rPr lang="en-US" sz="2800" dirty="0"/>
            </a:br>
            <a:r>
              <a:rPr lang="en-US" sz="1800" dirty="0" smtClean="0"/>
              <a:t>Purging TIMS Data from PowerSchool</a:t>
            </a:r>
            <a:r>
              <a:rPr lang="en-US" sz="1800" dirty="0"/>
              <a:t/>
            </a:r>
            <a:br>
              <a:rPr lang="en-US" sz="1800" dirty="0"/>
            </a:br>
            <a:r>
              <a:rPr lang="en-US" sz="1800" dirty="0" smtClean="0"/>
              <a:t>Importing TIMS Data into PowerSchool</a:t>
            </a:r>
            <a:endParaRPr lang="en-US" sz="4400" dirty="0" smtClean="0">
              <a:solidFill>
                <a:schemeClr val="tx1"/>
              </a:solidFill>
            </a:endParaRPr>
          </a:p>
        </p:txBody>
      </p:sp>
      <p:sp>
        <p:nvSpPr>
          <p:cNvPr id="3" name="Hexagon 2"/>
          <p:cNvSpPr/>
          <p:nvPr/>
        </p:nvSpPr>
        <p:spPr bwMode="auto">
          <a:xfrm>
            <a:off x="8746958" y="6509084"/>
            <a:ext cx="180474" cy="168442"/>
          </a:xfrm>
          <a:prstGeom prst="hexagon">
            <a:avLst/>
          </a:prstGeom>
          <a:solidFill>
            <a:srgbClr val="FF0000">
              <a:alpha val="61000"/>
            </a:srgbClr>
          </a:solidFill>
          <a:ln w="9525" cap="flat" cmpd="sng" algn="ctr">
            <a:solidFill>
              <a:schemeClr val="bg1">
                <a:lumMod val="9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2"/>
          <p:cNvSpPr txBox="1">
            <a:spLocks noChangeArrowheads="1"/>
          </p:cNvSpPr>
          <p:nvPr/>
        </p:nvSpPr>
        <p:spPr bwMode="auto">
          <a:xfrm>
            <a:off x="-5366" y="41856"/>
            <a:ext cx="9144000" cy="10249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t>TIMS to PowerSchool Transportation Data Import</a:t>
            </a:r>
          </a:p>
        </p:txBody>
      </p:sp>
    </p:spTree>
    <p:extLst>
      <p:ext uri="{BB962C8B-B14F-4D97-AF65-F5344CB8AC3E}">
        <p14:creationId xmlns:p14="http://schemas.microsoft.com/office/powerpoint/2010/main" val="191051072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854299"/>
            <a:ext cx="9105900" cy="3416320"/>
          </a:xfrm>
          <a:prstGeom prst="rect">
            <a:avLst/>
          </a:prstGeom>
          <a:noFill/>
        </p:spPr>
        <p:txBody>
          <a:bodyPr wrap="square" rtlCol="0">
            <a:spAutoFit/>
          </a:bodyPr>
          <a:lstStyle/>
          <a:p>
            <a:pPr lvl="0"/>
            <a:r>
              <a:rPr lang="en-US" sz="2000" u="sng" dirty="0" smtClean="0"/>
              <a:t>Purging Existing TIMS Data in PowerSchool</a:t>
            </a:r>
          </a:p>
          <a:p>
            <a:pPr lvl="0"/>
            <a:endParaRPr lang="en-US" sz="2000" u="sng" dirty="0" smtClean="0"/>
          </a:p>
          <a:p>
            <a:r>
              <a:rPr lang="en-US" sz="1600" dirty="0"/>
              <a:t>As LEAs start to import TIMS Ridership Data into PowerSchool, there will be a need to update this data on a regular basis as Student Assignments will change, Stops Times and </a:t>
            </a:r>
            <a:r>
              <a:rPr lang="en-US" sz="1600" dirty="0" smtClean="0"/>
              <a:t>Stop Locations </a:t>
            </a:r>
            <a:r>
              <a:rPr lang="en-US" sz="1600" dirty="0"/>
              <a:t>will change, and Bus Numbers may </a:t>
            </a:r>
            <a:r>
              <a:rPr lang="en-US" sz="1600" dirty="0" smtClean="0"/>
              <a:t>also change throughout </a:t>
            </a:r>
            <a:r>
              <a:rPr lang="en-US" sz="1600" dirty="0"/>
              <a:t>the year.</a:t>
            </a:r>
          </a:p>
          <a:p>
            <a:endParaRPr lang="en-US" sz="1600" dirty="0" smtClean="0"/>
          </a:p>
          <a:p>
            <a:r>
              <a:rPr lang="en-US" sz="1600" dirty="0" smtClean="0"/>
              <a:t>In </a:t>
            </a:r>
            <a:r>
              <a:rPr lang="en-US" sz="1600" dirty="0"/>
              <a:t>order to update </a:t>
            </a:r>
            <a:r>
              <a:rPr lang="en-US" sz="1600" dirty="0" smtClean="0"/>
              <a:t>Transportation </a:t>
            </a:r>
            <a:r>
              <a:rPr lang="en-US" sz="1600" dirty="0"/>
              <a:t>Data previously </a:t>
            </a:r>
            <a:r>
              <a:rPr lang="en-US" sz="1600" dirty="0" smtClean="0"/>
              <a:t>imported </a:t>
            </a:r>
            <a:r>
              <a:rPr lang="en-US" sz="1600" dirty="0"/>
              <a:t>into PowerSchool, you must first Purge the </a:t>
            </a:r>
            <a:r>
              <a:rPr lang="en-US" sz="1600" dirty="0" smtClean="0"/>
              <a:t>existing Transportation Data </a:t>
            </a:r>
            <a:r>
              <a:rPr lang="en-US" sz="1600" dirty="0"/>
              <a:t>in PowerSchool and Re-Import a new </a:t>
            </a:r>
            <a:r>
              <a:rPr lang="en-US" sz="1600" dirty="0" smtClean="0"/>
              <a:t>TIMS Extract.</a:t>
            </a:r>
            <a:endParaRPr lang="en-US" sz="1600" dirty="0"/>
          </a:p>
          <a:p>
            <a:endParaRPr lang="en-US" sz="1600" dirty="0" smtClean="0"/>
          </a:p>
          <a:p>
            <a:r>
              <a:rPr lang="en-US" sz="1600" dirty="0" smtClean="0"/>
              <a:t>The </a:t>
            </a:r>
            <a:r>
              <a:rPr lang="en-US" sz="1600" dirty="0"/>
              <a:t>PURGE option allows LEAs to choose </a:t>
            </a:r>
          </a:p>
          <a:p>
            <a:pPr marL="800100" lvl="1" indent="-342900">
              <a:buFont typeface="+mj-lt"/>
              <a:buAutoNum type="alphaLcParenR"/>
            </a:pPr>
            <a:r>
              <a:rPr lang="en-US" sz="1600" dirty="0"/>
              <a:t>One School to Purge </a:t>
            </a:r>
            <a:r>
              <a:rPr lang="en-US" sz="1600" dirty="0" smtClean="0"/>
              <a:t>Data From</a:t>
            </a:r>
            <a:endParaRPr lang="en-US" sz="1600" dirty="0"/>
          </a:p>
          <a:p>
            <a:pPr marL="800100" lvl="1" indent="-342900">
              <a:buFont typeface="+mj-lt"/>
              <a:buAutoNum type="alphaLcParenR"/>
            </a:pPr>
            <a:r>
              <a:rPr lang="en-US" sz="1600" dirty="0"/>
              <a:t>One or More Schools to Purge Data From</a:t>
            </a:r>
          </a:p>
          <a:p>
            <a:pPr marL="800100" lvl="1" indent="-342900">
              <a:buFont typeface="+mj-lt"/>
              <a:buAutoNum type="alphaLcParenR"/>
            </a:pPr>
            <a:r>
              <a:rPr lang="en-US" sz="1600" dirty="0"/>
              <a:t>Or to Purge Data from ALL </a:t>
            </a:r>
            <a:r>
              <a:rPr lang="en-US" sz="1600" dirty="0" smtClean="0"/>
              <a:t>SCHOOLS</a:t>
            </a:r>
            <a:endParaRPr lang="en-US" sz="1600" dirty="0"/>
          </a:p>
        </p:txBody>
      </p:sp>
      <p:sp>
        <p:nvSpPr>
          <p:cNvPr id="5"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3664026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854299"/>
            <a:ext cx="9105900" cy="2677656"/>
          </a:xfrm>
          <a:prstGeom prst="rect">
            <a:avLst/>
          </a:prstGeom>
          <a:noFill/>
        </p:spPr>
        <p:txBody>
          <a:bodyPr wrap="square" rtlCol="0">
            <a:spAutoFit/>
          </a:bodyPr>
          <a:lstStyle/>
          <a:p>
            <a:pPr lvl="0"/>
            <a:r>
              <a:rPr lang="en-US" sz="2000" u="sng" dirty="0" smtClean="0"/>
              <a:t>Purging Existing TIMS Data in PowerSchool</a:t>
            </a:r>
          </a:p>
          <a:p>
            <a:pPr lvl="0"/>
            <a:endParaRPr lang="en-US" sz="2000" u="sng" dirty="0" smtClean="0"/>
          </a:p>
          <a:p>
            <a:r>
              <a:rPr lang="en-US" sz="1600" i="1" u="sng" dirty="0" smtClean="0"/>
              <a:t>TIMS Tip</a:t>
            </a:r>
            <a:r>
              <a:rPr lang="en-US" sz="1600" i="1" dirty="0" smtClean="0"/>
              <a:t>: </a:t>
            </a:r>
            <a:r>
              <a:rPr lang="en-US" sz="1600" i="1" dirty="0"/>
              <a:t>Do </a:t>
            </a:r>
            <a:r>
              <a:rPr lang="en-US" sz="1600" i="1" dirty="0" smtClean="0"/>
              <a:t>not </a:t>
            </a:r>
            <a:r>
              <a:rPr lang="en-US" sz="1600" i="1" dirty="0"/>
              <a:t>i</a:t>
            </a:r>
            <a:r>
              <a:rPr lang="en-US" sz="1600" i="1" dirty="0" smtClean="0"/>
              <a:t>mport </a:t>
            </a:r>
            <a:r>
              <a:rPr lang="en-US" sz="1600" i="1" dirty="0"/>
              <a:t>a</a:t>
            </a:r>
            <a:r>
              <a:rPr lang="en-US" sz="1600" i="1" dirty="0" smtClean="0"/>
              <a:t>nother TIMS extract without first </a:t>
            </a:r>
            <a:r>
              <a:rPr lang="en-US" sz="1600" i="1" dirty="0"/>
              <a:t>p</a:t>
            </a:r>
            <a:r>
              <a:rPr lang="en-US" sz="1600" i="1" dirty="0" smtClean="0"/>
              <a:t>urging </a:t>
            </a:r>
            <a:r>
              <a:rPr lang="en-US" sz="1600" i="1" dirty="0"/>
              <a:t>the </a:t>
            </a:r>
            <a:r>
              <a:rPr lang="en-US" sz="1600" i="1" dirty="0" smtClean="0"/>
              <a:t>TIMS Data previously imported into </a:t>
            </a:r>
            <a:r>
              <a:rPr lang="en-US" sz="1600" i="1" dirty="0"/>
              <a:t>PowerSchool. If you do not Purge before Importing, the Student Transportation Screen will </a:t>
            </a:r>
            <a:r>
              <a:rPr lang="en-US" sz="1600" i="1" dirty="0" smtClean="0"/>
              <a:t>show multiple transportation records.</a:t>
            </a:r>
          </a:p>
          <a:p>
            <a:endParaRPr lang="en-US" sz="1600" dirty="0" smtClean="0"/>
          </a:p>
          <a:p>
            <a:r>
              <a:rPr lang="en-US" sz="1600" dirty="0" smtClean="0"/>
              <a:t>The </a:t>
            </a:r>
            <a:r>
              <a:rPr lang="en-US" sz="1600" dirty="0"/>
              <a:t>figure below is a student record with duplicated Ridership Data caused by not purging data prior to </a:t>
            </a:r>
            <a:r>
              <a:rPr lang="en-US" sz="1600" dirty="0" smtClean="0"/>
              <a:t>completing another import of TIMS Data. </a:t>
            </a:r>
            <a:endParaRPr lang="en-US" sz="1600" dirty="0"/>
          </a:p>
          <a:p>
            <a:r>
              <a:rPr lang="en-US" sz="1600" dirty="0"/>
              <a:t/>
            </a:r>
            <a:br>
              <a:rPr lang="en-US" sz="1600" dirty="0"/>
            </a:br>
            <a:endParaRPr lang="en-US" sz="1600" dirty="0" smtClean="0"/>
          </a:p>
        </p:txBody>
      </p:sp>
      <p:pic>
        <p:nvPicPr>
          <p:cNvPr id="5" name="Picture 4"/>
          <p:cNvPicPr/>
          <p:nvPr/>
        </p:nvPicPr>
        <p:blipFill rotWithShape="1">
          <a:blip r:embed="rId2"/>
          <a:srcRect l="12016" t="65003" r="6075" b="23638"/>
          <a:stretch/>
        </p:blipFill>
        <p:spPr bwMode="auto">
          <a:xfrm>
            <a:off x="533400" y="3048000"/>
            <a:ext cx="7218680" cy="2362200"/>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
        <p:nvSpPr>
          <p:cNvPr id="6"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3479673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854299"/>
            <a:ext cx="9105900" cy="2185214"/>
          </a:xfrm>
          <a:prstGeom prst="rect">
            <a:avLst/>
          </a:prstGeom>
          <a:noFill/>
        </p:spPr>
        <p:txBody>
          <a:bodyPr wrap="square" rtlCol="0">
            <a:spAutoFit/>
          </a:bodyPr>
          <a:lstStyle/>
          <a:p>
            <a:pPr lvl="0"/>
            <a:r>
              <a:rPr lang="en-US" sz="2000" u="sng" dirty="0" smtClean="0"/>
              <a:t>Purging Existing TIMS Data in PowerSchool</a:t>
            </a:r>
          </a:p>
          <a:p>
            <a:pPr lvl="0"/>
            <a:endParaRPr lang="en-US" sz="2000" u="sng" dirty="0" smtClean="0"/>
          </a:p>
          <a:p>
            <a:r>
              <a:rPr lang="en-US" sz="1600" dirty="0" smtClean="0"/>
              <a:t>Accessing the Transportation Data Purge Interface</a:t>
            </a:r>
          </a:p>
          <a:p>
            <a:endParaRPr lang="en-US" sz="1600" dirty="0"/>
          </a:p>
          <a:p>
            <a:pPr marL="800100" lvl="1" indent="-342900">
              <a:buFont typeface="+mj-lt"/>
              <a:buAutoNum type="arabicPeriod"/>
            </a:pPr>
            <a:r>
              <a:rPr lang="en-US" sz="1600" dirty="0" smtClean="0"/>
              <a:t>From the PowerSchool Start Page, Go to “Special Functions” from the menu on the left.</a:t>
            </a:r>
          </a:p>
          <a:p>
            <a:pPr marL="800100" lvl="1" indent="-342900">
              <a:buFont typeface="+mj-lt"/>
              <a:buAutoNum type="arabicPeriod"/>
            </a:pPr>
            <a:endParaRPr lang="en-US" sz="1600" dirty="0" smtClean="0"/>
          </a:p>
          <a:p>
            <a:pPr marL="800100" lvl="1" indent="-342900">
              <a:buFont typeface="+mj-lt"/>
              <a:buAutoNum type="arabicPeriod"/>
            </a:pPr>
            <a:r>
              <a:rPr lang="en-US" sz="1600" dirty="0" smtClean="0"/>
              <a:t>From the Special Functions Page, scroll to the North Carolina Special Functions section at the bottom of the page and choose “Transportation Administration”</a:t>
            </a:r>
          </a:p>
        </p:txBody>
      </p:sp>
      <p:pic>
        <p:nvPicPr>
          <p:cNvPr id="6" name="Picture 5"/>
          <p:cNvPicPr/>
          <p:nvPr/>
        </p:nvPicPr>
        <p:blipFill rotWithShape="1">
          <a:blip r:embed="rId2"/>
          <a:srcRect t="8378" r="78716" b="66757"/>
          <a:stretch/>
        </p:blipFill>
        <p:spPr bwMode="auto">
          <a:xfrm>
            <a:off x="141668" y="3048000"/>
            <a:ext cx="2819400" cy="2971800"/>
          </a:xfrm>
          <a:prstGeom prst="rect">
            <a:avLst/>
          </a:prstGeom>
          <a:ln>
            <a:solidFill>
              <a:schemeClr val="tx1"/>
            </a:solidFill>
          </a:ln>
          <a:extLst>
            <a:ext uri="{53640926-AAD7-44D8-BBD7-CCE9431645EC}">
              <a14:shadowObscured xmlns:a14="http://schemas.microsoft.com/office/drawing/2010/main"/>
            </a:ext>
          </a:extLst>
        </p:spPr>
      </p:pic>
      <p:pic>
        <p:nvPicPr>
          <p:cNvPr id="7" name="Picture 6"/>
          <p:cNvPicPr/>
          <p:nvPr/>
        </p:nvPicPr>
        <p:blipFill rotWithShape="1">
          <a:blip r:embed="rId3"/>
          <a:srcRect l="10661" t="50140" r="56368" b="29143"/>
          <a:stretch/>
        </p:blipFill>
        <p:spPr bwMode="auto">
          <a:xfrm>
            <a:off x="4724400" y="3048000"/>
            <a:ext cx="4114800" cy="2438399"/>
          </a:xfrm>
          <a:prstGeom prst="rect">
            <a:avLst/>
          </a:prstGeom>
          <a:ln>
            <a:solidFill>
              <a:schemeClr val="tx1"/>
            </a:solidFill>
          </a:ln>
          <a:extLst>
            <a:ext uri="{53640926-AAD7-44D8-BBD7-CCE9431645EC}">
              <a14:shadowObscured xmlns:a14="http://schemas.microsoft.com/office/drawing/2010/main"/>
            </a:ext>
          </a:extLst>
        </p:spPr>
      </p:pic>
      <p:cxnSp>
        <p:nvCxnSpPr>
          <p:cNvPr id="8" name="Straight Arrow Connector 7"/>
          <p:cNvCxnSpPr/>
          <p:nvPr/>
        </p:nvCxnSpPr>
        <p:spPr>
          <a:xfrm>
            <a:off x="3118834" y="5334000"/>
            <a:ext cx="1447800" cy="0"/>
          </a:xfrm>
          <a:prstGeom prst="straightConnector1">
            <a:avLst/>
          </a:prstGeom>
          <a:noFill/>
          <a:ln w="63500" cap="flat" cmpd="sng" algn="ctr">
            <a:solidFill>
              <a:srgbClr val="4F81BD">
                <a:shade val="95000"/>
                <a:satMod val="105000"/>
              </a:srgbClr>
            </a:solidFill>
            <a:prstDash val="solid"/>
            <a:tailEnd type="arrow"/>
          </a:ln>
          <a:effectLst/>
        </p:spPr>
      </p:cxnSp>
      <p:sp>
        <p:nvSpPr>
          <p:cNvPr id="9"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3094022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ChangeArrowheads="1"/>
          </p:cNvSpPr>
          <p:nvPr/>
        </p:nvSpPr>
        <p:spPr bwMode="auto">
          <a:xfrm>
            <a:off x="3580266" y="95268"/>
            <a:ext cx="1587500" cy="749300"/>
          </a:xfrm>
          <a:prstGeom prst="rect">
            <a:avLst/>
          </a:prstGeom>
          <a:solidFill>
            <a:srgbClr val="FCFEB9"/>
          </a:solidFill>
          <a:ln w="12700">
            <a:solidFill>
              <a:schemeClr val="tx1"/>
            </a:solidFill>
            <a:miter lim="800000"/>
            <a:headEnd/>
            <a:tailEnd/>
          </a:ln>
          <a:effectLst>
            <a:outerShdw dist="107763" dir="2700000" algn="ctr" rotWithShape="0">
              <a:schemeClr val="folHlink"/>
            </a:outerShdw>
          </a:effectLst>
        </p:spPr>
        <p:txBody>
          <a:bodyPr wrap="none" lIns="90488" tIns="44450" rIns="90488" bIns="44450" anchor="ctr"/>
          <a:lstStyle/>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p:txBody>
      </p:sp>
      <p:grpSp>
        <p:nvGrpSpPr>
          <p:cNvPr id="2" name="Group 7"/>
          <p:cNvGrpSpPr>
            <a:grpSpLocks/>
          </p:cNvGrpSpPr>
          <p:nvPr/>
        </p:nvGrpSpPr>
        <p:grpSpPr bwMode="auto">
          <a:xfrm>
            <a:off x="760866" y="704868"/>
            <a:ext cx="1898650" cy="761241"/>
            <a:chOff x="996950" y="1835150"/>
            <a:chExt cx="1898650" cy="761241"/>
          </a:xfrm>
        </p:grpSpPr>
        <p:sp>
          <p:nvSpPr>
            <p:cNvPr id="46127" name="Line 3"/>
            <p:cNvSpPr>
              <a:spLocks noChangeShapeType="1"/>
            </p:cNvSpPr>
            <p:nvPr/>
          </p:nvSpPr>
          <p:spPr bwMode="auto">
            <a:xfrm>
              <a:off x="1987550" y="2216150"/>
              <a:ext cx="908050" cy="374650"/>
            </a:xfrm>
            <a:prstGeom prst="line">
              <a:avLst/>
            </a:prstGeom>
            <a:noFill/>
            <a:ln w="12700">
              <a:solidFill>
                <a:schemeClr val="tx1"/>
              </a:solidFill>
              <a:round/>
              <a:headEnd/>
              <a:tailEnd type="triangle" w="med" len="med"/>
            </a:ln>
          </p:spPr>
          <p:txBody>
            <a:bodyPr wrap="none" anchor="ctr"/>
            <a:lstStyle/>
            <a:p>
              <a:endParaRPr lang="en-US"/>
            </a:p>
          </p:txBody>
        </p:sp>
        <p:sp>
          <p:nvSpPr>
            <p:cNvPr id="4145" name="Rectangle 7"/>
            <p:cNvSpPr>
              <a:spLocks noChangeArrowheads="1"/>
            </p:cNvSpPr>
            <p:nvPr/>
          </p:nvSpPr>
          <p:spPr bwMode="auto">
            <a:xfrm>
              <a:off x="996950" y="1835150"/>
              <a:ext cx="1587500" cy="749300"/>
            </a:xfrm>
            <a:prstGeom prst="rect">
              <a:avLst/>
            </a:prstGeom>
            <a:solidFill>
              <a:srgbClr val="FCFEB9"/>
            </a:solidFill>
            <a:ln w="12700">
              <a:solidFill>
                <a:schemeClr val="tx1"/>
              </a:solidFill>
              <a:miter lim="800000"/>
              <a:headEnd/>
              <a:tailEnd/>
            </a:ln>
            <a:effectLst>
              <a:outerShdw dist="107763" dir="2700000" algn="ctr" rotWithShape="0">
                <a:schemeClr val="folHlink"/>
              </a:outerShdw>
            </a:effectLst>
          </p:spPr>
          <p:txBody>
            <a:bodyPr wrap="none" lIns="90488" tIns="44450" rIns="90488" bIns="44450" anchor="ctr"/>
            <a:lstStyle/>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p:txBody>
        </p:sp>
        <p:sp>
          <p:nvSpPr>
            <p:cNvPr id="46129" name="Rectangle 10"/>
            <p:cNvSpPr>
              <a:spLocks noChangeArrowheads="1"/>
            </p:cNvSpPr>
            <p:nvPr/>
          </p:nvSpPr>
          <p:spPr bwMode="auto">
            <a:xfrm>
              <a:off x="1020029" y="1952625"/>
              <a:ext cx="1465146" cy="643766"/>
            </a:xfrm>
            <a:prstGeom prst="rect">
              <a:avLst/>
            </a:prstGeom>
            <a:noFill/>
            <a:ln w="12700">
              <a:noFill/>
              <a:miter lim="800000"/>
              <a:headEnd/>
              <a:tailEnd/>
            </a:ln>
          </p:spPr>
          <p:txBody>
            <a:bodyPr wrap="none" lIns="90488" tIns="44450" rIns="90488" bIns="44450">
              <a:spAutoFit/>
            </a:bodyPr>
            <a:lstStyle/>
            <a:p>
              <a:pPr algn="ctr"/>
              <a:r>
                <a:rPr lang="en-US" b="1" dirty="0" smtClean="0">
                  <a:solidFill>
                    <a:schemeClr val="accent2"/>
                  </a:solidFill>
                  <a:latin typeface="Times New Roman" pitchFamily="18" charset="0"/>
                </a:rPr>
                <a:t>PowerSchool</a:t>
              </a:r>
              <a:endParaRPr lang="en-US" b="1" dirty="0">
                <a:solidFill>
                  <a:schemeClr val="accent2"/>
                </a:solidFill>
                <a:latin typeface="Times New Roman" pitchFamily="18" charset="0"/>
              </a:endParaRPr>
            </a:p>
            <a:p>
              <a:pPr algn="ctr"/>
              <a:r>
                <a:rPr lang="en-US" b="1" dirty="0">
                  <a:solidFill>
                    <a:schemeClr val="accent2"/>
                  </a:solidFill>
                  <a:latin typeface="Times New Roman" pitchFamily="18" charset="0"/>
                </a:rPr>
                <a:t>Data</a:t>
              </a:r>
            </a:p>
          </p:txBody>
        </p:sp>
      </p:grpSp>
      <p:grpSp>
        <p:nvGrpSpPr>
          <p:cNvPr id="3" name="Group 5"/>
          <p:cNvGrpSpPr>
            <a:grpSpLocks/>
          </p:cNvGrpSpPr>
          <p:nvPr/>
        </p:nvGrpSpPr>
        <p:grpSpPr bwMode="auto">
          <a:xfrm>
            <a:off x="6240916" y="735031"/>
            <a:ext cx="1812925" cy="795337"/>
            <a:chOff x="6477000" y="1865210"/>
            <a:chExt cx="1812925" cy="795440"/>
          </a:xfrm>
        </p:grpSpPr>
        <p:sp>
          <p:nvSpPr>
            <p:cNvPr id="46124" name="Line 2"/>
            <p:cNvSpPr>
              <a:spLocks noChangeShapeType="1"/>
            </p:cNvSpPr>
            <p:nvPr/>
          </p:nvSpPr>
          <p:spPr bwMode="auto">
            <a:xfrm flipV="1">
              <a:off x="6477000" y="2103398"/>
              <a:ext cx="755650" cy="411202"/>
            </a:xfrm>
            <a:prstGeom prst="line">
              <a:avLst/>
            </a:prstGeom>
            <a:noFill/>
            <a:ln w="12700">
              <a:solidFill>
                <a:schemeClr val="tx1"/>
              </a:solidFill>
              <a:round/>
              <a:headEnd type="triangle" w="med" len="med"/>
              <a:tailEnd/>
            </a:ln>
          </p:spPr>
          <p:txBody>
            <a:bodyPr wrap="none" anchor="ctr"/>
            <a:lstStyle/>
            <a:p>
              <a:endParaRPr lang="en-US"/>
            </a:p>
          </p:txBody>
        </p:sp>
        <p:sp>
          <p:nvSpPr>
            <p:cNvPr id="4142" name="Rectangle 6"/>
            <p:cNvSpPr>
              <a:spLocks noChangeArrowheads="1"/>
            </p:cNvSpPr>
            <p:nvPr/>
          </p:nvSpPr>
          <p:spPr bwMode="auto">
            <a:xfrm>
              <a:off x="6635750" y="1865210"/>
              <a:ext cx="1587500" cy="795440"/>
            </a:xfrm>
            <a:prstGeom prst="rect">
              <a:avLst/>
            </a:prstGeom>
            <a:solidFill>
              <a:srgbClr val="FCFEB9"/>
            </a:solidFill>
            <a:ln w="12700">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a:p>
          </p:txBody>
        </p:sp>
        <p:sp>
          <p:nvSpPr>
            <p:cNvPr id="46126" name="Rectangle 13"/>
            <p:cNvSpPr>
              <a:spLocks noChangeArrowheads="1"/>
            </p:cNvSpPr>
            <p:nvPr/>
          </p:nvSpPr>
          <p:spPr bwMode="auto">
            <a:xfrm>
              <a:off x="6553200" y="1992313"/>
              <a:ext cx="1736725" cy="644525"/>
            </a:xfrm>
            <a:prstGeom prst="rect">
              <a:avLst/>
            </a:prstGeom>
            <a:noFill/>
            <a:ln w="12700">
              <a:noFill/>
              <a:miter lim="800000"/>
              <a:headEnd/>
              <a:tailEnd/>
            </a:ln>
          </p:spPr>
          <p:txBody>
            <a:bodyPr wrap="none" lIns="90488" tIns="44450" rIns="90488" bIns="44450">
              <a:spAutoFit/>
            </a:bodyPr>
            <a:lstStyle/>
            <a:p>
              <a:pPr algn="ctr"/>
              <a:r>
                <a:rPr lang="en-US" b="1">
                  <a:solidFill>
                    <a:schemeClr val="accent2"/>
                  </a:solidFill>
                  <a:latin typeface="Times New Roman" pitchFamily="18" charset="0"/>
                </a:rPr>
                <a:t>Transportation</a:t>
              </a:r>
            </a:p>
            <a:p>
              <a:pPr algn="ctr"/>
              <a:r>
                <a:rPr lang="en-US" b="1">
                  <a:solidFill>
                    <a:schemeClr val="accent2"/>
                  </a:solidFill>
                  <a:latin typeface="Times New Roman" pitchFamily="18" charset="0"/>
                </a:rPr>
                <a:t>Data</a:t>
              </a:r>
            </a:p>
          </p:txBody>
        </p:sp>
      </p:grpSp>
      <p:grpSp>
        <p:nvGrpSpPr>
          <p:cNvPr id="4" name="Group 4"/>
          <p:cNvGrpSpPr>
            <a:grpSpLocks/>
          </p:cNvGrpSpPr>
          <p:nvPr/>
        </p:nvGrpSpPr>
        <p:grpSpPr bwMode="auto">
          <a:xfrm>
            <a:off x="427491" y="2012968"/>
            <a:ext cx="2578100" cy="2133600"/>
            <a:chOff x="1225550" y="3270250"/>
            <a:chExt cx="2578100" cy="2133600"/>
          </a:xfrm>
        </p:grpSpPr>
        <p:grpSp>
          <p:nvGrpSpPr>
            <p:cNvPr id="5" name="Group 3"/>
            <p:cNvGrpSpPr>
              <a:grpSpLocks/>
            </p:cNvGrpSpPr>
            <p:nvPr/>
          </p:nvGrpSpPr>
          <p:grpSpPr bwMode="auto">
            <a:xfrm>
              <a:off x="1225550" y="4654550"/>
              <a:ext cx="1587500" cy="749300"/>
              <a:chOff x="1225550" y="4654550"/>
              <a:chExt cx="1587500" cy="749300"/>
            </a:xfrm>
          </p:grpSpPr>
          <p:sp>
            <p:nvSpPr>
              <p:cNvPr id="4139" name="Rectangle 4"/>
              <p:cNvSpPr>
                <a:spLocks noChangeArrowheads="1"/>
              </p:cNvSpPr>
              <p:nvPr/>
            </p:nvSpPr>
            <p:spPr bwMode="auto">
              <a:xfrm>
                <a:off x="1225550" y="4654550"/>
                <a:ext cx="1587500" cy="749300"/>
              </a:xfrm>
              <a:prstGeom prst="rect">
                <a:avLst/>
              </a:prstGeom>
              <a:solidFill>
                <a:srgbClr val="FCFEB9"/>
              </a:solidFill>
              <a:ln w="12700">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a:p>
            </p:txBody>
          </p:sp>
          <p:sp>
            <p:nvSpPr>
              <p:cNvPr id="46123" name="Rectangle 11"/>
              <p:cNvSpPr>
                <a:spLocks noChangeArrowheads="1"/>
              </p:cNvSpPr>
              <p:nvPr/>
            </p:nvSpPr>
            <p:spPr bwMode="auto">
              <a:xfrm>
                <a:off x="1427163" y="4695825"/>
                <a:ext cx="1158875" cy="638175"/>
              </a:xfrm>
              <a:prstGeom prst="rect">
                <a:avLst/>
              </a:prstGeom>
              <a:noFill/>
              <a:ln w="12700">
                <a:noFill/>
                <a:miter lim="800000"/>
                <a:headEnd/>
                <a:tailEnd/>
              </a:ln>
            </p:spPr>
            <p:txBody>
              <a:bodyPr wrap="none" lIns="90488" tIns="44450" rIns="90488" bIns="44450">
                <a:spAutoFit/>
              </a:bodyPr>
              <a:lstStyle/>
              <a:p>
                <a:r>
                  <a:rPr lang="en-US" b="1" dirty="0">
                    <a:solidFill>
                      <a:schemeClr val="accent2"/>
                    </a:solidFill>
                    <a:latin typeface="Times New Roman" pitchFamily="18" charset="0"/>
                  </a:rPr>
                  <a:t>Boundary</a:t>
                </a:r>
              </a:p>
              <a:p>
                <a:r>
                  <a:rPr lang="en-US" b="1" dirty="0">
                    <a:solidFill>
                      <a:schemeClr val="accent2"/>
                    </a:solidFill>
                    <a:latin typeface="Times New Roman" pitchFamily="18" charset="0"/>
                  </a:rPr>
                  <a:t>Planning</a:t>
                </a:r>
              </a:p>
            </p:txBody>
          </p:sp>
        </p:grpSp>
        <p:sp>
          <p:nvSpPr>
            <p:cNvPr id="46121" name="Line 17"/>
            <p:cNvSpPr>
              <a:spLocks noChangeShapeType="1"/>
            </p:cNvSpPr>
            <p:nvPr/>
          </p:nvSpPr>
          <p:spPr bwMode="auto">
            <a:xfrm flipV="1">
              <a:off x="2216150" y="3270250"/>
              <a:ext cx="1587500" cy="1308100"/>
            </a:xfrm>
            <a:prstGeom prst="line">
              <a:avLst/>
            </a:prstGeom>
            <a:noFill/>
            <a:ln w="12700">
              <a:solidFill>
                <a:schemeClr val="tx1"/>
              </a:solidFill>
              <a:round/>
              <a:headEnd type="triangle" w="med" len="med"/>
              <a:tailEnd/>
            </a:ln>
          </p:spPr>
          <p:txBody>
            <a:bodyPr wrap="none" anchor="ctr"/>
            <a:lstStyle/>
            <a:p>
              <a:endParaRPr lang="en-US"/>
            </a:p>
          </p:txBody>
        </p:sp>
      </p:grpSp>
      <p:grpSp>
        <p:nvGrpSpPr>
          <p:cNvPr id="6" name="Group 8"/>
          <p:cNvGrpSpPr>
            <a:grpSpLocks/>
          </p:cNvGrpSpPr>
          <p:nvPr/>
        </p:nvGrpSpPr>
        <p:grpSpPr bwMode="auto">
          <a:xfrm>
            <a:off x="5921829" y="2139968"/>
            <a:ext cx="2514600" cy="2133600"/>
            <a:chOff x="5556250" y="3194050"/>
            <a:chExt cx="2514600" cy="2133600"/>
          </a:xfrm>
        </p:grpSpPr>
        <p:grpSp>
          <p:nvGrpSpPr>
            <p:cNvPr id="7" name="Group 2"/>
            <p:cNvGrpSpPr>
              <a:grpSpLocks/>
            </p:cNvGrpSpPr>
            <p:nvPr/>
          </p:nvGrpSpPr>
          <p:grpSpPr bwMode="auto">
            <a:xfrm>
              <a:off x="6483350" y="4578350"/>
              <a:ext cx="1587500" cy="749300"/>
              <a:chOff x="6483350" y="4578350"/>
              <a:chExt cx="1587500" cy="749300"/>
            </a:xfrm>
          </p:grpSpPr>
          <p:sp>
            <p:nvSpPr>
              <p:cNvPr id="4135" name="Rectangle 9"/>
              <p:cNvSpPr>
                <a:spLocks noChangeArrowheads="1"/>
              </p:cNvSpPr>
              <p:nvPr/>
            </p:nvSpPr>
            <p:spPr bwMode="auto">
              <a:xfrm>
                <a:off x="6483350" y="4578350"/>
                <a:ext cx="1587500" cy="749300"/>
              </a:xfrm>
              <a:prstGeom prst="rect">
                <a:avLst/>
              </a:prstGeom>
              <a:solidFill>
                <a:srgbClr val="FCFEB9"/>
              </a:solidFill>
              <a:ln w="12700">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a:p>
            </p:txBody>
          </p:sp>
          <p:sp>
            <p:nvSpPr>
              <p:cNvPr id="46119" name="Rectangle 14"/>
              <p:cNvSpPr>
                <a:spLocks noChangeArrowheads="1"/>
              </p:cNvSpPr>
              <p:nvPr/>
            </p:nvSpPr>
            <p:spPr bwMode="auto">
              <a:xfrm>
                <a:off x="6532563" y="4772025"/>
                <a:ext cx="1476375" cy="363538"/>
              </a:xfrm>
              <a:prstGeom prst="rect">
                <a:avLst/>
              </a:prstGeom>
              <a:noFill/>
              <a:ln w="12700">
                <a:noFill/>
                <a:miter lim="800000"/>
                <a:headEnd/>
                <a:tailEnd/>
              </a:ln>
            </p:spPr>
            <p:txBody>
              <a:bodyPr wrap="none" lIns="90488" tIns="44450" rIns="90488" bIns="44450">
                <a:spAutoFit/>
              </a:bodyPr>
              <a:lstStyle/>
              <a:p>
                <a:r>
                  <a:rPr lang="en-US" b="1">
                    <a:solidFill>
                      <a:schemeClr val="accent2"/>
                    </a:solidFill>
                    <a:latin typeface="Times New Roman" pitchFamily="18" charset="0"/>
                  </a:rPr>
                  <a:t>Optimization</a:t>
                </a:r>
              </a:p>
            </p:txBody>
          </p:sp>
        </p:grpSp>
        <p:sp>
          <p:nvSpPr>
            <p:cNvPr id="46117" name="Line 18"/>
            <p:cNvSpPr>
              <a:spLocks noChangeShapeType="1"/>
            </p:cNvSpPr>
            <p:nvPr/>
          </p:nvSpPr>
          <p:spPr bwMode="auto">
            <a:xfrm flipH="1" flipV="1">
              <a:off x="5556250" y="3194050"/>
              <a:ext cx="1612900" cy="1384300"/>
            </a:xfrm>
            <a:prstGeom prst="line">
              <a:avLst/>
            </a:prstGeom>
            <a:noFill/>
            <a:ln w="12700">
              <a:solidFill>
                <a:schemeClr val="tx1"/>
              </a:solidFill>
              <a:round/>
              <a:headEnd type="triangle" w="med" len="med"/>
              <a:tailEnd/>
            </a:ln>
          </p:spPr>
          <p:txBody>
            <a:bodyPr wrap="none" anchor="ctr"/>
            <a:lstStyle/>
            <a:p>
              <a:endParaRPr lang="en-US"/>
            </a:p>
          </p:txBody>
        </p:sp>
      </p:grpSp>
      <p:grpSp>
        <p:nvGrpSpPr>
          <p:cNvPr id="8" name="Group 1"/>
          <p:cNvGrpSpPr>
            <a:grpSpLocks/>
          </p:cNvGrpSpPr>
          <p:nvPr/>
        </p:nvGrpSpPr>
        <p:grpSpPr bwMode="auto">
          <a:xfrm>
            <a:off x="2278516" y="2413018"/>
            <a:ext cx="1587500" cy="2546350"/>
            <a:chOff x="3968750" y="3543300"/>
            <a:chExt cx="1587500" cy="2546350"/>
          </a:xfrm>
        </p:grpSpPr>
        <p:sp>
          <p:nvSpPr>
            <p:cNvPr id="4130" name="Rectangle 15"/>
            <p:cNvSpPr>
              <a:spLocks noChangeArrowheads="1"/>
            </p:cNvSpPr>
            <p:nvPr/>
          </p:nvSpPr>
          <p:spPr bwMode="auto">
            <a:xfrm>
              <a:off x="3968750" y="5340350"/>
              <a:ext cx="1587500" cy="749300"/>
            </a:xfrm>
            <a:prstGeom prst="rect">
              <a:avLst/>
            </a:prstGeom>
            <a:solidFill>
              <a:srgbClr val="FCFEB9"/>
            </a:solidFill>
            <a:ln w="12700">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a:p>
          </p:txBody>
        </p:sp>
        <p:sp>
          <p:nvSpPr>
            <p:cNvPr id="46114" name="Rectangle 16"/>
            <p:cNvSpPr>
              <a:spLocks noChangeArrowheads="1"/>
            </p:cNvSpPr>
            <p:nvPr/>
          </p:nvSpPr>
          <p:spPr bwMode="auto">
            <a:xfrm>
              <a:off x="4024313" y="5381625"/>
              <a:ext cx="1381125" cy="638175"/>
            </a:xfrm>
            <a:prstGeom prst="rect">
              <a:avLst/>
            </a:prstGeom>
            <a:noFill/>
            <a:ln w="12700">
              <a:noFill/>
              <a:miter lim="800000"/>
              <a:headEnd/>
              <a:tailEnd/>
            </a:ln>
          </p:spPr>
          <p:txBody>
            <a:bodyPr wrap="none" lIns="90488" tIns="44450" rIns="90488" bIns="44450">
              <a:spAutoFit/>
            </a:bodyPr>
            <a:lstStyle/>
            <a:p>
              <a:pPr algn="ctr"/>
              <a:r>
                <a:rPr lang="en-US" b="1" dirty="0">
                  <a:solidFill>
                    <a:schemeClr val="accent2"/>
                  </a:solidFill>
                  <a:latin typeface="Times New Roman" pitchFamily="18" charset="0"/>
                </a:rPr>
                <a:t>Reports and</a:t>
              </a:r>
            </a:p>
            <a:p>
              <a:pPr algn="ctr"/>
              <a:r>
                <a:rPr lang="en-US" b="1" dirty="0">
                  <a:solidFill>
                    <a:schemeClr val="accent2"/>
                  </a:solidFill>
                  <a:latin typeface="Times New Roman" pitchFamily="18" charset="0"/>
                </a:rPr>
                <a:t>Maps</a:t>
              </a:r>
            </a:p>
          </p:txBody>
        </p:sp>
        <p:sp>
          <p:nvSpPr>
            <p:cNvPr id="46115" name="Line 19"/>
            <p:cNvSpPr>
              <a:spLocks noChangeShapeType="1"/>
            </p:cNvSpPr>
            <p:nvPr/>
          </p:nvSpPr>
          <p:spPr bwMode="auto">
            <a:xfrm>
              <a:off x="4578350" y="3543300"/>
              <a:ext cx="0" cy="1663700"/>
            </a:xfrm>
            <a:prstGeom prst="line">
              <a:avLst/>
            </a:prstGeom>
            <a:noFill/>
            <a:ln w="12700">
              <a:solidFill>
                <a:schemeClr val="tx1"/>
              </a:solidFill>
              <a:round/>
              <a:headEnd/>
              <a:tailEnd type="triangle" w="med" len="med"/>
            </a:ln>
          </p:spPr>
          <p:txBody>
            <a:bodyPr wrap="none" anchor="ctr"/>
            <a:lstStyle/>
            <a:p>
              <a:endParaRPr lang="en-US"/>
            </a:p>
          </p:txBody>
        </p:sp>
      </p:grpSp>
      <p:grpSp>
        <p:nvGrpSpPr>
          <p:cNvPr id="9" name="Group 6"/>
          <p:cNvGrpSpPr>
            <a:grpSpLocks/>
          </p:cNvGrpSpPr>
          <p:nvPr/>
        </p:nvGrpSpPr>
        <p:grpSpPr bwMode="auto">
          <a:xfrm>
            <a:off x="3864429" y="136543"/>
            <a:ext cx="1019175" cy="1317625"/>
            <a:chOff x="4100513" y="1266825"/>
            <a:chExt cx="1019175" cy="1317625"/>
          </a:xfrm>
        </p:grpSpPr>
        <p:sp>
          <p:nvSpPr>
            <p:cNvPr id="46111" name="Rectangle 12"/>
            <p:cNvSpPr>
              <a:spLocks noChangeArrowheads="1"/>
            </p:cNvSpPr>
            <p:nvPr/>
          </p:nvSpPr>
          <p:spPr bwMode="auto">
            <a:xfrm>
              <a:off x="4100513" y="1266825"/>
              <a:ext cx="1019175" cy="638175"/>
            </a:xfrm>
            <a:prstGeom prst="rect">
              <a:avLst/>
            </a:prstGeom>
            <a:noFill/>
            <a:ln w="12700">
              <a:noFill/>
              <a:miter lim="800000"/>
              <a:headEnd/>
              <a:tailEnd/>
            </a:ln>
          </p:spPr>
          <p:txBody>
            <a:bodyPr wrap="none" lIns="90488" tIns="44450" rIns="90488" bIns="44450">
              <a:spAutoFit/>
            </a:bodyPr>
            <a:lstStyle/>
            <a:p>
              <a:pPr algn="ctr"/>
              <a:r>
                <a:rPr lang="en-US" b="1" dirty="0">
                  <a:solidFill>
                    <a:schemeClr val="accent2"/>
                  </a:solidFill>
                  <a:latin typeface="Times New Roman" pitchFamily="18" charset="0"/>
                </a:rPr>
                <a:t>Geocode</a:t>
              </a:r>
            </a:p>
            <a:p>
              <a:pPr algn="ctr"/>
              <a:r>
                <a:rPr lang="en-US" b="1" dirty="0">
                  <a:solidFill>
                    <a:schemeClr val="accent2"/>
                  </a:solidFill>
                  <a:latin typeface="Times New Roman" pitchFamily="18" charset="0"/>
                </a:rPr>
                <a:t>Data</a:t>
              </a:r>
            </a:p>
          </p:txBody>
        </p:sp>
        <p:sp>
          <p:nvSpPr>
            <p:cNvPr id="46112" name="Line 20"/>
            <p:cNvSpPr>
              <a:spLocks noChangeShapeType="1"/>
            </p:cNvSpPr>
            <p:nvPr/>
          </p:nvSpPr>
          <p:spPr bwMode="auto">
            <a:xfrm>
              <a:off x="4648200" y="2139950"/>
              <a:ext cx="0" cy="444500"/>
            </a:xfrm>
            <a:prstGeom prst="line">
              <a:avLst/>
            </a:prstGeom>
            <a:noFill/>
            <a:ln w="12700">
              <a:solidFill>
                <a:schemeClr val="tx1"/>
              </a:solidFill>
              <a:round/>
              <a:headEnd/>
              <a:tailEnd type="triangle" w="med" len="med"/>
            </a:ln>
          </p:spPr>
          <p:txBody>
            <a:bodyPr wrap="none" anchor="ctr"/>
            <a:lstStyle/>
            <a:p>
              <a:endParaRPr lang="en-US"/>
            </a:p>
          </p:txBody>
        </p:sp>
      </p:grpSp>
      <p:grpSp>
        <p:nvGrpSpPr>
          <p:cNvPr id="10" name="Group 40"/>
          <p:cNvGrpSpPr>
            <a:grpSpLocks/>
          </p:cNvGrpSpPr>
          <p:nvPr/>
        </p:nvGrpSpPr>
        <p:grpSpPr bwMode="auto">
          <a:xfrm>
            <a:off x="5427347" y="3771918"/>
            <a:ext cx="1587500" cy="1635125"/>
            <a:chOff x="4111625" y="4454525"/>
            <a:chExt cx="1587500" cy="1635125"/>
          </a:xfrm>
        </p:grpSpPr>
        <p:sp>
          <p:nvSpPr>
            <p:cNvPr id="4125" name="Rectangle 15"/>
            <p:cNvSpPr>
              <a:spLocks noChangeArrowheads="1"/>
            </p:cNvSpPr>
            <p:nvPr/>
          </p:nvSpPr>
          <p:spPr bwMode="auto">
            <a:xfrm>
              <a:off x="4111625" y="5340350"/>
              <a:ext cx="1587500" cy="749300"/>
            </a:xfrm>
            <a:prstGeom prst="rect">
              <a:avLst/>
            </a:prstGeom>
            <a:solidFill>
              <a:srgbClr val="FCFEB9"/>
            </a:solidFill>
            <a:ln w="12700">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a:p>
          </p:txBody>
        </p:sp>
        <p:sp>
          <p:nvSpPr>
            <p:cNvPr id="46109" name="Rectangle 16"/>
            <p:cNvSpPr>
              <a:spLocks noChangeArrowheads="1"/>
            </p:cNvSpPr>
            <p:nvPr/>
          </p:nvSpPr>
          <p:spPr bwMode="auto">
            <a:xfrm>
              <a:off x="4340225" y="5381625"/>
              <a:ext cx="1195842" cy="643766"/>
            </a:xfrm>
            <a:prstGeom prst="rect">
              <a:avLst/>
            </a:prstGeom>
            <a:noFill/>
            <a:ln w="12700">
              <a:noFill/>
              <a:miter lim="800000"/>
              <a:headEnd/>
              <a:tailEnd/>
            </a:ln>
          </p:spPr>
          <p:txBody>
            <a:bodyPr wrap="none" lIns="90488" tIns="44450" rIns="90488" bIns="44450">
              <a:spAutoFit/>
            </a:bodyPr>
            <a:lstStyle/>
            <a:p>
              <a:pPr algn="ctr"/>
              <a:r>
                <a:rPr lang="en-US" b="1">
                  <a:solidFill>
                    <a:schemeClr val="accent2"/>
                  </a:solidFill>
                  <a:latin typeface="Times New Roman" pitchFamily="18" charset="0"/>
                </a:rPr>
                <a:t>Service</a:t>
              </a:r>
            </a:p>
            <a:p>
              <a:pPr algn="ctr"/>
              <a:r>
                <a:rPr lang="en-US" b="1">
                  <a:solidFill>
                    <a:schemeClr val="accent2"/>
                  </a:solidFill>
                  <a:latin typeface="Times New Roman" pitchFamily="18" charset="0"/>
                </a:rPr>
                <a:t>Indicators</a:t>
              </a:r>
            </a:p>
          </p:txBody>
        </p:sp>
        <p:sp>
          <p:nvSpPr>
            <p:cNvPr id="46110" name="Line 19"/>
            <p:cNvSpPr>
              <a:spLocks noChangeShapeType="1"/>
            </p:cNvSpPr>
            <p:nvPr/>
          </p:nvSpPr>
          <p:spPr bwMode="auto">
            <a:xfrm>
              <a:off x="4244957" y="4454525"/>
              <a:ext cx="479443" cy="796925"/>
            </a:xfrm>
            <a:prstGeom prst="line">
              <a:avLst/>
            </a:prstGeom>
            <a:noFill/>
            <a:ln w="12700">
              <a:solidFill>
                <a:schemeClr val="tx1"/>
              </a:solidFill>
              <a:round/>
              <a:headEnd/>
              <a:tailEnd type="triangle" w="med" len="med"/>
            </a:ln>
          </p:spPr>
          <p:txBody>
            <a:bodyPr wrap="none" anchor="ctr"/>
            <a:lstStyle/>
            <a:p>
              <a:endParaRPr lang="en-US"/>
            </a:p>
          </p:txBody>
        </p:sp>
      </p:grpSp>
      <p:grpSp>
        <p:nvGrpSpPr>
          <p:cNvPr id="11" name="Group 21"/>
          <p:cNvGrpSpPr>
            <a:grpSpLocks/>
          </p:cNvGrpSpPr>
          <p:nvPr/>
        </p:nvGrpSpPr>
        <p:grpSpPr bwMode="auto">
          <a:xfrm>
            <a:off x="2735716" y="927118"/>
            <a:ext cx="3548063" cy="2981325"/>
            <a:chOff x="1641" y="505"/>
            <a:chExt cx="2235" cy="1878"/>
          </a:xfrm>
        </p:grpSpPr>
        <p:grpSp>
          <p:nvGrpSpPr>
            <p:cNvPr id="12" name="Group 22"/>
            <p:cNvGrpSpPr>
              <a:grpSpLocks/>
            </p:cNvGrpSpPr>
            <p:nvPr/>
          </p:nvGrpSpPr>
          <p:grpSpPr bwMode="auto">
            <a:xfrm>
              <a:off x="1665" y="505"/>
              <a:ext cx="823" cy="1222"/>
              <a:chOff x="1665" y="505"/>
              <a:chExt cx="823" cy="1222"/>
            </a:xfrm>
          </p:grpSpPr>
          <p:sp>
            <p:nvSpPr>
              <p:cNvPr id="46106" name="Rectangle 23"/>
              <p:cNvSpPr>
                <a:spLocks noChangeArrowheads="1"/>
              </p:cNvSpPr>
              <p:nvPr/>
            </p:nvSpPr>
            <p:spPr bwMode="auto">
              <a:xfrm>
                <a:off x="1811" y="651"/>
                <a:ext cx="677" cy="1076"/>
              </a:xfrm>
              <a:prstGeom prst="rect">
                <a:avLst/>
              </a:prstGeom>
              <a:solidFill>
                <a:srgbClr val="000000"/>
              </a:solidFill>
              <a:ln w="12700">
                <a:noFill/>
                <a:miter lim="800000"/>
                <a:headEnd/>
                <a:tailEnd/>
              </a:ln>
            </p:spPr>
            <p:txBody>
              <a:bodyPr wrap="none" anchor="ctr"/>
              <a:lstStyle/>
              <a:p>
                <a:endParaRPr lang="en-US"/>
              </a:p>
            </p:txBody>
          </p:sp>
          <p:sp>
            <p:nvSpPr>
              <p:cNvPr id="46107" name="Rectangle 24"/>
              <p:cNvSpPr>
                <a:spLocks noChangeArrowheads="1"/>
              </p:cNvSpPr>
              <p:nvPr/>
            </p:nvSpPr>
            <p:spPr bwMode="auto">
              <a:xfrm>
                <a:off x="1665" y="505"/>
                <a:ext cx="677" cy="1076"/>
              </a:xfrm>
              <a:prstGeom prst="rect">
                <a:avLst/>
              </a:prstGeom>
              <a:solidFill>
                <a:srgbClr val="00279F"/>
              </a:solidFill>
              <a:ln w="12700">
                <a:noFill/>
                <a:miter lim="800000"/>
                <a:headEnd/>
                <a:tailEnd/>
              </a:ln>
            </p:spPr>
            <p:txBody>
              <a:bodyPr wrap="none" anchor="ctr"/>
              <a:lstStyle/>
              <a:p>
                <a:endParaRPr lang="en-US"/>
              </a:p>
            </p:txBody>
          </p:sp>
        </p:grpSp>
        <p:grpSp>
          <p:nvGrpSpPr>
            <p:cNvPr id="13" name="Group 25"/>
            <p:cNvGrpSpPr>
              <a:grpSpLocks/>
            </p:cNvGrpSpPr>
            <p:nvPr/>
          </p:nvGrpSpPr>
          <p:grpSpPr bwMode="auto">
            <a:xfrm>
              <a:off x="2140" y="869"/>
              <a:ext cx="823" cy="1223"/>
              <a:chOff x="2140" y="869"/>
              <a:chExt cx="823" cy="1223"/>
            </a:xfrm>
          </p:grpSpPr>
          <p:sp>
            <p:nvSpPr>
              <p:cNvPr id="46104" name="Rectangle 26"/>
              <p:cNvSpPr>
                <a:spLocks noChangeArrowheads="1"/>
              </p:cNvSpPr>
              <p:nvPr/>
            </p:nvSpPr>
            <p:spPr bwMode="auto">
              <a:xfrm>
                <a:off x="2286" y="1015"/>
                <a:ext cx="677" cy="1077"/>
              </a:xfrm>
              <a:prstGeom prst="rect">
                <a:avLst/>
              </a:prstGeom>
              <a:solidFill>
                <a:srgbClr val="000000"/>
              </a:solidFill>
              <a:ln w="12700">
                <a:noFill/>
                <a:miter lim="800000"/>
                <a:headEnd/>
                <a:tailEnd/>
              </a:ln>
            </p:spPr>
            <p:txBody>
              <a:bodyPr wrap="none" anchor="ctr"/>
              <a:lstStyle/>
              <a:p>
                <a:endParaRPr lang="en-US"/>
              </a:p>
            </p:txBody>
          </p:sp>
          <p:sp>
            <p:nvSpPr>
              <p:cNvPr id="46105" name="Rectangle 27"/>
              <p:cNvSpPr>
                <a:spLocks noChangeArrowheads="1"/>
              </p:cNvSpPr>
              <p:nvPr/>
            </p:nvSpPr>
            <p:spPr bwMode="auto">
              <a:xfrm>
                <a:off x="2140" y="869"/>
                <a:ext cx="677" cy="1077"/>
              </a:xfrm>
              <a:prstGeom prst="rect">
                <a:avLst/>
              </a:prstGeom>
              <a:solidFill>
                <a:srgbClr val="FAFD00"/>
              </a:solidFill>
              <a:ln w="12700">
                <a:noFill/>
                <a:miter lim="800000"/>
                <a:headEnd/>
                <a:tailEnd/>
              </a:ln>
            </p:spPr>
            <p:txBody>
              <a:bodyPr wrap="none" anchor="ctr"/>
              <a:lstStyle/>
              <a:p>
                <a:endParaRPr lang="en-US"/>
              </a:p>
            </p:txBody>
          </p:sp>
        </p:grpSp>
        <p:grpSp>
          <p:nvGrpSpPr>
            <p:cNvPr id="14" name="Group 28"/>
            <p:cNvGrpSpPr>
              <a:grpSpLocks/>
            </p:cNvGrpSpPr>
            <p:nvPr/>
          </p:nvGrpSpPr>
          <p:grpSpPr bwMode="auto">
            <a:xfrm>
              <a:off x="3053" y="724"/>
              <a:ext cx="823" cy="1222"/>
              <a:chOff x="3053" y="724"/>
              <a:chExt cx="823" cy="1222"/>
            </a:xfrm>
          </p:grpSpPr>
          <p:sp>
            <p:nvSpPr>
              <p:cNvPr id="46102" name="Rectangle 29"/>
              <p:cNvSpPr>
                <a:spLocks noChangeArrowheads="1"/>
              </p:cNvSpPr>
              <p:nvPr/>
            </p:nvSpPr>
            <p:spPr bwMode="auto">
              <a:xfrm>
                <a:off x="3199" y="869"/>
                <a:ext cx="677" cy="1077"/>
              </a:xfrm>
              <a:prstGeom prst="rect">
                <a:avLst/>
              </a:prstGeom>
              <a:solidFill>
                <a:srgbClr val="000000"/>
              </a:solidFill>
              <a:ln w="12700">
                <a:noFill/>
                <a:miter lim="800000"/>
                <a:headEnd/>
                <a:tailEnd/>
              </a:ln>
            </p:spPr>
            <p:txBody>
              <a:bodyPr wrap="none" anchor="ctr"/>
              <a:lstStyle/>
              <a:p>
                <a:endParaRPr lang="en-US"/>
              </a:p>
            </p:txBody>
          </p:sp>
          <p:sp>
            <p:nvSpPr>
              <p:cNvPr id="46103" name="Rectangle 30"/>
              <p:cNvSpPr>
                <a:spLocks noChangeArrowheads="1"/>
              </p:cNvSpPr>
              <p:nvPr/>
            </p:nvSpPr>
            <p:spPr bwMode="auto">
              <a:xfrm>
                <a:off x="3053" y="724"/>
                <a:ext cx="677" cy="1076"/>
              </a:xfrm>
              <a:prstGeom prst="rect">
                <a:avLst/>
              </a:prstGeom>
              <a:solidFill>
                <a:srgbClr val="009688"/>
              </a:solidFill>
              <a:ln w="12700">
                <a:noFill/>
                <a:miter lim="800000"/>
                <a:headEnd/>
                <a:tailEnd/>
              </a:ln>
            </p:spPr>
            <p:txBody>
              <a:bodyPr wrap="none" anchor="ctr"/>
              <a:lstStyle/>
              <a:p>
                <a:endParaRPr lang="en-US"/>
              </a:p>
            </p:txBody>
          </p:sp>
        </p:grpSp>
        <p:grpSp>
          <p:nvGrpSpPr>
            <p:cNvPr id="15" name="Group 31"/>
            <p:cNvGrpSpPr>
              <a:grpSpLocks/>
            </p:cNvGrpSpPr>
            <p:nvPr/>
          </p:nvGrpSpPr>
          <p:grpSpPr bwMode="auto">
            <a:xfrm>
              <a:off x="2615" y="1161"/>
              <a:ext cx="823" cy="1222"/>
              <a:chOff x="2615" y="1161"/>
              <a:chExt cx="823" cy="1222"/>
            </a:xfrm>
          </p:grpSpPr>
          <p:sp>
            <p:nvSpPr>
              <p:cNvPr id="46100" name="Rectangle 32"/>
              <p:cNvSpPr>
                <a:spLocks noChangeArrowheads="1"/>
              </p:cNvSpPr>
              <p:nvPr/>
            </p:nvSpPr>
            <p:spPr bwMode="auto">
              <a:xfrm>
                <a:off x="2761" y="1307"/>
                <a:ext cx="677" cy="1076"/>
              </a:xfrm>
              <a:prstGeom prst="rect">
                <a:avLst/>
              </a:prstGeom>
              <a:solidFill>
                <a:srgbClr val="000000"/>
              </a:solidFill>
              <a:ln w="12700">
                <a:noFill/>
                <a:miter lim="800000"/>
                <a:headEnd/>
                <a:tailEnd/>
              </a:ln>
            </p:spPr>
            <p:txBody>
              <a:bodyPr wrap="none" anchor="ctr"/>
              <a:lstStyle/>
              <a:p>
                <a:endParaRPr lang="en-US"/>
              </a:p>
            </p:txBody>
          </p:sp>
          <p:sp>
            <p:nvSpPr>
              <p:cNvPr id="46101" name="Rectangle 33"/>
              <p:cNvSpPr>
                <a:spLocks noChangeArrowheads="1"/>
              </p:cNvSpPr>
              <p:nvPr/>
            </p:nvSpPr>
            <p:spPr bwMode="auto">
              <a:xfrm>
                <a:off x="2615" y="1161"/>
                <a:ext cx="677" cy="1076"/>
              </a:xfrm>
              <a:prstGeom prst="rect">
                <a:avLst/>
              </a:prstGeom>
              <a:solidFill>
                <a:srgbClr val="6E0043"/>
              </a:solidFill>
              <a:ln w="12700">
                <a:noFill/>
                <a:miter lim="800000"/>
                <a:headEnd/>
                <a:tailEnd/>
              </a:ln>
            </p:spPr>
            <p:txBody>
              <a:bodyPr wrap="none" anchor="ctr"/>
              <a:lstStyle/>
              <a:p>
                <a:endParaRPr lang="en-US"/>
              </a:p>
            </p:txBody>
          </p:sp>
        </p:grpSp>
        <p:sp>
          <p:nvSpPr>
            <p:cNvPr id="46095" name="Rectangle 34"/>
            <p:cNvSpPr>
              <a:spLocks noChangeArrowheads="1"/>
            </p:cNvSpPr>
            <p:nvPr/>
          </p:nvSpPr>
          <p:spPr bwMode="auto">
            <a:xfrm>
              <a:off x="2850" y="922"/>
              <a:ext cx="204" cy="239"/>
            </a:xfrm>
            <a:prstGeom prst="rect">
              <a:avLst/>
            </a:prstGeom>
            <a:solidFill>
              <a:srgbClr val="000000"/>
            </a:solidFill>
            <a:ln w="50800">
              <a:solidFill>
                <a:srgbClr val="000000"/>
              </a:solidFill>
              <a:miter lim="800000"/>
              <a:headEnd/>
              <a:tailEnd/>
            </a:ln>
          </p:spPr>
          <p:txBody>
            <a:bodyPr wrap="none" anchor="ctr"/>
            <a:lstStyle/>
            <a:p>
              <a:endParaRPr lang="en-US"/>
            </a:p>
          </p:txBody>
        </p:sp>
        <p:sp>
          <p:nvSpPr>
            <p:cNvPr id="46096" name="Rectangle 35"/>
            <p:cNvSpPr>
              <a:spLocks noChangeArrowheads="1"/>
            </p:cNvSpPr>
            <p:nvPr/>
          </p:nvSpPr>
          <p:spPr bwMode="auto">
            <a:xfrm>
              <a:off x="1641" y="508"/>
              <a:ext cx="728" cy="1160"/>
            </a:xfrm>
            <a:prstGeom prst="rect">
              <a:avLst/>
            </a:prstGeom>
            <a:noFill/>
            <a:ln w="12700">
              <a:noFill/>
              <a:miter lim="800000"/>
              <a:headEnd/>
              <a:tailEnd/>
            </a:ln>
          </p:spPr>
          <p:txBody>
            <a:bodyPr wrap="none" lIns="90488" tIns="44450" rIns="90488" bIns="44450">
              <a:spAutoFit/>
            </a:bodyPr>
            <a:lstStyle/>
            <a:p>
              <a:r>
                <a:rPr lang="en-US" sz="11500" b="1">
                  <a:solidFill>
                    <a:srgbClr val="FFFFFF"/>
                  </a:solidFill>
                  <a:latin typeface="Times New Roman" pitchFamily="18" charset="0"/>
                </a:rPr>
                <a:t>T</a:t>
              </a:r>
            </a:p>
          </p:txBody>
        </p:sp>
        <p:sp>
          <p:nvSpPr>
            <p:cNvPr id="46097" name="Rectangle 36"/>
            <p:cNvSpPr>
              <a:spLocks noChangeArrowheads="1"/>
            </p:cNvSpPr>
            <p:nvPr/>
          </p:nvSpPr>
          <p:spPr bwMode="auto">
            <a:xfrm>
              <a:off x="2225" y="884"/>
              <a:ext cx="420" cy="1160"/>
            </a:xfrm>
            <a:prstGeom prst="rect">
              <a:avLst/>
            </a:prstGeom>
            <a:noFill/>
            <a:ln w="12700">
              <a:noFill/>
              <a:miter lim="800000"/>
              <a:headEnd/>
              <a:tailEnd/>
            </a:ln>
          </p:spPr>
          <p:txBody>
            <a:bodyPr wrap="none" lIns="90488" tIns="44450" rIns="90488" bIns="44450">
              <a:spAutoFit/>
            </a:bodyPr>
            <a:lstStyle/>
            <a:p>
              <a:r>
                <a:rPr lang="en-US" sz="11500">
                  <a:solidFill>
                    <a:srgbClr val="000000"/>
                  </a:solidFill>
                  <a:latin typeface="Times New Roman" pitchFamily="18" charset="0"/>
                </a:rPr>
                <a:t>I</a:t>
              </a:r>
            </a:p>
          </p:txBody>
        </p:sp>
        <p:sp>
          <p:nvSpPr>
            <p:cNvPr id="46098" name="Rectangle 37"/>
            <p:cNvSpPr>
              <a:spLocks noChangeArrowheads="1"/>
            </p:cNvSpPr>
            <p:nvPr/>
          </p:nvSpPr>
          <p:spPr bwMode="auto">
            <a:xfrm>
              <a:off x="2554" y="1257"/>
              <a:ext cx="801" cy="930"/>
            </a:xfrm>
            <a:prstGeom prst="rect">
              <a:avLst/>
            </a:prstGeom>
            <a:noFill/>
            <a:ln w="12700">
              <a:noFill/>
              <a:miter lim="800000"/>
              <a:headEnd/>
              <a:tailEnd/>
            </a:ln>
          </p:spPr>
          <p:txBody>
            <a:bodyPr wrap="none" lIns="90488" tIns="44450" rIns="90488" bIns="44450">
              <a:spAutoFit/>
            </a:bodyPr>
            <a:lstStyle/>
            <a:p>
              <a:r>
                <a:rPr lang="en-US" sz="9100" b="1">
                  <a:solidFill>
                    <a:srgbClr val="FFFFFF"/>
                  </a:solidFill>
                  <a:latin typeface="Times New Roman" pitchFamily="18" charset="0"/>
                </a:rPr>
                <a:t>M</a:t>
              </a:r>
            </a:p>
          </p:txBody>
        </p:sp>
        <p:sp>
          <p:nvSpPr>
            <p:cNvPr id="46099" name="Rectangle 38"/>
            <p:cNvSpPr>
              <a:spLocks noChangeArrowheads="1"/>
            </p:cNvSpPr>
            <p:nvPr/>
          </p:nvSpPr>
          <p:spPr bwMode="auto">
            <a:xfrm>
              <a:off x="3175" y="751"/>
              <a:ext cx="626" cy="1160"/>
            </a:xfrm>
            <a:prstGeom prst="rect">
              <a:avLst/>
            </a:prstGeom>
            <a:noFill/>
            <a:ln w="12700">
              <a:noFill/>
              <a:miter lim="800000"/>
              <a:headEnd/>
              <a:tailEnd/>
            </a:ln>
          </p:spPr>
          <p:txBody>
            <a:bodyPr wrap="none" lIns="90488" tIns="44450" rIns="90488" bIns="44450">
              <a:spAutoFit/>
            </a:bodyPr>
            <a:lstStyle/>
            <a:p>
              <a:r>
                <a:rPr lang="en-US" sz="11500">
                  <a:solidFill>
                    <a:srgbClr val="000000"/>
                  </a:solidFill>
                  <a:latin typeface="Times New Roman" pitchFamily="18" charset="0"/>
                </a:rPr>
                <a:t>S</a:t>
              </a:r>
            </a:p>
          </p:txBody>
        </p:sp>
      </p:grpSp>
      <p:sp>
        <p:nvSpPr>
          <p:cNvPr id="50" name="Oval 49"/>
          <p:cNvSpPr/>
          <p:nvPr/>
        </p:nvSpPr>
        <p:spPr bwMode="auto">
          <a:xfrm>
            <a:off x="427491" y="304800"/>
            <a:ext cx="2163309" cy="1663718"/>
          </a:xfrm>
          <a:prstGeom prst="ellipse">
            <a:avLst/>
          </a:prstGeom>
          <a:noFill/>
          <a:ln w="444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523192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854299"/>
            <a:ext cx="9105900" cy="1446550"/>
          </a:xfrm>
          <a:prstGeom prst="rect">
            <a:avLst/>
          </a:prstGeom>
          <a:noFill/>
        </p:spPr>
        <p:txBody>
          <a:bodyPr wrap="square" rtlCol="0">
            <a:spAutoFit/>
          </a:bodyPr>
          <a:lstStyle/>
          <a:p>
            <a:pPr lvl="0"/>
            <a:r>
              <a:rPr lang="en-US" sz="2000" u="sng" dirty="0" smtClean="0"/>
              <a:t>Purging Existing TIMS Data in PowerSchool</a:t>
            </a:r>
          </a:p>
          <a:p>
            <a:pPr lvl="0"/>
            <a:endParaRPr lang="en-US" sz="2000" u="sng" dirty="0" smtClean="0"/>
          </a:p>
          <a:p>
            <a:r>
              <a:rPr lang="en-US" sz="1600" dirty="0" smtClean="0"/>
              <a:t>Accessing the Transportation Data Purge Interface</a:t>
            </a:r>
          </a:p>
          <a:p>
            <a:endParaRPr lang="en-US" sz="1600" dirty="0"/>
          </a:p>
          <a:p>
            <a:pPr marL="800100" lvl="1" indent="-342900">
              <a:buFont typeface="+mj-lt"/>
              <a:buAutoNum type="arabicPeriod"/>
            </a:pPr>
            <a:r>
              <a:rPr lang="en-US" sz="1600" dirty="0" smtClean="0"/>
              <a:t>The next page displays the Interface to Purge Transportation Records	</a:t>
            </a:r>
            <a:endParaRPr lang="en-US" sz="1600" u="sng" dirty="0" smtClean="0"/>
          </a:p>
        </p:txBody>
      </p:sp>
      <p:pic>
        <p:nvPicPr>
          <p:cNvPr id="14" name="Picture 13"/>
          <p:cNvPicPr/>
          <p:nvPr/>
        </p:nvPicPr>
        <p:blipFill rotWithShape="1">
          <a:blip r:embed="rId2"/>
          <a:srcRect l="10154" t="18207" r="37722" b="54342"/>
          <a:stretch/>
        </p:blipFill>
        <p:spPr bwMode="auto">
          <a:xfrm>
            <a:off x="775684" y="2324460"/>
            <a:ext cx="7543800" cy="3009540"/>
          </a:xfrm>
          <a:prstGeom prst="rect">
            <a:avLst/>
          </a:prstGeom>
          <a:ln>
            <a:solidFill>
              <a:schemeClr val="tx1"/>
            </a:solidFill>
          </a:ln>
          <a:extLst>
            <a:ext uri="{53640926-AAD7-44D8-BBD7-CCE9431645EC}">
              <a14:shadowObscured xmlns:a14="http://schemas.microsoft.com/office/drawing/2010/main"/>
            </a:ext>
          </a:extLst>
        </p:spPr>
      </p:pic>
      <p:sp>
        <p:nvSpPr>
          <p:cNvPr id="5"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2062391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854299"/>
            <a:ext cx="9105900" cy="4401205"/>
          </a:xfrm>
          <a:prstGeom prst="rect">
            <a:avLst/>
          </a:prstGeom>
          <a:noFill/>
        </p:spPr>
        <p:txBody>
          <a:bodyPr wrap="square" rtlCol="0">
            <a:spAutoFit/>
          </a:bodyPr>
          <a:lstStyle/>
          <a:p>
            <a:pPr lvl="0"/>
            <a:r>
              <a:rPr lang="en-US" sz="2000" u="sng" dirty="0" smtClean="0"/>
              <a:t>Purging Existing TIMS Data in PowerSchool</a:t>
            </a:r>
          </a:p>
          <a:p>
            <a:pPr lvl="0"/>
            <a:endParaRPr lang="en-US" sz="2000" u="sng" dirty="0" smtClean="0"/>
          </a:p>
          <a:p>
            <a:pPr lvl="1"/>
            <a:r>
              <a:rPr lang="en-US" sz="1600" dirty="0" smtClean="0"/>
              <a:t>2. Users can select to Purge Transportation Data from …</a:t>
            </a:r>
          </a:p>
          <a:p>
            <a:pPr lvl="0"/>
            <a:r>
              <a:rPr lang="en-US" sz="1600" dirty="0" smtClean="0"/>
              <a:t>	</a:t>
            </a:r>
            <a:r>
              <a:rPr lang="en-US" sz="1600" b="1" u="sng" dirty="0" smtClean="0"/>
              <a:t>All </a:t>
            </a:r>
            <a:r>
              <a:rPr lang="en-US" sz="1600" b="1" u="sng" dirty="0"/>
              <a:t>Schools </a:t>
            </a:r>
            <a:r>
              <a:rPr lang="en-US" sz="1600" dirty="0" smtClean="0"/>
              <a:t>		</a:t>
            </a:r>
            <a:r>
              <a:rPr lang="en-US" sz="1600" b="1" u="sng" dirty="0"/>
              <a:t>One </a:t>
            </a:r>
            <a:r>
              <a:rPr lang="en-US" sz="1600" b="1" u="sng" dirty="0" smtClean="0"/>
              <a:t>School</a:t>
            </a:r>
            <a:r>
              <a:rPr lang="en-US" sz="1600" dirty="0" smtClean="0"/>
              <a:t>		</a:t>
            </a:r>
            <a:r>
              <a:rPr lang="en-US" sz="1600" b="1" u="sng" dirty="0"/>
              <a:t>Multiple </a:t>
            </a:r>
            <a:r>
              <a:rPr lang="en-US" sz="1600" b="1" u="sng" dirty="0" smtClean="0"/>
              <a:t>Schools</a:t>
            </a:r>
          </a:p>
          <a:p>
            <a:pPr lvl="0"/>
            <a:endParaRPr lang="en-US" sz="1600" dirty="0"/>
          </a:p>
          <a:p>
            <a:pPr lvl="0"/>
            <a:endParaRPr lang="en-US" sz="1600" u="sng" dirty="0" smtClean="0"/>
          </a:p>
          <a:p>
            <a:pPr lvl="0"/>
            <a:endParaRPr lang="en-US" sz="1600" u="sng" dirty="0"/>
          </a:p>
          <a:p>
            <a:pPr lvl="0"/>
            <a:endParaRPr lang="en-US" sz="1600" u="sng" dirty="0" smtClean="0"/>
          </a:p>
          <a:p>
            <a:pPr lvl="0"/>
            <a:endParaRPr lang="en-US" sz="1600" u="sng" dirty="0" smtClean="0"/>
          </a:p>
          <a:p>
            <a:pPr lvl="0"/>
            <a:endParaRPr lang="en-US" sz="1600" u="sng" dirty="0"/>
          </a:p>
          <a:p>
            <a:pPr lvl="0"/>
            <a:endParaRPr lang="en-US" sz="1600" u="sng" dirty="0" smtClean="0"/>
          </a:p>
          <a:p>
            <a:pPr lvl="0"/>
            <a:endParaRPr lang="en-US" sz="1600" u="sng" dirty="0"/>
          </a:p>
          <a:p>
            <a:pPr lvl="0"/>
            <a:endParaRPr lang="en-US" sz="1600" u="sng" dirty="0" smtClean="0"/>
          </a:p>
          <a:p>
            <a:pPr lvl="0"/>
            <a:endParaRPr lang="en-US" sz="1600" u="sng" dirty="0"/>
          </a:p>
          <a:p>
            <a:pPr lvl="1"/>
            <a:r>
              <a:rPr lang="en-US" sz="1600" dirty="0" smtClean="0"/>
              <a:t>3. After </a:t>
            </a:r>
            <a:r>
              <a:rPr lang="en-US" sz="1600" dirty="0"/>
              <a:t>choosing the School(s) you want to purge data from, leave the Student Status field </a:t>
            </a:r>
            <a:r>
              <a:rPr lang="en-US" sz="1600" dirty="0" smtClean="0"/>
              <a:t>defaulted </a:t>
            </a:r>
            <a:r>
              <a:rPr lang="en-US" sz="1600" dirty="0"/>
              <a:t>to “All Students” and Click “Submit”</a:t>
            </a:r>
          </a:p>
          <a:p>
            <a:pPr lvl="0"/>
            <a:endParaRPr lang="en-US" sz="1600" u="sng" dirty="0" smtClean="0"/>
          </a:p>
        </p:txBody>
      </p:sp>
      <p:pic>
        <p:nvPicPr>
          <p:cNvPr id="9" name="Picture 8"/>
          <p:cNvPicPr/>
          <p:nvPr/>
        </p:nvPicPr>
        <p:blipFill rotWithShape="1">
          <a:blip r:embed="rId2"/>
          <a:srcRect l="42986" t="25210" r="41093" b="64146"/>
          <a:stretch/>
        </p:blipFill>
        <p:spPr bwMode="auto">
          <a:xfrm>
            <a:off x="392807" y="2054628"/>
            <a:ext cx="2387958" cy="1255488"/>
          </a:xfrm>
          <a:prstGeom prst="rect">
            <a:avLst/>
          </a:prstGeom>
          <a:ln>
            <a:solidFill>
              <a:schemeClr val="tx1"/>
            </a:solidFill>
          </a:ln>
          <a:extLst>
            <a:ext uri="{53640926-AAD7-44D8-BBD7-CCE9431645EC}">
              <a14:shadowObscured xmlns:a14="http://schemas.microsoft.com/office/drawing/2010/main"/>
            </a:ext>
          </a:extLst>
        </p:spPr>
      </p:pic>
      <p:pic>
        <p:nvPicPr>
          <p:cNvPr id="10" name="Picture 9"/>
          <p:cNvPicPr/>
          <p:nvPr/>
        </p:nvPicPr>
        <p:blipFill rotWithShape="1">
          <a:blip r:embed="rId3"/>
          <a:srcRect l="43324" t="25210" r="45022" b="63866"/>
          <a:stretch/>
        </p:blipFill>
        <p:spPr bwMode="auto">
          <a:xfrm>
            <a:off x="3240218" y="2054628"/>
            <a:ext cx="2286286" cy="1255488"/>
          </a:xfrm>
          <a:prstGeom prst="rect">
            <a:avLst/>
          </a:prstGeom>
          <a:ln>
            <a:solidFill>
              <a:schemeClr val="tx1"/>
            </a:solidFill>
          </a:ln>
          <a:extLst>
            <a:ext uri="{53640926-AAD7-44D8-BBD7-CCE9431645EC}">
              <a14:shadowObscured xmlns:a14="http://schemas.microsoft.com/office/drawing/2010/main"/>
            </a:ext>
          </a:extLst>
        </p:spPr>
      </p:pic>
      <p:pic>
        <p:nvPicPr>
          <p:cNvPr id="11" name="Picture 10"/>
          <p:cNvPicPr/>
          <p:nvPr/>
        </p:nvPicPr>
        <p:blipFill rotWithShape="1">
          <a:blip r:embed="rId4"/>
          <a:srcRect l="43324" t="24930" r="45433" b="63586"/>
          <a:stretch/>
        </p:blipFill>
        <p:spPr bwMode="auto">
          <a:xfrm>
            <a:off x="6108878" y="2054628"/>
            <a:ext cx="2133599" cy="1255488"/>
          </a:xfrm>
          <a:prstGeom prst="rect">
            <a:avLst/>
          </a:prstGeom>
          <a:ln>
            <a:solidFill>
              <a:schemeClr val="tx1"/>
            </a:solidFill>
          </a:ln>
          <a:extLst>
            <a:ext uri="{53640926-AAD7-44D8-BBD7-CCE9431645EC}">
              <a14:shadowObscured xmlns:a14="http://schemas.microsoft.com/office/drawing/2010/main"/>
            </a:ext>
          </a:extLst>
        </p:spPr>
      </p:pic>
      <p:sp>
        <p:nvSpPr>
          <p:cNvPr id="2" name="TextBox 1"/>
          <p:cNvSpPr txBox="1"/>
          <p:nvPr/>
        </p:nvSpPr>
        <p:spPr>
          <a:xfrm>
            <a:off x="402466" y="3354056"/>
            <a:ext cx="2405130" cy="584775"/>
          </a:xfrm>
          <a:prstGeom prst="rect">
            <a:avLst/>
          </a:prstGeom>
          <a:noFill/>
        </p:spPr>
        <p:txBody>
          <a:bodyPr wrap="square" rtlCol="0">
            <a:spAutoFit/>
          </a:bodyPr>
          <a:lstStyle/>
          <a:p>
            <a:pPr algn="ctr"/>
            <a:r>
              <a:rPr lang="en-US" sz="1600" dirty="0" smtClean="0"/>
              <a:t>Selecting All Schools will Highlight the Entire List</a:t>
            </a:r>
            <a:endParaRPr lang="en-US" sz="1600" dirty="0"/>
          </a:p>
        </p:txBody>
      </p:sp>
      <p:sp>
        <p:nvSpPr>
          <p:cNvPr id="12" name="TextBox 11"/>
          <p:cNvSpPr txBox="1"/>
          <p:nvPr/>
        </p:nvSpPr>
        <p:spPr>
          <a:xfrm>
            <a:off x="3316418" y="3326530"/>
            <a:ext cx="2210086" cy="830997"/>
          </a:xfrm>
          <a:prstGeom prst="rect">
            <a:avLst/>
          </a:prstGeom>
          <a:noFill/>
        </p:spPr>
        <p:txBody>
          <a:bodyPr wrap="square" rtlCol="0">
            <a:spAutoFit/>
          </a:bodyPr>
          <a:lstStyle/>
          <a:p>
            <a:pPr algn="ctr"/>
            <a:r>
              <a:rPr lang="en-US" sz="1600" dirty="0" smtClean="0"/>
              <a:t>Click on the School Name to Highlight just One School</a:t>
            </a:r>
            <a:endParaRPr lang="en-US" sz="1600" dirty="0"/>
          </a:p>
        </p:txBody>
      </p:sp>
      <p:sp>
        <p:nvSpPr>
          <p:cNvPr id="13" name="TextBox 12"/>
          <p:cNvSpPr txBox="1"/>
          <p:nvPr/>
        </p:nvSpPr>
        <p:spPr>
          <a:xfrm>
            <a:off x="6223178" y="3324762"/>
            <a:ext cx="1905000" cy="830997"/>
          </a:xfrm>
          <a:prstGeom prst="rect">
            <a:avLst/>
          </a:prstGeom>
          <a:noFill/>
        </p:spPr>
        <p:txBody>
          <a:bodyPr wrap="square" rtlCol="0">
            <a:spAutoFit/>
          </a:bodyPr>
          <a:lstStyle/>
          <a:p>
            <a:pPr algn="ctr"/>
            <a:r>
              <a:rPr lang="en-US" sz="1600" dirty="0" smtClean="0"/>
              <a:t>Control-Click to Highlight Multiple Schools</a:t>
            </a:r>
            <a:endParaRPr lang="en-US" sz="1600" dirty="0"/>
          </a:p>
        </p:txBody>
      </p:sp>
      <p:pic>
        <p:nvPicPr>
          <p:cNvPr id="14" name="Picture 13"/>
          <p:cNvPicPr/>
          <p:nvPr/>
        </p:nvPicPr>
        <p:blipFill rotWithShape="1">
          <a:blip r:embed="rId4"/>
          <a:srcRect l="11170" t="35574" r="83003" b="59974"/>
          <a:stretch/>
        </p:blipFill>
        <p:spPr bwMode="auto">
          <a:xfrm>
            <a:off x="1122610" y="4994409"/>
            <a:ext cx="1371600" cy="833987"/>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pic>
        <p:nvPicPr>
          <p:cNvPr id="15" name="Picture 14"/>
          <p:cNvPicPr/>
          <p:nvPr/>
        </p:nvPicPr>
        <p:blipFill rotWithShape="1">
          <a:blip r:embed="rId4"/>
          <a:srcRect l="43175" t="35459" r="46184" b="59384"/>
          <a:stretch/>
        </p:blipFill>
        <p:spPr bwMode="auto">
          <a:xfrm>
            <a:off x="2514600" y="4994410"/>
            <a:ext cx="2198557" cy="833987"/>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pic>
        <p:nvPicPr>
          <p:cNvPr id="16" name="Picture 15"/>
          <p:cNvPicPr/>
          <p:nvPr/>
        </p:nvPicPr>
        <p:blipFill rotWithShape="1">
          <a:blip r:embed="rId4"/>
          <a:srcRect l="93430" t="38005" r="2240" b="56658"/>
          <a:stretch/>
        </p:blipFill>
        <p:spPr bwMode="auto">
          <a:xfrm>
            <a:off x="4736048" y="4994409"/>
            <a:ext cx="1401271" cy="833987"/>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
        <p:nvSpPr>
          <p:cNvPr id="17"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963081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854299"/>
            <a:ext cx="9105900" cy="5078313"/>
          </a:xfrm>
          <a:prstGeom prst="rect">
            <a:avLst/>
          </a:prstGeom>
          <a:noFill/>
        </p:spPr>
        <p:txBody>
          <a:bodyPr wrap="square" rtlCol="0">
            <a:spAutoFit/>
          </a:bodyPr>
          <a:lstStyle/>
          <a:p>
            <a:pPr lvl="0"/>
            <a:r>
              <a:rPr lang="en-US" sz="2000" u="sng" dirty="0" smtClean="0"/>
              <a:t>Purging Existing TIMS Data in PowerSchool</a:t>
            </a:r>
          </a:p>
          <a:p>
            <a:pPr lvl="1"/>
            <a:r>
              <a:rPr lang="en-US" sz="1600" dirty="0" smtClean="0"/>
              <a:t>4. The system will then ask you to Confirm the number of Transportation Records you wish to Purge. </a:t>
            </a:r>
            <a:r>
              <a:rPr lang="en-US" sz="1600" dirty="0"/>
              <a:t>If you believe this number is correct for the School(s) you </a:t>
            </a:r>
            <a:r>
              <a:rPr lang="en-US" sz="1600" dirty="0" smtClean="0"/>
              <a:t>selected, </a:t>
            </a:r>
            <a:r>
              <a:rPr lang="en-US" sz="1600" dirty="0"/>
              <a:t>Click Continue to Proceed with Purging the Previously Uploaded TIMS </a:t>
            </a:r>
            <a:r>
              <a:rPr lang="en-US" sz="1600" dirty="0" smtClean="0"/>
              <a:t>Transportation Data.</a:t>
            </a:r>
          </a:p>
          <a:p>
            <a:pPr lvl="1"/>
            <a:endParaRPr lang="en-US" sz="1600" dirty="0"/>
          </a:p>
          <a:p>
            <a:pPr lvl="1"/>
            <a:endParaRPr lang="en-US" sz="1600" dirty="0" smtClean="0"/>
          </a:p>
          <a:p>
            <a:pPr lvl="1"/>
            <a:endParaRPr lang="en-US" sz="1600" dirty="0"/>
          </a:p>
          <a:p>
            <a:pPr lvl="1"/>
            <a:endParaRPr lang="en-US" sz="1600" dirty="0" smtClean="0"/>
          </a:p>
          <a:p>
            <a:pPr lvl="1"/>
            <a:endParaRPr lang="en-US" sz="1600" dirty="0"/>
          </a:p>
          <a:p>
            <a:pPr lvl="0"/>
            <a:endParaRPr lang="en-US" sz="1600" u="sng" dirty="0" smtClean="0"/>
          </a:p>
          <a:p>
            <a:pPr lvl="1"/>
            <a:r>
              <a:rPr lang="en-US" sz="1600" dirty="0" smtClean="0"/>
              <a:t>5. </a:t>
            </a:r>
            <a:r>
              <a:rPr lang="en-US" sz="1600" dirty="0"/>
              <a:t>You will then see a message notifying you of how many Transportation Records were Successfully Purged. Click Continue to Return to the Transportation Purge </a:t>
            </a:r>
            <a:r>
              <a:rPr lang="en-US" sz="1600" dirty="0" smtClean="0"/>
              <a:t>Interface.</a:t>
            </a:r>
          </a:p>
          <a:p>
            <a:pPr lvl="1"/>
            <a:endParaRPr lang="en-US" sz="1600" dirty="0"/>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a:p>
            <a:pPr lvl="1"/>
            <a:r>
              <a:rPr lang="en-US" sz="1600" dirty="0" smtClean="0"/>
              <a:t>6. Transportation Data Purge Complete. </a:t>
            </a:r>
          </a:p>
          <a:p>
            <a:pPr lvl="1"/>
            <a:r>
              <a:rPr lang="en-US" sz="1600" dirty="0" smtClean="0"/>
              <a:t>You may now Import the Edited CSV File from TIMS.</a:t>
            </a:r>
          </a:p>
        </p:txBody>
      </p:sp>
      <p:pic>
        <p:nvPicPr>
          <p:cNvPr id="17" name="Picture 16"/>
          <p:cNvPicPr/>
          <p:nvPr/>
        </p:nvPicPr>
        <p:blipFill rotWithShape="1">
          <a:blip r:embed="rId2"/>
          <a:srcRect l="10324" t="17647" r="70472" b="69748"/>
          <a:stretch/>
        </p:blipFill>
        <p:spPr bwMode="auto">
          <a:xfrm>
            <a:off x="549499" y="1999932"/>
            <a:ext cx="3420414" cy="1356360"/>
          </a:xfrm>
          <a:prstGeom prst="rect">
            <a:avLst/>
          </a:prstGeom>
          <a:ln>
            <a:solidFill>
              <a:schemeClr val="tx1"/>
            </a:solidFill>
          </a:ln>
          <a:extLst>
            <a:ext uri="{53640926-AAD7-44D8-BBD7-CCE9431645EC}">
              <a14:shadowObscured xmlns:a14="http://schemas.microsoft.com/office/drawing/2010/main"/>
            </a:ext>
          </a:extLst>
        </p:spPr>
      </p:pic>
      <p:pic>
        <p:nvPicPr>
          <p:cNvPr id="18" name="Picture 17"/>
          <p:cNvPicPr/>
          <p:nvPr/>
        </p:nvPicPr>
        <p:blipFill rotWithShape="1">
          <a:blip r:embed="rId2"/>
          <a:srcRect l="89615" t="26497" r="5736" b="70674"/>
          <a:stretch/>
        </p:blipFill>
        <p:spPr bwMode="auto">
          <a:xfrm>
            <a:off x="3995010" y="2784157"/>
            <a:ext cx="1557020" cy="572135"/>
          </a:xfrm>
          <a:prstGeom prst="rect">
            <a:avLst/>
          </a:prstGeom>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pic>
        <p:nvPicPr>
          <p:cNvPr id="19" name="Picture 18"/>
          <p:cNvPicPr/>
          <p:nvPr/>
        </p:nvPicPr>
        <p:blipFill rotWithShape="1">
          <a:blip r:embed="rId3"/>
          <a:srcRect l="9985" t="17367" r="69707" b="70308"/>
          <a:stretch/>
        </p:blipFill>
        <p:spPr bwMode="auto">
          <a:xfrm>
            <a:off x="558498" y="3886200"/>
            <a:ext cx="3408608" cy="1447800"/>
          </a:xfrm>
          <a:prstGeom prst="rect">
            <a:avLst/>
          </a:prstGeom>
          <a:ln>
            <a:solidFill>
              <a:schemeClr val="tx1"/>
            </a:solidFill>
          </a:ln>
          <a:extLst>
            <a:ext uri="{53640926-AAD7-44D8-BBD7-CCE9431645EC}">
              <a14:shadowObscured xmlns:a14="http://schemas.microsoft.com/office/drawing/2010/main"/>
            </a:ext>
          </a:extLst>
        </p:spPr>
      </p:pic>
      <p:pic>
        <p:nvPicPr>
          <p:cNvPr id="20" name="Picture 19"/>
          <p:cNvPicPr/>
          <p:nvPr/>
        </p:nvPicPr>
        <p:blipFill rotWithShape="1">
          <a:blip r:embed="rId2"/>
          <a:srcRect l="89615" t="26497" r="5736" b="70674"/>
          <a:stretch/>
        </p:blipFill>
        <p:spPr bwMode="auto">
          <a:xfrm>
            <a:off x="3991790" y="4761865"/>
            <a:ext cx="1557020" cy="572135"/>
          </a:xfrm>
          <a:prstGeom prst="rect">
            <a:avLst/>
          </a:prstGeom>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sp>
        <p:nvSpPr>
          <p:cNvPr id="8"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13930776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2923877"/>
          </a:xfrm>
          <a:prstGeom prst="rect">
            <a:avLst/>
          </a:prstGeom>
          <a:noFill/>
        </p:spPr>
        <p:txBody>
          <a:bodyPr wrap="square" rtlCol="0">
            <a:spAutoFit/>
          </a:bodyPr>
          <a:lstStyle/>
          <a:p>
            <a:pPr lvl="0"/>
            <a:r>
              <a:rPr lang="en-US" sz="2000" u="sng" dirty="0" smtClean="0"/>
              <a:t>Importing TIMS Data into PowerSchool</a:t>
            </a:r>
          </a:p>
          <a:p>
            <a:endParaRPr lang="en-US" sz="2000" u="sng" dirty="0"/>
          </a:p>
          <a:p>
            <a:r>
              <a:rPr lang="en-US" sz="1600" dirty="0" smtClean="0"/>
              <a:t>After completing edits to the TIMS Extract and purging the previously imported TIMS Data from PowerSchool, you are ready to Import the most current Transportation Data from TIMS.</a:t>
            </a:r>
          </a:p>
          <a:p>
            <a:endParaRPr lang="en-US" sz="1600" dirty="0"/>
          </a:p>
          <a:p>
            <a:r>
              <a:rPr lang="en-US" sz="1600" u="sng" dirty="0"/>
              <a:t>Accessing the </a:t>
            </a:r>
            <a:r>
              <a:rPr lang="en-US" sz="1600" u="sng" dirty="0" smtClean="0"/>
              <a:t>Data Import Manager Interface</a:t>
            </a:r>
            <a:endParaRPr lang="en-US" sz="1600" u="sng" dirty="0"/>
          </a:p>
          <a:p>
            <a:endParaRPr lang="en-US" sz="1600" dirty="0"/>
          </a:p>
          <a:p>
            <a:pPr lvl="1"/>
            <a:r>
              <a:rPr lang="en-US" sz="1600" dirty="0" smtClean="0"/>
              <a:t>1. From </a:t>
            </a:r>
            <a:r>
              <a:rPr lang="en-US" sz="1600" dirty="0"/>
              <a:t>the PowerSchool Start Page, Go to “Special Functions” from the menu on the left.</a:t>
            </a:r>
          </a:p>
          <a:p>
            <a:pPr marL="800100" lvl="1" indent="-342900">
              <a:buFont typeface="+mj-lt"/>
              <a:buAutoNum type="arabicPeriod"/>
            </a:pPr>
            <a:endParaRPr lang="en-US" sz="1600" dirty="0"/>
          </a:p>
          <a:p>
            <a:pPr lvl="1"/>
            <a:r>
              <a:rPr lang="en-US" sz="1600" dirty="0" smtClean="0"/>
              <a:t>2.  In the top section of Special Functions, </a:t>
            </a:r>
            <a:r>
              <a:rPr lang="en-US" sz="1600" dirty="0"/>
              <a:t>click on </a:t>
            </a:r>
            <a:r>
              <a:rPr lang="en-US" sz="1600" dirty="0" smtClean="0"/>
              <a:t>the link titled “</a:t>
            </a:r>
            <a:r>
              <a:rPr lang="en-US" sz="1600" dirty="0"/>
              <a:t>Importing and Exporting”</a:t>
            </a:r>
          </a:p>
          <a:p>
            <a:endParaRPr lang="en-US" sz="1600" dirty="0"/>
          </a:p>
        </p:txBody>
      </p:sp>
      <p:pic>
        <p:nvPicPr>
          <p:cNvPr id="5" name="Picture 4"/>
          <p:cNvPicPr/>
          <p:nvPr/>
        </p:nvPicPr>
        <p:blipFill rotWithShape="1">
          <a:blip r:embed="rId2"/>
          <a:srcRect t="8378" r="78716" b="66757"/>
          <a:stretch/>
        </p:blipFill>
        <p:spPr bwMode="auto">
          <a:xfrm>
            <a:off x="152400" y="3609678"/>
            <a:ext cx="2667000" cy="2333922"/>
          </a:xfrm>
          <a:prstGeom prst="rect">
            <a:avLst/>
          </a:prstGeom>
          <a:ln>
            <a:solidFill>
              <a:schemeClr val="tx1"/>
            </a:solidFill>
          </a:ln>
          <a:extLst>
            <a:ext uri="{53640926-AAD7-44D8-BBD7-CCE9431645EC}">
              <a14:shadowObscured xmlns:a14="http://schemas.microsoft.com/office/drawing/2010/main"/>
            </a:ext>
          </a:extLst>
        </p:spPr>
      </p:pic>
      <p:pic>
        <p:nvPicPr>
          <p:cNvPr id="6" name="Picture 5"/>
          <p:cNvPicPr/>
          <p:nvPr/>
        </p:nvPicPr>
        <p:blipFill rotWithShape="1">
          <a:blip r:embed="rId3"/>
          <a:srcRect l="10323" t="17647" r="57798" b="50140"/>
          <a:stretch/>
        </p:blipFill>
        <p:spPr bwMode="auto">
          <a:xfrm>
            <a:off x="2819400" y="3609677"/>
            <a:ext cx="4038600" cy="2333923"/>
          </a:xfrm>
          <a:prstGeom prst="rect">
            <a:avLst/>
          </a:prstGeom>
          <a:ln>
            <a:solidFill>
              <a:schemeClr val="tx1"/>
            </a:solidFill>
          </a:ln>
          <a:extLst>
            <a:ext uri="{53640926-AAD7-44D8-BBD7-CCE9431645EC}">
              <a14:shadowObscured xmlns:a14="http://schemas.microsoft.com/office/drawing/2010/main"/>
            </a:ext>
          </a:extLst>
        </p:spPr>
      </p:pic>
      <p:sp>
        <p:nvSpPr>
          <p:cNvPr id="7"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41690122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1723549"/>
          </a:xfrm>
          <a:prstGeom prst="rect">
            <a:avLst/>
          </a:prstGeom>
          <a:noFill/>
        </p:spPr>
        <p:txBody>
          <a:bodyPr wrap="square" rtlCol="0">
            <a:spAutoFit/>
          </a:bodyPr>
          <a:lstStyle/>
          <a:p>
            <a:pPr lvl="0"/>
            <a:r>
              <a:rPr lang="en-US" sz="2000" u="sng" dirty="0" smtClean="0"/>
              <a:t>Importing TIMS Data into PowerSchool</a:t>
            </a:r>
          </a:p>
          <a:p>
            <a:endParaRPr lang="en-US" sz="2000" u="sng" dirty="0"/>
          </a:p>
          <a:p>
            <a:r>
              <a:rPr lang="en-US" sz="1600" u="sng" dirty="0" smtClean="0"/>
              <a:t>Accessing </a:t>
            </a:r>
            <a:r>
              <a:rPr lang="en-US" sz="1600" u="sng" dirty="0"/>
              <a:t>the </a:t>
            </a:r>
            <a:r>
              <a:rPr lang="en-US" sz="1600" u="sng" dirty="0" smtClean="0"/>
              <a:t>Data Import Manager Interface</a:t>
            </a:r>
            <a:endParaRPr lang="en-US" sz="1600" u="sng" dirty="0"/>
          </a:p>
          <a:p>
            <a:endParaRPr lang="en-US" sz="1600" dirty="0"/>
          </a:p>
          <a:p>
            <a:pPr lvl="1"/>
            <a:r>
              <a:rPr lang="en-US" sz="1600" dirty="0" smtClean="0"/>
              <a:t>3. </a:t>
            </a:r>
            <a:r>
              <a:rPr lang="en-US" sz="1600" dirty="0"/>
              <a:t>In the Importing </a:t>
            </a:r>
            <a:r>
              <a:rPr lang="en-US" sz="1600" dirty="0" smtClean="0"/>
              <a:t>Section at the top, </a:t>
            </a:r>
            <a:r>
              <a:rPr lang="en-US" sz="1600" dirty="0"/>
              <a:t>click on the link </a:t>
            </a:r>
            <a:r>
              <a:rPr lang="en-US" sz="1600" dirty="0" smtClean="0"/>
              <a:t>titled </a:t>
            </a:r>
            <a:r>
              <a:rPr lang="en-US" sz="1600" dirty="0"/>
              <a:t>“Data Import Manager”</a:t>
            </a:r>
          </a:p>
          <a:p>
            <a:pPr lvl="1"/>
            <a:endParaRPr lang="en-US" sz="1600" dirty="0"/>
          </a:p>
        </p:txBody>
      </p:sp>
      <p:pic>
        <p:nvPicPr>
          <p:cNvPr id="7" name="Picture 6"/>
          <p:cNvPicPr/>
          <p:nvPr/>
        </p:nvPicPr>
        <p:blipFill rotWithShape="1">
          <a:blip r:embed="rId2"/>
          <a:srcRect l="10154" t="17367" r="37045" b="49865"/>
          <a:stretch/>
        </p:blipFill>
        <p:spPr bwMode="auto">
          <a:xfrm>
            <a:off x="762000" y="2199068"/>
            <a:ext cx="7162800" cy="2836571"/>
          </a:xfrm>
          <a:prstGeom prst="rect">
            <a:avLst/>
          </a:prstGeom>
          <a:ln>
            <a:solidFill>
              <a:schemeClr val="tx1"/>
            </a:solidFill>
          </a:ln>
          <a:extLst>
            <a:ext uri="{53640926-AAD7-44D8-BBD7-CCE9431645EC}">
              <a14:shadowObscured xmlns:a14="http://schemas.microsoft.com/office/drawing/2010/main"/>
            </a:ext>
          </a:extLst>
        </p:spPr>
      </p:pic>
      <p:sp>
        <p:nvSpPr>
          <p:cNvPr id="5"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11406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1692771"/>
          </a:xfrm>
          <a:prstGeom prst="rect">
            <a:avLst/>
          </a:prstGeom>
          <a:noFill/>
        </p:spPr>
        <p:txBody>
          <a:bodyPr wrap="square" rtlCol="0">
            <a:spAutoFit/>
          </a:bodyPr>
          <a:lstStyle/>
          <a:p>
            <a:pPr lvl="0"/>
            <a:r>
              <a:rPr lang="en-US" sz="2000" u="sng" dirty="0" smtClean="0"/>
              <a:t>Importing TIMS Data into PowerSchool</a:t>
            </a:r>
          </a:p>
          <a:p>
            <a:endParaRPr lang="en-US" sz="2000" u="sng" dirty="0"/>
          </a:p>
          <a:p>
            <a:pPr lvl="1"/>
            <a:r>
              <a:rPr lang="en-US" sz="1600" dirty="0" smtClean="0"/>
              <a:t>On </a:t>
            </a:r>
            <a:r>
              <a:rPr lang="en-US" sz="1600" dirty="0"/>
              <a:t>the Data Import Manager Page, you will first need to choose the Source File for Import into PowerSchool. </a:t>
            </a:r>
            <a:endParaRPr lang="en-US" sz="1600" dirty="0" smtClean="0"/>
          </a:p>
          <a:p>
            <a:pPr lvl="1"/>
            <a:endParaRPr lang="en-US" sz="1600" dirty="0"/>
          </a:p>
          <a:p>
            <a:pPr lvl="1"/>
            <a:r>
              <a:rPr lang="en-US" sz="1600" dirty="0" smtClean="0"/>
              <a:t>4. Select </a:t>
            </a:r>
            <a:r>
              <a:rPr lang="en-US" sz="1600" dirty="0"/>
              <a:t>Browse and </a:t>
            </a:r>
            <a:r>
              <a:rPr lang="en-US" sz="1600" dirty="0" smtClean="0"/>
              <a:t>locate </a:t>
            </a:r>
            <a:r>
              <a:rPr lang="en-US" sz="1600" dirty="0"/>
              <a:t>the Newly Edited CSV </a:t>
            </a:r>
            <a:r>
              <a:rPr lang="en-US" sz="1600" dirty="0" smtClean="0"/>
              <a:t>File.</a:t>
            </a:r>
            <a:endParaRPr lang="en-US" sz="1600" dirty="0"/>
          </a:p>
        </p:txBody>
      </p:sp>
      <p:pic>
        <p:nvPicPr>
          <p:cNvPr id="5" name="Picture 4"/>
          <p:cNvPicPr/>
          <p:nvPr/>
        </p:nvPicPr>
        <p:blipFill rotWithShape="1">
          <a:blip r:embed="rId2"/>
          <a:srcRect t="8582" r="83446" b="64865"/>
          <a:stretch/>
        </p:blipFill>
        <p:spPr bwMode="auto">
          <a:xfrm>
            <a:off x="261334" y="2378571"/>
            <a:ext cx="3581400" cy="3012579"/>
          </a:xfrm>
          <a:prstGeom prst="rect">
            <a:avLst/>
          </a:prstGeom>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378569"/>
            <a:ext cx="3581400" cy="3012581"/>
          </a:xfrm>
          <a:prstGeom prst="rect">
            <a:avLst/>
          </a:prstGeom>
          <a:noFill/>
        </p:spPr>
      </p:pic>
      <p:cxnSp>
        <p:nvCxnSpPr>
          <p:cNvPr id="8" name="Straight Arrow Connector 7"/>
          <p:cNvCxnSpPr/>
          <p:nvPr/>
        </p:nvCxnSpPr>
        <p:spPr>
          <a:xfrm flipV="1">
            <a:off x="3962400" y="3657600"/>
            <a:ext cx="1295400" cy="685800"/>
          </a:xfrm>
          <a:prstGeom prst="straightConnector1">
            <a:avLst/>
          </a:prstGeom>
          <a:noFill/>
          <a:ln w="63500" cap="flat" cmpd="sng" algn="ctr">
            <a:solidFill>
              <a:srgbClr val="4F81BD">
                <a:shade val="95000"/>
                <a:satMod val="105000"/>
              </a:srgbClr>
            </a:solidFill>
            <a:prstDash val="solid"/>
            <a:tailEnd type="arrow"/>
          </a:ln>
          <a:effectLst/>
        </p:spPr>
      </p:cxnSp>
      <p:sp>
        <p:nvSpPr>
          <p:cNvPr id="10" name="Rectangle 9"/>
          <p:cNvSpPr/>
          <p:nvPr/>
        </p:nvSpPr>
        <p:spPr bwMode="auto">
          <a:xfrm>
            <a:off x="1447800" y="4343400"/>
            <a:ext cx="1447800" cy="285750"/>
          </a:xfrm>
          <a:prstGeom prst="rect">
            <a:avLst/>
          </a:prstGeom>
          <a:noFill/>
          <a:ln w="635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20027964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1692771"/>
          </a:xfrm>
          <a:prstGeom prst="rect">
            <a:avLst/>
          </a:prstGeom>
          <a:noFill/>
        </p:spPr>
        <p:txBody>
          <a:bodyPr wrap="square" rtlCol="0">
            <a:spAutoFit/>
          </a:bodyPr>
          <a:lstStyle/>
          <a:p>
            <a:pPr lvl="0"/>
            <a:r>
              <a:rPr lang="en-US" sz="2000" u="sng" dirty="0" smtClean="0"/>
              <a:t>Importing TIMS Data into PowerSchool</a:t>
            </a:r>
          </a:p>
          <a:p>
            <a:endParaRPr lang="en-US" sz="2000" u="sng" dirty="0"/>
          </a:p>
          <a:p>
            <a:pPr lvl="0"/>
            <a:r>
              <a:rPr lang="en-US" sz="1600" dirty="0"/>
              <a:t>Next you will need to choose where in PowerSchool you want to Import this Data </a:t>
            </a:r>
            <a:endParaRPr lang="en-US" sz="1600" dirty="0" smtClean="0"/>
          </a:p>
          <a:p>
            <a:pPr lvl="0"/>
            <a:endParaRPr lang="en-US" sz="1600" dirty="0"/>
          </a:p>
          <a:p>
            <a:pPr lvl="1"/>
            <a:r>
              <a:rPr lang="en-US" sz="1600" dirty="0" smtClean="0"/>
              <a:t>5. Under </a:t>
            </a:r>
            <a:r>
              <a:rPr lang="en-US" sz="1600" dirty="0"/>
              <a:t>“Import Into”, scroll all the way to the bottom and choose “Transportation”</a:t>
            </a:r>
          </a:p>
          <a:p>
            <a:pPr lvl="1"/>
            <a:r>
              <a:rPr lang="en-US" sz="1600" dirty="0" smtClean="0"/>
              <a:t>6. Then </a:t>
            </a:r>
            <a:r>
              <a:rPr lang="en-US" sz="1600" dirty="0"/>
              <a:t>change the “Field Delimiter” to “Comma” and Choose “Next”</a:t>
            </a:r>
          </a:p>
        </p:txBody>
      </p:sp>
      <p:pic>
        <p:nvPicPr>
          <p:cNvPr id="9" name="Picture 8"/>
          <p:cNvPicPr/>
          <p:nvPr/>
        </p:nvPicPr>
        <p:blipFill rotWithShape="1">
          <a:blip r:embed="rId2"/>
          <a:srcRect l="10154" t="18207" r="66830" b="40056"/>
          <a:stretch/>
        </p:blipFill>
        <p:spPr bwMode="auto">
          <a:xfrm>
            <a:off x="0" y="2378570"/>
            <a:ext cx="3581400" cy="3717429"/>
          </a:xfrm>
          <a:prstGeom prst="rect">
            <a:avLst/>
          </a:prstGeom>
          <a:ln>
            <a:solidFill>
              <a:schemeClr val="tx1"/>
            </a:solidFill>
          </a:ln>
          <a:extLst>
            <a:ext uri="{53640926-AAD7-44D8-BBD7-CCE9431645EC}">
              <a14:shadowObscured xmlns:a14="http://schemas.microsoft.com/office/drawing/2010/main"/>
            </a:ext>
          </a:extLst>
        </p:spPr>
      </p:pic>
      <p:pic>
        <p:nvPicPr>
          <p:cNvPr id="11" name="Picture 10"/>
          <p:cNvPicPr/>
          <p:nvPr/>
        </p:nvPicPr>
        <p:blipFill rotWithShape="1">
          <a:blip r:embed="rId3"/>
          <a:srcRect l="10324" t="17927" r="61922" b="59664"/>
          <a:stretch/>
        </p:blipFill>
        <p:spPr bwMode="auto">
          <a:xfrm>
            <a:off x="3581400" y="2378570"/>
            <a:ext cx="3124200" cy="2269630"/>
          </a:xfrm>
          <a:prstGeom prst="rect">
            <a:avLst/>
          </a:prstGeom>
          <a:ln>
            <a:solidFill>
              <a:schemeClr val="tx1"/>
            </a:solidFill>
          </a:ln>
          <a:extLst>
            <a:ext uri="{53640926-AAD7-44D8-BBD7-CCE9431645EC}">
              <a14:shadowObscured xmlns:a14="http://schemas.microsoft.com/office/drawing/2010/main"/>
            </a:ext>
          </a:extLst>
        </p:spPr>
      </p:pic>
      <p:pic>
        <p:nvPicPr>
          <p:cNvPr id="12" name="Picture 11"/>
          <p:cNvPicPr/>
          <p:nvPr/>
        </p:nvPicPr>
        <p:blipFill rotWithShape="1">
          <a:blip r:embed="rId3"/>
          <a:srcRect l="83771" t="22689" r="1337" b="52381"/>
          <a:stretch/>
        </p:blipFill>
        <p:spPr bwMode="auto">
          <a:xfrm>
            <a:off x="6705600" y="2378570"/>
            <a:ext cx="1676400" cy="2269630"/>
          </a:xfrm>
          <a:prstGeom prst="rect">
            <a:avLst/>
          </a:prstGeom>
          <a:ln>
            <a:solidFill>
              <a:schemeClr val="tx1"/>
            </a:solidFill>
          </a:ln>
          <a:extLst>
            <a:ext uri="{53640926-AAD7-44D8-BBD7-CCE9431645EC}">
              <a14:shadowObscured xmlns:a14="http://schemas.microsoft.com/office/drawing/2010/main"/>
            </a:ext>
          </a:extLst>
        </p:spPr>
      </p:pic>
      <p:sp>
        <p:nvSpPr>
          <p:cNvPr id="13" name="Rectangle 12"/>
          <p:cNvSpPr/>
          <p:nvPr/>
        </p:nvSpPr>
        <p:spPr bwMode="auto">
          <a:xfrm>
            <a:off x="723900" y="5715000"/>
            <a:ext cx="1447800" cy="285750"/>
          </a:xfrm>
          <a:prstGeom prst="rect">
            <a:avLst/>
          </a:prstGeom>
          <a:noFill/>
          <a:ln w="635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3581400" y="3771900"/>
            <a:ext cx="1447800" cy="876300"/>
          </a:xfrm>
          <a:prstGeom prst="rect">
            <a:avLst/>
          </a:prstGeom>
          <a:noFill/>
          <a:ln w="635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7810500" y="4237284"/>
            <a:ext cx="723900" cy="410916"/>
          </a:xfrm>
          <a:prstGeom prst="rect">
            <a:avLst/>
          </a:prstGeom>
          <a:noFill/>
          <a:ln w="635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
        <p:nvSpPr>
          <p:cNvPr id="16" name="Rectangle 15"/>
          <p:cNvSpPr/>
          <p:nvPr/>
        </p:nvSpPr>
        <p:spPr bwMode="auto">
          <a:xfrm>
            <a:off x="76200" y="3370510"/>
            <a:ext cx="838200" cy="285750"/>
          </a:xfrm>
          <a:prstGeom prst="rect">
            <a:avLst/>
          </a:prstGeom>
          <a:noFill/>
          <a:ln w="635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13590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2677656"/>
          </a:xfrm>
          <a:prstGeom prst="rect">
            <a:avLst/>
          </a:prstGeom>
          <a:noFill/>
        </p:spPr>
        <p:txBody>
          <a:bodyPr wrap="square" rtlCol="0">
            <a:spAutoFit/>
          </a:bodyPr>
          <a:lstStyle/>
          <a:p>
            <a:pPr lvl="0"/>
            <a:r>
              <a:rPr lang="en-US" sz="2000" u="sng" dirty="0" smtClean="0"/>
              <a:t>Importing TIMS Data into PowerSchool</a:t>
            </a:r>
          </a:p>
          <a:p>
            <a:endParaRPr lang="en-US" sz="2000" u="sng" dirty="0"/>
          </a:p>
          <a:p>
            <a:pPr lvl="1"/>
            <a:r>
              <a:rPr lang="en-US" sz="1600" dirty="0" smtClean="0"/>
              <a:t>Because the </a:t>
            </a:r>
            <a:r>
              <a:rPr lang="en-US" sz="1600" dirty="0"/>
              <a:t>correct </a:t>
            </a:r>
            <a:r>
              <a:rPr lang="en-US" sz="1600" dirty="0" smtClean="0"/>
              <a:t>PowerSchool Field </a:t>
            </a:r>
            <a:r>
              <a:rPr lang="en-US" sz="1600" dirty="0"/>
              <a:t>Names </a:t>
            </a:r>
            <a:r>
              <a:rPr lang="en-US" sz="1600" dirty="0" smtClean="0"/>
              <a:t>were edited in the </a:t>
            </a:r>
            <a:r>
              <a:rPr lang="en-US" sz="1600" dirty="0"/>
              <a:t>Spreadsheet, PowerSchool sees </a:t>
            </a:r>
            <a:r>
              <a:rPr lang="en-US" sz="1600" dirty="0" smtClean="0"/>
              <a:t>field headers </a:t>
            </a:r>
            <a:r>
              <a:rPr lang="en-US" sz="1600" dirty="0"/>
              <a:t>and correctly pairs </a:t>
            </a:r>
            <a:r>
              <a:rPr lang="en-US" sz="1600" dirty="0" smtClean="0"/>
              <a:t>TIMS Data with PowerSchool Data.</a:t>
            </a:r>
          </a:p>
          <a:p>
            <a:pPr lvl="0"/>
            <a:endParaRPr lang="en-US" sz="1600" dirty="0"/>
          </a:p>
          <a:p>
            <a:pPr lvl="1"/>
            <a:r>
              <a:rPr lang="en-US" sz="1600" dirty="0"/>
              <a:t> If all </a:t>
            </a:r>
            <a:r>
              <a:rPr lang="en-US" sz="1600" dirty="0" smtClean="0"/>
              <a:t>the variable names </a:t>
            </a:r>
            <a:r>
              <a:rPr lang="en-US" sz="1600" dirty="0"/>
              <a:t>under “Import File Column” and “PowerSchool Field” </a:t>
            </a:r>
            <a:r>
              <a:rPr lang="en-US" sz="1600" dirty="0" smtClean="0"/>
              <a:t>are paired correctly…</a:t>
            </a:r>
          </a:p>
          <a:p>
            <a:pPr lvl="1"/>
            <a:endParaRPr lang="en-US" sz="1600" dirty="0"/>
          </a:p>
          <a:p>
            <a:pPr lvl="1"/>
            <a:r>
              <a:rPr lang="en-US" sz="1600" dirty="0" smtClean="0"/>
              <a:t> 7. Click </a:t>
            </a:r>
            <a:r>
              <a:rPr lang="en-US" sz="1600" dirty="0"/>
              <a:t>Next to Proceed</a:t>
            </a:r>
          </a:p>
          <a:p>
            <a:pPr lvl="0"/>
            <a:endParaRPr lang="en-US" sz="1600" dirty="0"/>
          </a:p>
        </p:txBody>
      </p:sp>
      <p:pic>
        <p:nvPicPr>
          <p:cNvPr id="10" name="Picture 9"/>
          <p:cNvPicPr/>
          <p:nvPr/>
        </p:nvPicPr>
        <p:blipFill rotWithShape="1">
          <a:blip r:embed="rId2"/>
          <a:srcRect l="10153" t="33408" r="38400" b="49896"/>
          <a:stretch/>
        </p:blipFill>
        <p:spPr bwMode="auto">
          <a:xfrm>
            <a:off x="318005" y="3124200"/>
            <a:ext cx="5791200" cy="2324639"/>
          </a:xfrm>
          <a:prstGeom prst="rect">
            <a:avLst/>
          </a:prstGeom>
          <a:ln>
            <a:solidFill>
              <a:schemeClr val="tx1"/>
            </a:solidFill>
          </a:ln>
          <a:extLst>
            <a:ext uri="{53640926-AAD7-44D8-BBD7-CCE9431645EC}">
              <a14:shadowObscured xmlns:a14="http://schemas.microsoft.com/office/drawing/2010/main"/>
            </a:ext>
          </a:extLst>
        </p:spPr>
      </p:pic>
      <p:pic>
        <p:nvPicPr>
          <p:cNvPr id="16" name="Picture 15"/>
          <p:cNvPicPr/>
          <p:nvPr/>
        </p:nvPicPr>
        <p:blipFill rotWithShape="1">
          <a:blip r:embed="rId2"/>
          <a:srcRect l="91119" t="54596" r="36" b="37946"/>
          <a:stretch/>
        </p:blipFill>
        <p:spPr bwMode="auto">
          <a:xfrm>
            <a:off x="6109205" y="4626644"/>
            <a:ext cx="1828800" cy="822195"/>
          </a:xfrm>
          <a:prstGeom prst="rect">
            <a:avLst/>
          </a:prstGeom>
          <a:ln>
            <a:solidFill>
              <a:schemeClr val="tx1"/>
            </a:solidFill>
          </a:ln>
          <a:extLst>
            <a:ext uri="{53640926-AAD7-44D8-BBD7-CCE9431645EC}">
              <a14:shadowObscured xmlns:a14="http://schemas.microsoft.com/office/drawing/2010/main"/>
            </a:ext>
          </a:extLst>
        </p:spPr>
      </p:pic>
      <p:cxnSp>
        <p:nvCxnSpPr>
          <p:cNvPr id="17" name="Straight Arrow Connector 16"/>
          <p:cNvCxnSpPr/>
          <p:nvPr/>
        </p:nvCxnSpPr>
        <p:spPr>
          <a:xfrm>
            <a:off x="1461005" y="3620039"/>
            <a:ext cx="3276600" cy="0"/>
          </a:xfrm>
          <a:prstGeom prst="straightConnector1">
            <a:avLst/>
          </a:prstGeom>
          <a:noFill/>
          <a:ln w="63500" cap="flat" cmpd="sng" algn="ctr">
            <a:solidFill>
              <a:srgbClr val="FF0000"/>
            </a:solidFill>
            <a:prstDash val="solid"/>
            <a:tailEnd type="arrow"/>
          </a:ln>
          <a:effectLst/>
        </p:spPr>
      </p:cxnSp>
      <p:cxnSp>
        <p:nvCxnSpPr>
          <p:cNvPr id="18" name="Straight Arrow Connector 17"/>
          <p:cNvCxnSpPr/>
          <p:nvPr/>
        </p:nvCxnSpPr>
        <p:spPr>
          <a:xfrm>
            <a:off x="1461005" y="4077239"/>
            <a:ext cx="3276600" cy="0"/>
          </a:xfrm>
          <a:prstGeom prst="straightConnector1">
            <a:avLst/>
          </a:prstGeom>
          <a:noFill/>
          <a:ln w="63500" cap="flat" cmpd="sng" algn="ctr">
            <a:solidFill>
              <a:srgbClr val="FF0000"/>
            </a:solidFill>
            <a:prstDash val="solid"/>
            <a:tailEnd type="arrow"/>
          </a:ln>
          <a:effectLst/>
        </p:spPr>
      </p:cxnSp>
      <p:cxnSp>
        <p:nvCxnSpPr>
          <p:cNvPr id="19" name="Straight Arrow Connector 18"/>
          <p:cNvCxnSpPr/>
          <p:nvPr/>
        </p:nvCxnSpPr>
        <p:spPr>
          <a:xfrm>
            <a:off x="1461005" y="4458239"/>
            <a:ext cx="3276600" cy="0"/>
          </a:xfrm>
          <a:prstGeom prst="straightConnector1">
            <a:avLst/>
          </a:prstGeom>
          <a:noFill/>
          <a:ln w="63500" cap="flat" cmpd="sng" algn="ctr">
            <a:solidFill>
              <a:srgbClr val="FF0000"/>
            </a:solidFill>
            <a:prstDash val="solid"/>
            <a:tailEnd type="arrow"/>
          </a:ln>
          <a:effectLst/>
        </p:spPr>
      </p:cxnSp>
      <p:cxnSp>
        <p:nvCxnSpPr>
          <p:cNvPr id="20" name="Straight Arrow Connector 19"/>
          <p:cNvCxnSpPr/>
          <p:nvPr/>
        </p:nvCxnSpPr>
        <p:spPr>
          <a:xfrm>
            <a:off x="1461005" y="4839239"/>
            <a:ext cx="3276600" cy="0"/>
          </a:xfrm>
          <a:prstGeom prst="straightConnector1">
            <a:avLst/>
          </a:prstGeom>
          <a:noFill/>
          <a:ln w="63500" cap="flat" cmpd="sng" algn="ctr">
            <a:solidFill>
              <a:srgbClr val="FF0000"/>
            </a:solidFill>
            <a:prstDash val="solid"/>
            <a:tailEnd type="arrow"/>
          </a:ln>
          <a:effectLst/>
        </p:spPr>
      </p:cxnSp>
      <p:cxnSp>
        <p:nvCxnSpPr>
          <p:cNvPr id="21" name="Straight Arrow Connector 20"/>
          <p:cNvCxnSpPr/>
          <p:nvPr/>
        </p:nvCxnSpPr>
        <p:spPr>
          <a:xfrm>
            <a:off x="1461005" y="5220239"/>
            <a:ext cx="3276600" cy="0"/>
          </a:xfrm>
          <a:prstGeom prst="straightConnector1">
            <a:avLst/>
          </a:prstGeom>
          <a:noFill/>
          <a:ln w="63500" cap="flat" cmpd="sng" algn="ctr">
            <a:solidFill>
              <a:srgbClr val="FF0000"/>
            </a:solidFill>
            <a:prstDash val="solid"/>
            <a:tailEnd type="arrow"/>
          </a:ln>
          <a:effectLst/>
        </p:spPr>
      </p:cxnSp>
      <p:sp>
        <p:nvSpPr>
          <p:cNvPr id="22" name="Rectangle 21"/>
          <p:cNvSpPr/>
          <p:nvPr/>
        </p:nvSpPr>
        <p:spPr bwMode="auto">
          <a:xfrm>
            <a:off x="341196" y="3124200"/>
            <a:ext cx="1119809" cy="2308633"/>
          </a:xfrm>
          <a:prstGeom prst="rect">
            <a:avLst/>
          </a:prstGeom>
          <a:noFill/>
          <a:ln w="635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4901204" y="3124200"/>
            <a:ext cx="1119809" cy="2308633"/>
          </a:xfrm>
          <a:prstGeom prst="rect">
            <a:avLst/>
          </a:prstGeom>
          <a:noFill/>
          <a:ln w="635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a:off x="6818196" y="4626644"/>
            <a:ext cx="891209" cy="411098"/>
          </a:xfrm>
          <a:prstGeom prst="rect">
            <a:avLst/>
          </a:prstGeom>
          <a:noFill/>
          <a:ln w="635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20117535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2185214"/>
          </a:xfrm>
          <a:prstGeom prst="rect">
            <a:avLst/>
          </a:prstGeom>
          <a:noFill/>
        </p:spPr>
        <p:txBody>
          <a:bodyPr wrap="square" rtlCol="0">
            <a:spAutoFit/>
          </a:bodyPr>
          <a:lstStyle/>
          <a:p>
            <a:pPr lvl="0"/>
            <a:r>
              <a:rPr lang="en-US" sz="2000" u="sng" dirty="0" smtClean="0"/>
              <a:t>Importing TIMS Data into PowerSchool</a:t>
            </a:r>
          </a:p>
          <a:p>
            <a:endParaRPr lang="en-US" sz="2000" u="sng" dirty="0"/>
          </a:p>
          <a:p>
            <a:pPr lvl="0"/>
            <a:r>
              <a:rPr lang="en-US" sz="1600" dirty="0"/>
              <a:t>On the next </a:t>
            </a:r>
            <a:r>
              <a:rPr lang="en-US" sz="1600" dirty="0" smtClean="0"/>
              <a:t>screen</a:t>
            </a:r>
          </a:p>
          <a:p>
            <a:pPr lvl="0"/>
            <a:endParaRPr lang="en-US" sz="1600" dirty="0" smtClean="0"/>
          </a:p>
          <a:p>
            <a:pPr lvl="1"/>
            <a:r>
              <a:rPr lang="en-US" sz="1600" dirty="0" smtClean="0"/>
              <a:t>8. Make </a:t>
            </a:r>
            <a:r>
              <a:rPr lang="en-US" sz="1600" dirty="0"/>
              <a:t>sure “Check to Exclude First Row (contains headers)” is Checked </a:t>
            </a:r>
            <a:endParaRPr lang="en-US" sz="1600" dirty="0" smtClean="0"/>
          </a:p>
          <a:p>
            <a:pPr lvl="1"/>
            <a:r>
              <a:rPr lang="en-US" sz="1600" dirty="0" smtClean="0"/>
              <a:t>9. Then </a:t>
            </a:r>
            <a:r>
              <a:rPr lang="en-US" sz="1600" dirty="0"/>
              <a:t>choose the bubble for “Update Existing Record”. </a:t>
            </a:r>
            <a:endParaRPr lang="en-US" sz="1600" dirty="0" smtClean="0"/>
          </a:p>
          <a:p>
            <a:pPr lvl="1"/>
            <a:r>
              <a:rPr lang="en-US" sz="1600" dirty="0" smtClean="0"/>
              <a:t>10. Once </a:t>
            </a:r>
            <a:r>
              <a:rPr lang="en-US" sz="1600" dirty="0"/>
              <a:t>both selections are made, Click Import</a:t>
            </a:r>
          </a:p>
          <a:p>
            <a:pPr lvl="0"/>
            <a:endParaRPr lang="en-US" sz="1600" dirty="0"/>
          </a:p>
        </p:txBody>
      </p:sp>
      <p:pic>
        <p:nvPicPr>
          <p:cNvPr id="14" name="Picture 13"/>
          <p:cNvPicPr/>
          <p:nvPr/>
        </p:nvPicPr>
        <p:blipFill rotWithShape="1">
          <a:blip r:embed="rId2"/>
          <a:srcRect l="10154" t="30252" r="34323" b="57983"/>
          <a:stretch/>
        </p:blipFill>
        <p:spPr bwMode="auto">
          <a:xfrm>
            <a:off x="380999" y="2743200"/>
            <a:ext cx="6599349" cy="2667000"/>
          </a:xfrm>
          <a:prstGeom prst="rect">
            <a:avLst/>
          </a:prstGeom>
          <a:ln>
            <a:solidFill>
              <a:schemeClr val="tx1"/>
            </a:solidFill>
          </a:ln>
          <a:extLst>
            <a:ext uri="{53640926-AAD7-44D8-BBD7-CCE9431645EC}">
              <a14:shadowObscured xmlns:a14="http://schemas.microsoft.com/office/drawing/2010/main"/>
            </a:ext>
          </a:extLst>
        </p:spPr>
      </p:pic>
      <p:pic>
        <p:nvPicPr>
          <p:cNvPr id="15" name="Picture 14"/>
          <p:cNvPicPr/>
          <p:nvPr/>
        </p:nvPicPr>
        <p:blipFill rotWithShape="1">
          <a:blip r:embed="rId2"/>
          <a:srcRect l="93817" t="50767" r="860" b="44582"/>
          <a:stretch/>
        </p:blipFill>
        <p:spPr bwMode="auto">
          <a:xfrm>
            <a:off x="7467600" y="4419601"/>
            <a:ext cx="1290034" cy="990600"/>
          </a:xfrm>
          <a:prstGeom prst="rect">
            <a:avLst/>
          </a:prstGeom>
          <a:ln>
            <a:solidFill>
              <a:schemeClr val="tx1"/>
            </a:solidFill>
          </a:ln>
          <a:extLst>
            <a:ext uri="{53640926-AAD7-44D8-BBD7-CCE9431645EC}">
              <a14:shadowObscured xmlns:a14="http://schemas.microsoft.com/office/drawing/2010/main"/>
            </a:ext>
          </a:extLst>
        </p:spPr>
      </p:pic>
      <p:sp>
        <p:nvSpPr>
          <p:cNvPr id="25" name="Rectangle 24"/>
          <p:cNvSpPr/>
          <p:nvPr/>
        </p:nvSpPr>
        <p:spPr bwMode="auto">
          <a:xfrm>
            <a:off x="533400" y="3810000"/>
            <a:ext cx="5486400" cy="552450"/>
          </a:xfrm>
          <a:prstGeom prst="rect">
            <a:avLst/>
          </a:prstGeom>
          <a:noFill/>
          <a:ln w="635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5562600" y="4914900"/>
            <a:ext cx="1387697" cy="495299"/>
          </a:xfrm>
          <a:prstGeom prst="rect">
            <a:avLst/>
          </a:prstGeom>
          <a:noFill/>
          <a:ln w="635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7467600" y="4419601"/>
            <a:ext cx="1290034" cy="990598"/>
          </a:xfrm>
          <a:prstGeom prst="rect">
            <a:avLst/>
          </a:prstGeom>
          <a:noFill/>
          <a:ln w="635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13352825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3170099"/>
          </a:xfrm>
          <a:prstGeom prst="rect">
            <a:avLst/>
          </a:prstGeom>
          <a:noFill/>
        </p:spPr>
        <p:txBody>
          <a:bodyPr wrap="square" rtlCol="0">
            <a:spAutoFit/>
          </a:bodyPr>
          <a:lstStyle/>
          <a:p>
            <a:pPr lvl="0"/>
            <a:r>
              <a:rPr lang="en-US" sz="2000" u="sng" dirty="0" smtClean="0"/>
              <a:t>Importing TIMS Data into PowerSchool</a:t>
            </a:r>
          </a:p>
          <a:p>
            <a:endParaRPr lang="en-US" sz="2000" u="sng" dirty="0"/>
          </a:p>
          <a:p>
            <a:pPr lvl="1"/>
            <a:r>
              <a:rPr lang="en-US" sz="1600" dirty="0" smtClean="0"/>
              <a:t>Depending </a:t>
            </a:r>
            <a:r>
              <a:rPr lang="en-US" sz="1600" dirty="0"/>
              <a:t>on the Size of your LEA and the Number of Records you are Trying to Import, the next step </a:t>
            </a:r>
            <a:r>
              <a:rPr lang="en-US" sz="1600" dirty="0" smtClean="0"/>
              <a:t>will take varying </a:t>
            </a:r>
            <a:r>
              <a:rPr lang="en-US" sz="1600" dirty="0"/>
              <a:t>amounts of time</a:t>
            </a:r>
            <a:r>
              <a:rPr lang="en-US" sz="1600" dirty="0" smtClean="0"/>
              <a:t>.</a:t>
            </a:r>
          </a:p>
          <a:p>
            <a:pPr lvl="1"/>
            <a:endParaRPr lang="en-US" sz="1600" dirty="0"/>
          </a:p>
          <a:p>
            <a:pPr lvl="1"/>
            <a:r>
              <a:rPr lang="en-US" sz="1600" dirty="0"/>
              <a:t>T</a:t>
            </a:r>
            <a:r>
              <a:rPr lang="en-US" sz="1600" dirty="0" smtClean="0"/>
              <a:t>he </a:t>
            </a:r>
            <a:r>
              <a:rPr lang="en-US" sz="1600" dirty="0"/>
              <a:t>top </a:t>
            </a:r>
            <a:r>
              <a:rPr lang="en-US" sz="1600" dirty="0" smtClean="0"/>
              <a:t>of this screen displays </a:t>
            </a:r>
            <a:r>
              <a:rPr lang="en-US" sz="1600" dirty="0"/>
              <a:t>the number of processed records (0 of </a:t>
            </a:r>
            <a:r>
              <a:rPr lang="en-US" sz="1600" dirty="0" smtClean="0"/>
              <a:t>#)</a:t>
            </a:r>
          </a:p>
          <a:p>
            <a:pPr lvl="1"/>
            <a:endParaRPr lang="en-US" sz="1600" dirty="0"/>
          </a:p>
          <a:p>
            <a:pPr marL="1200150" lvl="2" indent="-285750">
              <a:buFont typeface="Arial" panose="020B0604020202020204" pitchFamily="34" charset="0"/>
              <a:buChar char="•"/>
            </a:pPr>
            <a:r>
              <a:rPr lang="en-US" sz="1600" dirty="0"/>
              <a:t>You can click the “Refresh” Button in the upper right of the page and the page will refresh to show you how many records have been processed and how many remain.</a:t>
            </a:r>
          </a:p>
          <a:p>
            <a:pPr marL="1200150" lvl="2" indent="-285750">
              <a:buFont typeface="Arial" panose="020B0604020202020204" pitchFamily="34" charset="0"/>
              <a:buChar char="•"/>
            </a:pPr>
            <a:endParaRPr lang="en-US" sz="1600" dirty="0" smtClean="0"/>
          </a:p>
          <a:p>
            <a:pPr marL="1200150" lvl="2" indent="-285750">
              <a:buFont typeface="Arial" panose="020B0604020202020204" pitchFamily="34" charset="0"/>
              <a:buChar char="•"/>
            </a:pPr>
            <a:r>
              <a:rPr lang="en-US" sz="1600" dirty="0" smtClean="0"/>
              <a:t>For </a:t>
            </a:r>
            <a:r>
              <a:rPr lang="en-US" sz="1600" dirty="0"/>
              <a:t>those who may be worried the import is not working, feel free to click Refresh along the way</a:t>
            </a:r>
            <a:r>
              <a:rPr lang="en-US" sz="1600" dirty="0" smtClean="0"/>
              <a:t>.</a:t>
            </a:r>
            <a:endParaRPr lang="en-US" sz="1600" dirty="0"/>
          </a:p>
        </p:txBody>
      </p:sp>
      <p:pic>
        <p:nvPicPr>
          <p:cNvPr id="9" name="Picture 8"/>
          <p:cNvPicPr/>
          <p:nvPr/>
        </p:nvPicPr>
        <p:blipFill rotWithShape="1">
          <a:blip r:embed="rId2"/>
          <a:srcRect l="10324" t="22120" b="72269"/>
          <a:stretch/>
        </p:blipFill>
        <p:spPr bwMode="auto">
          <a:xfrm>
            <a:off x="437882" y="3855899"/>
            <a:ext cx="8382000" cy="1249501"/>
          </a:xfrm>
          <a:prstGeom prst="rect">
            <a:avLst/>
          </a:prstGeom>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sp>
        <p:nvSpPr>
          <p:cNvPr id="10" name="Rectangle 9"/>
          <p:cNvSpPr/>
          <p:nvPr/>
        </p:nvSpPr>
        <p:spPr bwMode="auto">
          <a:xfrm>
            <a:off x="304800" y="4038599"/>
            <a:ext cx="1752600" cy="452781"/>
          </a:xfrm>
          <a:prstGeom prst="rect">
            <a:avLst/>
          </a:prstGeom>
          <a:noFill/>
          <a:ln w="635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8001000" y="3969973"/>
            <a:ext cx="685800" cy="678227"/>
          </a:xfrm>
          <a:prstGeom prst="rect">
            <a:avLst/>
          </a:prstGeom>
          <a:noFill/>
          <a:ln w="635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3832673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ChangeArrowheads="1"/>
          </p:cNvSpPr>
          <p:nvPr/>
        </p:nvSpPr>
        <p:spPr bwMode="auto">
          <a:xfrm>
            <a:off x="3580266" y="95268"/>
            <a:ext cx="1587500" cy="749300"/>
          </a:xfrm>
          <a:prstGeom prst="rect">
            <a:avLst/>
          </a:prstGeom>
          <a:solidFill>
            <a:srgbClr val="FCFEB9"/>
          </a:solidFill>
          <a:ln w="12700">
            <a:solidFill>
              <a:schemeClr val="tx1"/>
            </a:solidFill>
            <a:miter lim="800000"/>
            <a:headEnd/>
            <a:tailEnd/>
          </a:ln>
          <a:effectLst>
            <a:outerShdw dist="107763" dir="2700000" algn="ctr" rotWithShape="0">
              <a:schemeClr val="folHlink"/>
            </a:outerShdw>
          </a:effectLst>
        </p:spPr>
        <p:txBody>
          <a:bodyPr wrap="none" lIns="90488" tIns="44450" rIns="90488" bIns="44450" anchor="ctr"/>
          <a:lstStyle/>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p:txBody>
      </p:sp>
      <p:grpSp>
        <p:nvGrpSpPr>
          <p:cNvPr id="2" name="Group 7"/>
          <p:cNvGrpSpPr>
            <a:grpSpLocks/>
          </p:cNvGrpSpPr>
          <p:nvPr/>
        </p:nvGrpSpPr>
        <p:grpSpPr bwMode="auto">
          <a:xfrm>
            <a:off x="760866" y="704868"/>
            <a:ext cx="1898650" cy="761241"/>
            <a:chOff x="996950" y="1835150"/>
            <a:chExt cx="1898650" cy="761241"/>
          </a:xfrm>
        </p:grpSpPr>
        <p:sp>
          <p:nvSpPr>
            <p:cNvPr id="46127" name="Line 3"/>
            <p:cNvSpPr>
              <a:spLocks noChangeShapeType="1"/>
            </p:cNvSpPr>
            <p:nvPr/>
          </p:nvSpPr>
          <p:spPr bwMode="auto">
            <a:xfrm>
              <a:off x="1987550" y="2216150"/>
              <a:ext cx="908050" cy="374650"/>
            </a:xfrm>
            <a:prstGeom prst="line">
              <a:avLst/>
            </a:prstGeom>
            <a:noFill/>
            <a:ln w="12700">
              <a:solidFill>
                <a:schemeClr val="tx1"/>
              </a:solidFill>
              <a:round/>
              <a:headEnd/>
              <a:tailEnd type="triangle" w="med" len="med"/>
            </a:ln>
          </p:spPr>
          <p:txBody>
            <a:bodyPr wrap="none" anchor="ctr"/>
            <a:lstStyle/>
            <a:p>
              <a:endParaRPr lang="en-US"/>
            </a:p>
          </p:txBody>
        </p:sp>
        <p:sp>
          <p:nvSpPr>
            <p:cNvPr id="4145" name="Rectangle 7"/>
            <p:cNvSpPr>
              <a:spLocks noChangeArrowheads="1"/>
            </p:cNvSpPr>
            <p:nvPr/>
          </p:nvSpPr>
          <p:spPr bwMode="auto">
            <a:xfrm>
              <a:off x="996950" y="1835150"/>
              <a:ext cx="1587500" cy="749300"/>
            </a:xfrm>
            <a:prstGeom prst="rect">
              <a:avLst/>
            </a:prstGeom>
            <a:solidFill>
              <a:srgbClr val="FCFEB9"/>
            </a:solidFill>
            <a:ln w="12700">
              <a:solidFill>
                <a:schemeClr val="tx1"/>
              </a:solidFill>
              <a:miter lim="800000"/>
              <a:headEnd/>
              <a:tailEnd/>
            </a:ln>
            <a:effectLst>
              <a:outerShdw dist="107763" dir="2700000" algn="ctr" rotWithShape="0">
                <a:schemeClr val="folHlink"/>
              </a:outerShdw>
            </a:effectLst>
          </p:spPr>
          <p:txBody>
            <a:bodyPr wrap="none" lIns="90488" tIns="44450" rIns="90488" bIns="44450" anchor="ctr"/>
            <a:lstStyle/>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a:p>
              <a:pPr algn="ctr">
                <a:defRPr/>
              </a:pPr>
              <a:endParaRPr lang="en-US" b="1">
                <a:latin typeface="Times New Roman" pitchFamily="18" charset="0"/>
              </a:endParaRPr>
            </a:p>
          </p:txBody>
        </p:sp>
        <p:sp>
          <p:nvSpPr>
            <p:cNvPr id="46129" name="Rectangle 10"/>
            <p:cNvSpPr>
              <a:spLocks noChangeArrowheads="1"/>
            </p:cNvSpPr>
            <p:nvPr/>
          </p:nvSpPr>
          <p:spPr bwMode="auto">
            <a:xfrm>
              <a:off x="1020029" y="1952625"/>
              <a:ext cx="1465146" cy="643766"/>
            </a:xfrm>
            <a:prstGeom prst="rect">
              <a:avLst/>
            </a:prstGeom>
            <a:noFill/>
            <a:ln w="12700">
              <a:noFill/>
              <a:miter lim="800000"/>
              <a:headEnd/>
              <a:tailEnd/>
            </a:ln>
          </p:spPr>
          <p:txBody>
            <a:bodyPr wrap="none" lIns="90488" tIns="44450" rIns="90488" bIns="44450">
              <a:spAutoFit/>
            </a:bodyPr>
            <a:lstStyle/>
            <a:p>
              <a:pPr algn="ctr"/>
              <a:r>
                <a:rPr lang="en-US" b="1" dirty="0" smtClean="0">
                  <a:solidFill>
                    <a:schemeClr val="accent2"/>
                  </a:solidFill>
                  <a:latin typeface="Times New Roman" pitchFamily="18" charset="0"/>
                </a:rPr>
                <a:t>PowerSchool</a:t>
              </a:r>
              <a:endParaRPr lang="en-US" b="1" dirty="0">
                <a:solidFill>
                  <a:schemeClr val="accent2"/>
                </a:solidFill>
                <a:latin typeface="Times New Roman" pitchFamily="18" charset="0"/>
              </a:endParaRPr>
            </a:p>
            <a:p>
              <a:pPr algn="ctr"/>
              <a:r>
                <a:rPr lang="en-US" b="1" dirty="0">
                  <a:solidFill>
                    <a:schemeClr val="accent2"/>
                  </a:solidFill>
                  <a:latin typeface="Times New Roman" pitchFamily="18" charset="0"/>
                </a:rPr>
                <a:t>Data</a:t>
              </a:r>
            </a:p>
          </p:txBody>
        </p:sp>
      </p:grpSp>
      <p:grpSp>
        <p:nvGrpSpPr>
          <p:cNvPr id="3" name="Group 5"/>
          <p:cNvGrpSpPr>
            <a:grpSpLocks/>
          </p:cNvGrpSpPr>
          <p:nvPr/>
        </p:nvGrpSpPr>
        <p:grpSpPr bwMode="auto">
          <a:xfrm>
            <a:off x="6240916" y="735031"/>
            <a:ext cx="1812925" cy="795337"/>
            <a:chOff x="6477000" y="1865210"/>
            <a:chExt cx="1812925" cy="795440"/>
          </a:xfrm>
        </p:grpSpPr>
        <p:sp>
          <p:nvSpPr>
            <p:cNvPr id="46124" name="Line 2"/>
            <p:cNvSpPr>
              <a:spLocks noChangeShapeType="1"/>
            </p:cNvSpPr>
            <p:nvPr/>
          </p:nvSpPr>
          <p:spPr bwMode="auto">
            <a:xfrm flipV="1">
              <a:off x="6477000" y="2103398"/>
              <a:ext cx="755650" cy="411202"/>
            </a:xfrm>
            <a:prstGeom prst="line">
              <a:avLst/>
            </a:prstGeom>
            <a:noFill/>
            <a:ln w="12700">
              <a:solidFill>
                <a:schemeClr val="tx1"/>
              </a:solidFill>
              <a:round/>
              <a:headEnd type="triangle" w="med" len="med"/>
              <a:tailEnd/>
            </a:ln>
          </p:spPr>
          <p:txBody>
            <a:bodyPr wrap="none" anchor="ctr"/>
            <a:lstStyle/>
            <a:p>
              <a:endParaRPr lang="en-US"/>
            </a:p>
          </p:txBody>
        </p:sp>
        <p:sp>
          <p:nvSpPr>
            <p:cNvPr id="4142" name="Rectangle 6"/>
            <p:cNvSpPr>
              <a:spLocks noChangeArrowheads="1"/>
            </p:cNvSpPr>
            <p:nvPr/>
          </p:nvSpPr>
          <p:spPr bwMode="auto">
            <a:xfrm>
              <a:off x="6635750" y="1865210"/>
              <a:ext cx="1587500" cy="795440"/>
            </a:xfrm>
            <a:prstGeom prst="rect">
              <a:avLst/>
            </a:prstGeom>
            <a:solidFill>
              <a:srgbClr val="FCFEB9"/>
            </a:solidFill>
            <a:ln w="12700">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a:p>
          </p:txBody>
        </p:sp>
        <p:sp>
          <p:nvSpPr>
            <p:cNvPr id="46126" name="Rectangle 13"/>
            <p:cNvSpPr>
              <a:spLocks noChangeArrowheads="1"/>
            </p:cNvSpPr>
            <p:nvPr/>
          </p:nvSpPr>
          <p:spPr bwMode="auto">
            <a:xfrm>
              <a:off x="6553200" y="1992313"/>
              <a:ext cx="1736725" cy="644525"/>
            </a:xfrm>
            <a:prstGeom prst="rect">
              <a:avLst/>
            </a:prstGeom>
            <a:noFill/>
            <a:ln w="12700">
              <a:noFill/>
              <a:miter lim="800000"/>
              <a:headEnd/>
              <a:tailEnd/>
            </a:ln>
          </p:spPr>
          <p:txBody>
            <a:bodyPr wrap="none" lIns="90488" tIns="44450" rIns="90488" bIns="44450">
              <a:spAutoFit/>
            </a:bodyPr>
            <a:lstStyle/>
            <a:p>
              <a:pPr algn="ctr"/>
              <a:r>
                <a:rPr lang="en-US" b="1">
                  <a:solidFill>
                    <a:schemeClr val="accent2"/>
                  </a:solidFill>
                  <a:latin typeface="Times New Roman" pitchFamily="18" charset="0"/>
                </a:rPr>
                <a:t>Transportation</a:t>
              </a:r>
            </a:p>
            <a:p>
              <a:pPr algn="ctr"/>
              <a:r>
                <a:rPr lang="en-US" b="1">
                  <a:solidFill>
                    <a:schemeClr val="accent2"/>
                  </a:solidFill>
                  <a:latin typeface="Times New Roman" pitchFamily="18" charset="0"/>
                </a:rPr>
                <a:t>Data</a:t>
              </a:r>
            </a:p>
          </p:txBody>
        </p:sp>
      </p:grpSp>
      <p:grpSp>
        <p:nvGrpSpPr>
          <p:cNvPr id="4" name="Group 4"/>
          <p:cNvGrpSpPr>
            <a:grpSpLocks/>
          </p:cNvGrpSpPr>
          <p:nvPr/>
        </p:nvGrpSpPr>
        <p:grpSpPr bwMode="auto">
          <a:xfrm>
            <a:off x="427491" y="2012968"/>
            <a:ext cx="2578100" cy="2133600"/>
            <a:chOff x="1225550" y="3270250"/>
            <a:chExt cx="2578100" cy="2133600"/>
          </a:xfrm>
        </p:grpSpPr>
        <p:grpSp>
          <p:nvGrpSpPr>
            <p:cNvPr id="5" name="Group 3"/>
            <p:cNvGrpSpPr>
              <a:grpSpLocks/>
            </p:cNvGrpSpPr>
            <p:nvPr/>
          </p:nvGrpSpPr>
          <p:grpSpPr bwMode="auto">
            <a:xfrm>
              <a:off x="1225550" y="4654550"/>
              <a:ext cx="1587500" cy="749300"/>
              <a:chOff x="1225550" y="4654550"/>
              <a:chExt cx="1587500" cy="749300"/>
            </a:xfrm>
          </p:grpSpPr>
          <p:sp>
            <p:nvSpPr>
              <p:cNvPr id="4139" name="Rectangle 4"/>
              <p:cNvSpPr>
                <a:spLocks noChangeArrowheads="1"/>
              </p:cNvSpPr>
              <p:nvPr/>
            </p:nvSpPr>
            <p:spPr bwMode="auto">
              <a:xfrm>
                <a:off x="1225550" y="4654550"/>
                <a:ext cx="1587500" cy="749300"/>
              </a:xfrm>
              <a:prstGeom prst="rect">
                <a:avLst/>
              </a:prstGeom>
              <a:solidFill>
                <a:srgbClr val="FCFEB9"/>
              </a:solidFill>
              <a:ln w="12700">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a:p>
            </p:txBody>
          </p:sp>
          <p:sp>
            <p:nvSpPr>
              <p:cNvPr id="46123" name="Rectangle 11"/>
              <p:cNvSpPr>
                <a:spLocks noChangeArrowheads="1"/>
              </p:cNvSpPr>
              <p:nvPr/>
            </p:nvSpPr>
            <p:spPr bwMode="auto">
              <a:xfrm>
                <a:off x="1427163" y="4695825"/>
                <a:ext cx="1158875" cy="638175"/>
              </a:xfrm>
              <a:prstGeom prst="rect">
                <a:avLst/>
              </a:prstGeom>
              <a:noFill/>
              <a:ln w="12700">
                <a:noFill/>
                <a:miter lim="800000"/>
                <a:headEnd/>
                <a:tailEnd/>
              </a:ln>
            </p:spPr>
            <p:txBody>
              <a:bodyPr wrap="none" lIns="90488" tIns="44450" rIns="90488" bIns="44450">
                <a:spAutoFit/>
              </a:bodyPr>
              <a:lstStyle/>
              <a:p>
                <a:r>
                  <a:rPr lang="en-US" b="1">
                    <a:solidFill>
                      <a:schemeClr val="accent2"/>
                    </a:solidFill>
                    <a:latin typeface="Times New Roman" pitchFamily="18" charset="0"/>
                  </a:rPr>
                  <a:t>Boundary</a:t>
                </a:r>
              </a:p>
              <a:p>
                <a:r>
                  <a:rPr lang="en-US" b="1">
                    <a:solidFill>
                      <a:schemeClr val="accent2"/>
                    </a:solidFill>
                    <a:latin typeface="Times New Roman" pitchFamily="18" charset="0"/>
                  </a:rPr>
                  <a:t>Planning</a:t>
                </a:r>
              </a:p>
            </p:txBody>
          </p:sp>
        </p:grpSp>
        <p:sp>
          <p:nvSpPr>
            <p:cNvPr id="46121" name="Line 17"/>
            <p:cNvSpPr>
              <a:spLocks noChangeShapeType="1"/>
            </p:cNvSpPr>
            <p:nvPr/>
          </p:nvSpPr>
          <p:spPr bwMode="auto">
            <a:xfrm flipV="1">
              <a:off x="2216150" y="3270250"/>
              <a:ext cx="1587500" cy="1308100"/>
            </a:xfrm>
            <a:prstGeom prst="line">
              <a:avLst/>
            </a:prstGeom>
            <a:noFill/>
            <a:ln w="12700">
              <a:solidFill>
                <a:schemeClr val="tx1"/>
              </a:solidFill>
              <a:round/>
              <a:headEnd type="triangle" w="med" len="med"/>
              <a:tailEnd/>
            </a:ln>
          </p:spPr>
          <p:txBody>
            <a:bodyPr wrap="none" anchor="ctr"/>
            <a:lstStyle/>
            <a:p>
              <a:endParaRPr lang="en-US"/>
            </a:p>
          </p:txBody>
        </p:sp>
      </p:grpSp>
      <p:grpSp>
        <p:nvGrpSpPr>
          <p:cNvPr id="6" name="Group 8"/>
          <p:cNvGrpSpPr>
            <a:grpSpLocks/>
          </p:cNvGrpSpPr>
          <p:nvPr/>
        </p:nvGrpSpPr>
        <p:grpSpPr bwMode="auto">
          <a:xfrm>
            <a:off x="5921829" y="2139968"/>
            <a:ext cx="2514600" cy="2133600"/>
            <a:chOff x="5556250" y="3194050"/>
            <a:chExt cx="2514600" cy="2133600"/>
          </a:xfrm>
        </p:grpSpPr>
        <p:grpSp>
          <p:nvGrpSpPr>
            <p:cNvPr id="7" name="Group 2"/>
            <p:cNvGrpSpPr>
              <a:grpSpLocks/>
            </p:cNvGrpSpPr>
            <p:nvPr/>
          </p:nvGrpSpPr>
          <p:grpSpPr bwMode="auto">
            <a:xfrm>
              <a:off x="6483350" y="4578350"/>
              <a:ext cx="1587500" cy="749300"/>
              <a:chOff x="6483350" y="4578350"/>
              <a:chExt cx="1587500" cy="749300"/>
            </a:xfrm>
          </p:grpSpPr>
          <p:sp>
            <p:nvSpPr>
              <p:cNvPr id="4135" name="Rectangle 9"/>
              <p:cNvSpPr>
                <a:spLocks noChangeArrowheads="1"/>
              </p:cNvSpPr>
              <p:nvPr/>
            </p:nvSpPr>
            <p:spPr bwMode="auto">
              <a:xfrm>
                <a:off x="6483350" y="4578350"/>
                <a:ext cx="1587500" cy="749300"/>
              </a:xfrm>
              <a:prstGeom prst="rect">
                <a:avLst/>
              </a:prstGeom>
              <a:solidFill>
                <a:srgbClr val="FCFEB9"/>
              </a:solidFill>
              <a:ln w="12700">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a:p>
            </p:txBody>
          </p:sp>
          <p:sp>
            <p:nvSpPr>
              <p:cNvPr id="46119" name="Rectangle 14"/>
              <p:cNvSpPr>
                <a:spLocks noChangeArrowheads="1"/>
              </p:cNvSpPr>
              <p:nvPr/>
            </p:nvSpPr>
            <p:spPr bwMode="auto">
              <a:xfrm>
                <a:off x="6532563" y="4772025"/>
                <a:ext cx="1476375" cy="363538"/>
              </a:xfrm>
              <a:prstGeom prst="rect">
                <a:avLst/>
              </a:prstGeom>
              <a:noFill/>
              <a:ln w="12700">
                <a:noFill/>
                <a:miter lim="800000"/>
                <a:headEnd/>
                <a:tailEnd/>
              </a:ln>
            </p:spPr>
            <p:txBody>
              <a:bodyPr wrap="none" lIns="90488" tIns="44450" rIns="90488" bIns="44450">
                <a:spAutoFit/>
              </a:bodyPr>
              <a:lstStyle/>
              <a:p>
                <a:r>
                  <a:rPr lang="en-US" b="1">
                    <a:solidFill>
                      <a:schemeClr val="accent2"/>
                    </a:solidFill>
                    <a:latin typeface="Times New Roman" pitchFamily="18" charset="0"/>
                  </a:rPr>
                  <a:t>Optimization</a:t>
                </a:r>
              </a:p>
            </p:txBody>
          </p:sp>
        </p:grpSp>
        <p:sp>
          <p:nvSpPr>
            <p:cNvPr id="46117" name="Line 18"/>
            <p:cNvSpPr>
              <a:spLocks noChangeShapeType="1"/>
            </p:cNvSpPr>
            <p:nvPr/>
          </p:nvSpPr>
          <p:spPr bwMode="auto">
            <a:xfrm flipH="1" flipV="1">
              <a:off x="5556250" y="3194050"/>
              <a:ext cx="1612900" cy="1384300"/>
            </a:xfrm>
            <a:prstGeom prst="line">
              <a:avLst/>
            </a:prstGeom>
            <a:noFill/>
            <a:ln w="12700">
              <a:solidFill>
                <a:schemeClr val="tx1"/>
              </a:solidFill>
              <a:round/>
              <a:headEnd type="triangle" w="med" len="med"/>
              <a:tailEnd/>
            </a:ln>
          </p:spPr>
          <p:txBody>
            <a:bodyPr wrap="none" anchor="ctr"/>
            <a:lstStyle/>
            <a:p>
              <a:endParaRPr lang="en-US"/>
            </a:p>
          </p:txBody>
        </p:sp>
      </p:grpSp>
      <p:grpSp>
        <p:nvGrpSpPr>
          <p:cNvPr id="8" name="Group 1"/>
          <p:cNvGrpSpPr>
            <a:grpSpLocks/>
          </p:cNvGrpSpPr>
          <p:nvPr/>
        </p:nvGrpSpPr>
        <p:grpSpPr bwMode="auto">
          <a:xfrm>
            <a:off x="2278516" y="2413018"/>
            <a:ext cx="1587500" cy="2546350"/>
            <a:chOff x="3968750" y="3543300"/>
            <a:chExt cx="1587500" cy="2546350"/>
          </a:xfrm>
        </p:grpSpPr>
        <p:sp>
          <p:nvSpPr>
            <p:cNvPr id="4130" name="Rectangle 15"/>
            <p:cNvSpPr>
              <a:spLocks noChangeArrowheads="1"/>
            </p:cNvSpPr>
            <p:nvPr/>
          </p:nvSpPr>
          <p:spPr bwMode="auto">
            <a:xfrm>
              <a:off x="3968750" y="5340350"/>
              <a:ext cx="1587500" cy="749300"/>
            </a:xfrm>
            <a:prstGeom prst="rect">
              <a:avLst/>
            </a:prstGeom>
            <a:solidFill>
              <a:srgbClr val="FCFEB9"/>
            </a:solidFill>
            <a:ln w="12700">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a:p>
          </p:txBody>
        </p:sp>
        <p:sp>
          <p:nvSpPr>
            <p:cNvPr id="46114" name="Rectangle 16"/>
            <p:cNvSpPr>
              <a:spLocks noChangeArrowheads="1"/>
            </p:cNvSpPr>
            <p:nvPr/>
          </p:nvSpPr>
          <p:spPr bwMode="auto">
            <a:xfrm>
              <a:off x="4024313" y="5381625"/>
              <a:ext cx="1381125" cy="638175"/>
            </a:xfrm>
            <a:prstGeom prst="rect">
              <a:avLst/>
            </a:prstGeom>
            <a:noFill/>
            <a:ln w="12700">
              <a:noFill/>
              <a:miter lim="800000"/>
              <a:headEnd/>
              <a:tailEnd/>
            </a:ln>
          </p:spPr>
          <p:txBody>
            <a:bodyPr wrap="none" lIns="90488" tIns="44450" rIns="90488" bIns="44450">
              <a:spAutoFit/>
            </a:bodyPr>
            <a:lstStyle/>
            <a:p>
              <a:pPr algn="ctr"/>
              <a:r>
                <a:rPr lang="en-US" b="1" dirty="0">
                  <a:solidFill>
                    <a:schemeClr val="accent2"/>
                  </a:solidFill>
                  <a:latin typeface="Times New Roman" pitchFamily="18" charset="0"/>
                </a:rPr>
                <a:t>Reports and</a:t>
              </a:r>
            </a:p>
            <a:p>
              <a:pPr algn="ctr"/>
              <a:r>
                <a:rPr lang="en-US" b="1" dirty="0">
                  <a:solidFill>
                    <a:schemeClr val="accent2"/>
                  </a:solidFill>
                  <a:latin typeface="Times New Roman" pitchFamily="18" charset="0"/>
                </a:rPr>
                <a:t>Maps</a:t>
              </a:r>
            </a:p>
          </p:txBody>
        </p:sp>
        <p:sp>
          <p:nvSpPr>
            <p:cNvPr id="46115" name="Line 19"/>
            <p:cNvSpPr>
              <a:spLocks noChangeShapeType="1"/>
            </p:cNvSpPr>
            <p:nvPr/>
          </p:nvSpPr>
          <p:spPr bwMode="auto">
            <a:xfrm>
              <a:off x="4578350" y="3543300"/>
              <a:ext cx="0" cy="1663700"/>
            </a:xfrm>
            <a:prstGeom prst="line">
              <a:avLst/>
            </a:prstGeom>
            <a:noFill/>
            <a:ln w="12700">
              <a:solidFill>
                <a:schemeClr val="tx1"/>
              </a:solidFill>
              <a:round/>
              <a:headEnd/>
              <a:tailEnd type="triangle" w="med" len="med"/>
            </a:ln>
          </p:spPr>
          <p:txBody>
            <a:bodyPr wrap="none" anchor="ctr"/>
            <a:lstStyle/>
            <a:p>
              <a:endParaRPr lang="en-US"/>
            </a:p>
          </p:txBody>
        </p:sp>
      </p:grpSp>
      <p:grpSp>
        <p:nvGrpSpPr>
          <p:cNvPr id="9" name="Group 6"/>
          <p:cNvGrpSpPr>
            <a:grpSpLocks/>
          </p:cNvGrpSpPr>
          <p:nvPr/>
        </p:nvGrpSpPr>
        <p:grpSpPr bwMode="auto">
          <a:xfrm>
            <a:off x="3864429" y="136543"/>
            <a:ext cx="1019175" cy="1317625"/>
            <a:chOff x="4100513" y="1266825"/>
            <a:chExt cx="1019175" cy="1317625"/>
          </a:xfrm>
        </p:grpSpPr>
        <p:sp>
          <p:nvSpPr>
            <p:cNvPr id="46111" name="Rectangle 12"/>
            <p:cNvSpPr>
              <a:spLocks noChangeArrowheads="1"/>
            </p:cNvSpPr>
            <p:nvPr/>
          </p:nvSpPr>
          <p:spPr bwMode="auto">
            <a:xfrm>
              <a:off x="4100513" y="1266825"/>
              <a:ext cx="1019175" cy="638175"/>
            </a:xfrm>
            <a:prstGeom prst="rect">
              <a:avLst/>
            </a:prstGeom>
            <a:noFill/>
            <a:ln w="12700">
              <a:noFill/>
              <a:miter lim="800000"/>
              <a:headEnd/>
              <a:tailEnd/>
            </a:ln>
          </p:spPr>
          <p:txBody>
            <a:bodyPr wrap="none" lIns="90488" tIns="44450" rIns="90488" bIns="44450">
              <a:spAutoFit/>
            </a:bodyPr>
            <a:lstStyle/>
            <a:p>
              <a:pPr algn="ctr"/>
              <a:r>
                <a:rPr lang="en-US" b="1" dirty="0">
                  <a:solidFill>
                    <a:schemeClr val="accent2"/>
                  </a:solidFill>
                  <a:latin typeface="Times New Roman" pitchFamily="18" charset="0"/>
                </a:rPr>
                <a:t>Geocode</a:t>
              </a:r>
            </a:p>
            <a:p>
              <a:pPr algn="ctr"/>
              <a:r>
                <a:rPr lang="en-US" b="1" dirty="0">
                  <a:solidFill>
                    <a:schemeClr val="accent2"/>
                  </a:solidFill>
                  <a:latin typeface="Times New Roman" pitchFamily="18" charset="0"/>
                </a:rPr>
                <a:t>Data</a:t>
              </a:r>
            </a:p>
          </p:txBody>
        </p:sp>
        <p:sp>
          <p:nvSpPr>
            <p:cNvPr id="46112" name="Line 20"/>
            <p:cNvSpPr>
              <a:spLocks noChangeShapeType="1"/>
            </p:cNvSpPr>
            <p:nvPr/>
          </p:nvSpPr>
          <p:spPr bwMode="auto">
            <a:xfrm>
              <a:off x="4648200" y="2139950"/>
              <a:ext cx="0" cy="444500"/>
            </a:xfrm>
            <a:prstGeom prst="line">
              <a:avLst/>
            </a:prstGeom>
            <a:noFill/>
            <a:ln w="12700">
              <a:solidFill>
                <a:schemeClr val="tx1"/>
              </a:solidFill>
              <a:round/>
              <a:headEnd/>
              <a:tailEnd type="triangle" w="med" len="med"/>
            </a:ln>
          </p:spPr>
          <p:txBody>
            <a:bodyPr wrap="none" anchor="ctr"/>
            <a:lstStyle/>
            <a:p>
              <a:endParaRPr lang="en-US"/>
            </a:p>
          </p:txBody>
        </p:sp>
      </p:grpSp>
      <p:grpSp>
        <p:nvGrpSpPr>
          <p:cNvPr id="10" name="Group 40"/>
          <p:cNvGrpSpPr>
            <a:grpSpLocks/>
          </p:cNvGrpSpPr>
          <p:nvPr/>
        </p:nvGrpSpPr>
        <p:grpSpPr bwMode="auto">
          <a:xfrm>
            <a:off x="5427347" y="3771918"/>
            <a:ext cx="1587500" cy="1635125"/>
            <a:chOff x="4111625" y="4454525"/>
            <a:chExt cx="1587500" cy="1635125"/>
          </a:xfrm>
        </p:grpSpPr>
        <p:sp>
          <p:nvSpPr>
            <p:cNvPr id="4125" name="Rectangle 15"/>
            <p:cNvSpPr>
              <a:spLocks noChangeArrowheads="1"/>
            </p:cNvSpPr>
            <p:nvPr/>
          </p:nvSpPr>
          <p:spPr bwMode="auto">
            <a:xfrm>
              <a:off x="4111625" y="5340350"/>
              <a:ext cx="1587500" cy="749300"/>
            </a:xfrm>
            <a:prstGeom prst="rect">
              <a:avLst/>
            </a:prstGeom>
            <a:solidFill>
              <a:srgbClr val="FCFEB9"/>
            </a:solidFill>
            <a:ln w="12700">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a:p>
          </p:txBody>
        </p:sp>
        <p:sp>
          <p:nvSpPr>
            <p:cNvPr id="46109" name="Rectangle 16"/>
            <p:cNvSpPr>
              <a:spLocks noChangeArrowheads="1"/>
            </p:cNvSpPr>
            <p:nvPr/>
          </p:nvSpPr>
          <p:spPr bwMode="auto">
            <a:xfrm>
              <a:off x="4340225" y="5381625"/>
              <a:ext cx="1195842" cy="643766"/>
            </a:xfrm>
            <a:prstGeom prst="rect">
              <a:avLst/>
            </a:prstGeom>
            <a:noFill/>
            <a:ln w="12700">
              <a:noFill/>
              <a:miter lim="800000"/>
              <a:headEnd/>
              <a:tailEnd/>
            </a:ln>
          </p:spPr>
          <p:txBody>
            <a:bodyPr wrap="none" lIns="90488" tIns="44450" rIns="90488" bIns="44450">
              <a:spAutoFit/>
            </a:bodyPr>
            <a:lstStyle/>
            <a:p>
              <a:pPr algn="ctr"/>
              <a:r>
                <a:rPr lang="en-US" b="1">
                  <a:solidFill>
                    <a:schemeClr val="accent2"/>
                  </a:solidFill>
                  <a:latin typeface="Times New Roman" pitchFamily="18" charset="0"/>
                </a:rPr>
                <a:t>Service</a:t>
              </a:r>
            </a:p>
            <a:p>
              <a:pPr algn="ctr"/>
              <a:r>
                <a:rPr lang="en-US" b="1">
                  <a:solidFill>
                    <a:schemeClr val="accent2"/>
                  </a:solidFill>
                  <a:latin typeface="Times New Roman" pitchFamily="18" charset="0"/>
                </a:rPr>
                <a:t>Indicators</a:t>
              </a:r>
            </a:p>
          </p:txBody>
        </p:sp>
        <p:sp>
          <p:nvSpPr>
            <p:cNvPr id="46110" name="Line 19"/>
            <p:cNvSpPr>
              <a:spLocks noChangeShapeType="1"/>
            </p:cNvSpPr>
            <p:nvPr/>
          </p:nvSpPr>
          <p:spPr bwMode="auto">
            <a:xfrm>
              <a:off x="4244957" y="4454525"/>
              <a:ext cx="479443" cy="796925"/>
            </a:xfrm>
            <a:prstGeom prst="line">
              <a:avLst/>
            </a:prstGeom>
            <a:noFill/>
            <a:ln w="12700">
              <a:solidFill>
                <a:schemeClr val="tx1"/>
              </a:solidFill>
              <a:round/>
              <a:headEnd/>
              <a:tailEnd type="triangle" w="med" len="med"/>
            </a:ln>
          </p:spPr>
          <p:txBody>
            <a:bodyPr wrap="none" anchor="ctr"/>
            <a:lstStyle/>
            <a:p>
              <a:endParaRPr lang="en-US"/>
            </a:p>
          </p:txBody>
        </p:sp>
      </p:grpSp>
      <p:grpSp>
        <p:nvGrpSpPr>
          <p:cNvPr id="11" name="Group 21"/>
          <p:cNvGrpSpPr>
            <a:grpSpLocks/>
          </p:cNvGrpSpPr>
          <p:nvPr/>
        </p:nvGrpSpPr>
        <p:grpSpPr bwMode="auto">
          <a:xfrm>
            <a:off x="2735716" y="927118"/>
            <a:ext cx="3548063" cy="2981325"/>
            <a:chOff x="1641" y="505"/>
            <a:chExt cx="2235" cy="1878"/>
          </a:xfrm>
        </p:grpSpPr>
        <p:grpSp>
          <p:nvGrpSpPr>
            <p:cNvPr id="12" name="Group 22"/>
            <p:cNvGrpSpPr>
              <a:grpSpLocks/>
            </p:cNvGrpSpPr>
            <p:nvPr/>
          </p:nvGrpSpPr>
          <p:grpSpPr bwMode="auto">
            <a:xfrm>
              <a:off x="1665" y="505"/>
              <a:ext cx="823" cy="1222"/>
              <a:chOff x="1665" y="505"/>
              <a:chExt cx="823" cy="1222"/>
            </a:xfrm>
          </p:grpSpPr>
          <p:sp>
            <p:nvSpPr>
              <p:cNvPr id="46106" name="Rectangle 23"/>
              <p:cNvSpPr>
                <a:spLocks noChangeArrowheads="1"/>
              </p:cNvSpPr>
              <p:nvPr/>
            </p:nvSpPr>
            <p:spPr bwMode="auto">
              <a:xfrm>
                <a:off x="1811" y="651"/>
                <a:ext cx="677" cy="1076"/>
              </a:xfrm>
              <a:prstGeom prst="rect">
                <a:avLst/>
              </a:prstGeom>
              <a:solidFill>
                <a:srgbClr val="000000"/>
              </a:solidFill>
              <a:ln w="12700">
                <a:noFill/>
                <a:miter lim="800000"/>
                <a:headEnd/>
                <a:tailEnd/>
              </a:ln>
            </p:spPr>
            <p:txBody>
              <a:bodyPr wrap="none" anchor="ctr"/>
              <a:lstStyle/>
              <a:p>
                <a:endParaRPr lang="en-US"/>
              </a:p>
            </p:txBody>
          </p:sp>
          <p:sp>
            <p:nvSpPr>
              <p:cNvPr id="46107" name="Rectangle 24"/>
              <p:cNvSpPr>
                <a:spLocks noChangeArrowheads="1"/>
              </p:cNvSpPr>
              <p:nvPr/>
            </p:nvSpPr>
            <p:spPr bwMode="auto">
              <a:xfrm>
                <a:off x="1665" y="505"/>
                <a:ext cx="677" cy="1076"/>
              </a:xfrm>
              <a:prstGeom prst="rect">
                <a:avLst/>
              </a:prstGeom>
              <a:solidFill>
                <a:srgbClr val="00279F"/>
              </a:solidFill>
              <a:ln w="12700">
                <a:noFill/>
                <a:miter lim="800000"/>
                <a:headEnd/>
                <a:tailEnd/>
              </a:ln>
            </p:spPr>
            <p:txBody>
              <a:bodyPr wrap="none" anchor="ctr"/>
              <a:lstStyle/>
              <a:p>
                <a:endParaRPr lang="en-US"/>
              </a:p>
            </p:txBody>
          </p:sp>
        </p:grpSp>
        <p:grpSp>
          <p:nvGrpSpPr>
            <p:cNvPr id="13" name="Group 25"/>
            <p:cNvGrpSpPr>
              <a:grpSpLocks/>
            </p:cNvGrpSpPr>
            <p:nvPr/>
          </p:nvGrpSpPr>
          <p:grpSpPr bwMode="auto">
            <a:xfrm>
              <a:off x="2140" y="869"/>
              <a:ext cx="823" cy="1223"/>
              <a:chOff x="2140" y="869"/>
              <a:chExt cx="823" cy="1223"/>
            </a:xfrm>
          </p:grpSpPr>
          <p:sp>
            <p:nvSpPr>
              <p:cNvPr id="46104" name="Rectangle 26"/>
              <p:cNvSpPr>
                <a:spLocks noChangeArrowheads="1"/>
              </p:cNvSpPr>
              <p:nvPr/>
            </p:nvSpPr>
            <p:spPr bwMode="auto">
              <a:xfrm>
                <a:off x="2286" y="1015"/>
                <a:ext cx="677" cy="1077"/>
              </a:xfrm>
              <a:prstGeom prst="rect">
                <a:avLst/>
              </a:prstGeom>
              <a:solidFill>
                <a:srgbClr val="000000"/>
              </a:solidFill>
              <a:ln w="12700">
                <a:noFill/>
                <a:miter lim="800000"/>
                <a:headEnd/>
                <a:tailEnd/>
              </a:ln>
            </p:spPr>
            <p:txBody>
              <a:bodyPr wrap="none" anchor="ctr"/>
              <a:lstStyle/>
              <a:p>
                <a:endParaRPr lang="en-US"/>
              </a:p>
            </p:txBody>
          </p:sp>
          <p:sp>
            <p:nvSpPr>
              <p:cNvPr id="46105" name="Rectangle 27"/>
              <p:cNvSpPr>
                <a:spLocks noChangeArrowheads="1"/>
              </p:cNvSpPr>
              <p:nvPr/>
            </p:nvSpPr>
            <p:spPr bwMode="auto">
              <a:xfrm>
                <a:off x="2140" y="869"/>
                <a:ext cx="677" cy="1077"/>
              </a:xfrm>
              <a:prstGeom prst="rect">
                <a:avLst/>
              </a:prstGeom>
              <a:solidFill>
                <a:srgbClr val="FAFD00"/>
              </a:solidFill>
              <a:ln w="12700">
                <a:noFill/>
                <a:miter lim="800000"/>
                <a:headEnd/>
                <a:tailEnd/>
              </a:ln>
            </p:spPr>
            <p:txBody>
              <a:bodyPr wrap="none" anchor="ctr"/>
              <a:lstStyle/>
              <a:p>
                <a:endParaRPr lang="en-US"/>
              </a:p>
            </p:txBody>
          </p:sp>
        </p:grpSp>
        <p:grpSp>
          <p:nvGrpSpPr>
            <p:cNvPr id="14" name="Group 28"/>
            <p:cNvGrpSpPr>
              <a:grpSpLocks/>
            </p:cNvGrpSpPr>
            <p:nvPr/>
          </p:nvGrpSpPr>
          <p:grpSpPr bwMode="auto">
            <a:xfrm>
              <a:off x="3053" y="724"/>
              <a:ext cx="823" cy="1222"/>
              <a:chOff x="3053" y="724"/>
              <a:chExt cx="823" cy="1222"/>
            </a:xfrm>
          </p:grpSpPr>
          <p:sp>
            <p:nvSpPr>
              <p:cNvPr id="46102" name="Rectangle 29"/>
              <p:cNvSpPr>
                <a:spLocks noChangeArrowheads="1"/>
              </p:cNvSpPr>
              <p:nvPr/>
            </p:nvSpPr>
            <p:spPr bwMode="auto">
              <a:xfrm>
                <a:off x="3199" y="869"/>
                <a:ext cx="677" cy="1077"/>
              </a:xfrm>
              <a:prstGeom prst="rect">
                <a:avLst/>
              </a:prstGeom>
              <a:solidFill>
                <a:srgbClr val="000000"/>
              </a:solidFill>
              <a:ln w="12700">
                <a:noFill/>
                <a:miter lim="800000"/>
                <a:headEnd/>
                <a:tailEnd/>
              </a:ln>
            </p:spPr>
            <p:txBody>
              <a:bodyPr wrap="none" anchor="ctr"/>
              <a:lstStyle/>
              <a:p>
                <a:endParaRPr lang="en-US"/>
              </a:p>
            </p:txBody>
          </p:sp>
          <p:sp>
            <p:nvSpPr>
              <p:cNvPr id="46103" name="Rectangle 30"/>
              <p:cNvSpPr>
                <a:spLocks noChangeArrowheads="1"/>
              </p:cNvSpPr>
              <p:nvPr/>
            </p:nvSpPr>
            <p:spPr bwMode="auto">
              <a:xfrm>
                <a:off x="3053" y="724"/>
                <a:ext cx="677" cy="1076"/>
              </a:xfrm>
              <a:prstGeom prst="rect">
                <a:avLst/>
              </a:prstGeom>
              <a:solidFill>
                <a:srgbClr val="009688"/>
              </a:solidFill>
              <a:ln w="12700">
                <a:noFill/>
                <a:miter lim="800000"/>
                <a:headEnd/>
                <a:tailEnd/>
              </a:ln>
            </p:spPr>
            <p:txBody>
              <a:bodyPr wrap="none" anchor="ctr"/>
              <a:lstStyle/>
              <a:p>
                <a:endParaRPr lang="en-US"/>
              </a:p>
            </p:txBody>
          </p:sp>
        </p:grpSp>
        <p:grpSp>
          <p:nvGrpSpPr>
            <p:cNvPr id="15" name="Group 31"/>
            <p:cNvGrpSpPr>
              <a:grpSpLocks/>
            </p:cNvGrpSpPr>
            <p:nvPr/>
          </p:nvGrpSpPr>
          <p:grpSpPr bwMode="auto">
            <a:xfrm>
              <a:off x="2615" y="1161"/>
              <a:ext cx="823" cy="1222"/>
              <a:chOff x="2615" y="1161"/>
              <a:chExt cx="823" cy="1222"/>
            </a:xfrm>
          </p:grpSpPr>
          <p:sp>
            <p:nvSpPr>
              <p:cNvPr id="46100" name="Rectangle 32"/>
              <p:cNvSpPr>
                <a:spLocks noChangeArrowheads="1"/>
              </p:cNvSpPr>
              <p:nvPr/>
            </p:nvSpPr>
            <p:spPr bwMode="auto">
              <a:xfrm>
                <a:off x="2761" y="1307"/>
                <a:ext cx="677" cy="1076"/>
              </a:xfrm>
              <a:prstGeom prst="rect">
                <a:avLst/>
              </a:prstGeom>
              <a:solidFill>
                <a:srgbClr val="000000"/>
              </a:solidFill>
              <a:ln w="12700">
                <a:noFill/>
                <a:miter lim="800000"/>
                <a:headEnd/>
                <a:tailEnd/>
              </a:ln>
            </p:spPr>
            <p:txBody>
              <a:bodyPr wrap="none" anchor="ctr"/>
              <a:lstStyle/>
              <a:p>
                <a:endParaRPr lang="en-US"/>
              </a:p>
            </p:txBody>
          </p:sp>
          <p:sp>
            <p:nvSpPr>
              <p:cNvPr id="46101" name="Rectangle 33"/>
              <p:cNvSpPr>
                <a:spLocks noChangeArrowheads="1"/>
              </p:cNvSpPr>
              <p:nvPr/>
            </p:nvSpPr>
            <p:spPr bwMode="auto">
              <a:xfrm>
                <a:off x="2615" y="1161"/>
                <a:ext cx="677" cy="1076"/>
              </a:xfrm>
              <a:prstGeom prst="rect">
                <a:avLst/>
              </a:prstGeom>
              <a:solidFill>
                <a:srgbClr val="6E0043"/>
              </a:solidFill>
              <a:ln w="12700">
                <a:noFill/>
                <a:miter lim="800000"/>
                <a:headEnd/>
                <a:tailEnd/>
              </a:ln>
            </p:spPr>
            <p:txBody>
              <a:bodyPr wrap="none" anchor="ctr"/>
              <a:lstStyle/>
              <a:p>
                <a:endParaRPr lang="en-US"/>
              </a:p>
            </p:txBody>
          </p:sp>
        </p:grpSp>
        <p:sp>
          <p:nvSpPr>
            <p:cNvPr id="46095" name="Rectangle 34"/>
            <p:cNvSpPr>
              <a:spLocks noChangeArrowheads="1"/>
            </p:cNvSpPr>
            <p:nvPr/>
          </p:nvSpPr>
          <p:spPr bwMode="auto">
            <a:xfrm>
              <a:off x="2850" y="922"/>
              <a:ext cx="204" cy="239"/>
            </a:xfrm>
            <a:prstGeom prst="rect">
              <a:avLst/>
            </a:prstGeom>
            <a:solidFill>
              <a:srgbClr val="000000"/>
            </a:solidFill>
            <a:ln w="50800">
              <a:solidFill>
                <a:srgbClr val="000000"/>
              </a:solidFill>
              <a:miter lim="800000"/>
              <a:headEnd/>
              <a:tailEnd/>
            </a:ln>
          </p:spPr>
          <p:txBody>
            <a:bodyPr wrap="none" anchor="ctr"/>
            <a:lstStyle/>
            <a:p>
              <a:endParaRPr lang="en-US"/>
            </a:p>
          </p:txBody>
        </p:sp>
        <p:sp>
          <p:nvSpPr>
            <p:cNvPr id="46096" name="Rectangle 35"/>
            <p:cNvSpPr>
              <a:spLocks noChangeArrowheads="1"/>
            </p:cNvSpPr>
            <p:nvPr/>
          </p:nvSpPr>
          <p:spPr bwMode="auto">
            <a:xfrm>
              <a:off x="1641" y="508"/>
              <a:ext cx="728" cy="1160"/>
            </a:xfrm>
            <a:prstGeom prst="rect">
              <a:avLst/>
            </a:prstGeom>
            <a:noFill/>
            <a:ln w="12700">
              <a:noFill/>
              <a:miter lim="800000"/>
              <a:headEnd/>
              <a:tailEnd/>
            </a:ln>
          </p:spPr>
          <p:txBody>
            <a:bodyPr wrap="none" lIns="90488" tIns="44450" rIns="90488" bIns="44450">
              <a:spAutoFit/>
            </a:bodyPr>
            <a:lstStyle/>
            <a:p>
              <a:r>
                <a:rPr lang="en-US" sz="11500" b="1">
                  <a:solidFill>
                    <a:srgbClr val="FFFFFF"/>
                  </a:solidFill>
                  <a:latin typeface="Times New Roman" pitchFamily="18" charset="0"/>
                </a:rPr>
                <a:t>T</a:t>
              </a:r>
            </a:p>
          </p:txBody>
        </p:sp>
        <p:sp>
          <p:nvSpPr>
            <p:cNvPr id="46097" name="Rectangle 36"/>
            <p:cNvSpPr>
              <a:spLocks noChangeArrowheads="1"/>
            </p:cNvSpPr>
            <p:nvPr/>
          </p:nvSpPr>
          <p:spPr bwMode="auto">
            <a:xfrm>
              <a:off x="2225" y="884"/>
              <a:ext cx="420" cy="1160"/>
            </a:xfrm>
            <a:prstGeom prst="rect">
              <a:avLst/>
            </a:prstGeom>
            <a:noFill/>
            <a:ln w="12700">
              <a:noFill/>
              <a:miter lim="800000"/>
              <a:headEnd/>
              <a:tailEnd/>
            </a:ln>
          </p:spPr>
          <p:txBody>
            <a:bodyPr wrap="none" lIns="90488" tIns="44450" rIns="90488" bIns="44450">
              <a:spAutoFit/>
            </a:bodyPr>
            <a:lstStyle/>
            <a:p>
              <a:r>
                <a:rPr lang="en-US" sz="11500">
                  <a:solidFill>
                    <a:srgbClr val="000000"/>
                  </a:solidFill>
                  <a:latin typeface="Times New Roman" pitchFamily="18" charset="0"/>
                </a:rPr>
                <a:t>I</a:t>
              </a:r>
            </a:p>
          </p:txBody>
        </p:sp>
        <p:sp>
          <p:nvSpPr>
            <p:cNvPr id="46098" name="Rectangle 37"/>
            <p:cNvSpPr>
              <a:spLocks noChangeArrowheads="1"/>
            </p:cNvSpPr>
            <p:nvPr/>
          </p:nvSpPr>
          <p:spPr bwMode="auto">
            <a:xfrm>
              <a:off x="2554" y="1257"/>
              <a:ext cx="801" cy="930"/>
            </a:xfrm>
            <a:prstGeom prst="rect">
              <a:avLst/>
            </a:prstGeom>
            <a:noFill/>
            <a:ln w="12700">
              <a:noFill/>
              <a:miter lim="800000"/>
              <a:headEnd/>
              <a:tailEnd/>
            </a:ln>
          </p:spPr>
          <p:txBody>
            <a:bodyPr wrap="none" lIns="90488" tIns="44450" rIns="90488" bIns="44450">
              <a:spAutoFit/>
            </a:bodyPr>
            <a:lstStyle/>
            <a:p>
              <a:r>
                <a:rPr lang="en-US" sz="9100" b="1">
                  <a:solidFill>
                    <a:srgbClr val="FFFFFF"/>
                  </a:solidFill>
                  <a:latin typeface="Times New Roman" pitchFamily="18" charset="0"/>
                </a:rPr>
                <a:t>M</a:t>
              </a:r>
            </a:p>
          </p:txBody>
        </p:sp>
        <p:sp>
          <p:nvSpPr>
            <p:cNvPr id="46099" name="Rectangle 38"/>
            <p:cNvSpPr>
              <a:spLocks noChangeArrowheads="1"/>
            </p:cNvSpPr>
            <p:nvPr/>
          </p:nvSpPr>
          <p:spPr bwMode="auto">
            <a:xfrm>
              <a:off x="3175" y="751"/>
              <a:ext cx="626" cy="1160"/>
            </a:xfrm>
            <a:prstGeom prst="rect">
              <a:avLst/>
            </a:prstGeom>
            <a:noFill/>
            <a:ln w="12700">
              <a:noFill/>
              <a:miter lim="800000"/>
              <a:headEnd/>
              <a:tailEnd/>
            </a:ln>
          </p:spPr>
          <p:txBody>
            <a:bodyPr wrap="none" lIns="90488" tIns="44450" rIns="90488" bIns="44450">
              <a:spAutoFit/>
            </a:bodyPr>
            <a:lstStyle/>
            <a:p>
              <a:r>
                <a:rPr lang="en-US" sz="11500">
                  <a:solidFill>
                    <a:srgbClr val="000000"/>
                  </a:solidFill>
                  <a:latin typeface="Times New Roman" pitchFamily="18" charset="0"/>
                </a:rPr>
                <a:t>S</a:t>
              </a:r>
            </a:p>
          </p:txBody>
        </p:sp>
      </p:grpSp>
      <p:sp>
        <p:nvSpPr>
          <p:cNvPr id="53" name="Rectangle 15"/>
          <p:cNvSpPr>
            <a:spLocks noChangeArrowheads="1"/>
          </p:cNvSpPr>
          <p:nvPr/>
        </p:nvSpPr>
        <p:spPr bwMode="auto">
          <a:xfrm>
            <a:off x="3707232" y="5253885"/>
            <a:ext cx="1587500" cy="838199"/>
          </a:xfrm>
          <a:prstGeom prst="rect">
            <a:avLst/>
          </a:prstGeom>
          <a:solidFill>
            <a:srgbClr val="FCFEB9"/>
          </a:solidFill>
          <a:ln w="12700">
            <a:solidFill>
              <a:schemeClr val="tx1"/>
            </a:solidFill>
            <a:miter lim="800000"/>
            <a:headEnd/>
            <a:tailEnd/>
          </a:ln>
          <a:effectLst>
            <a:outerShdw dist="107763" dir="2700000" algn="ctr" rotWithShape="0">
              <a:schemeClr val="folHlink"/>
            </a:outerShdw>
          </a:effectLst>
        </p:spPr>
        <p:txBody>
          <a:bodyPr wrap="none" anchor="ctr"/>
          <a:lstStyle/>
          <a:p>
            <a:pPr algn="ctr"/>
            <a:r>
              <a:rPr lang="en-US" b="1" dirty="0" smtClean="0">
                <a:solidFill>
                  <a:schemeClr val="accent2"/>
                </a:solidFill>
                <a:latin typeface="Times New Roman" pitchFamily="18" charset="0"/>
              </a:rPr>
              <a:t>Transportation</a:t>
            </a:r>
          </a:p>
          <a:p>
            <a:pPr algn="ctr"/>
            <a:r>
              <a:rPr lang="en-US" b="1" dirty="0" smtClean="0">
                <a:solidFill>
                  <a:schemeClr val="accent2"/>
                </a:solidFill>
                <a:latin typeface="Times New Roman" pitchFamily="18" charset="0"/>
              </a:rPr>
              <a:t>Data  to </a:t>
            </a:r>
          </a:p>
          <a:p>
            <a:pPr algn="ctr"/>
            <a:r>
              <a:rPr lang="en-US" b="1" dirty="0" smtClean="0">
                <a:solidFill>
                  <a:schemeClr val="accent2"/>
                </a:solidFill>
                <a:latin typeface="Times New Roman" pitchFamily="18" charset="0"/>
              </a:rPr>
              <a:t>PowerSchool</a:t>
            </a:r>
          </a:p>
        </p:txBody>
      </p:sp>
      <p:sp>
        <p:nvSpPr>
          <p:cNvPr id="54" name="Line 19"/>
          <p:cNvSpPr>
            <a:spLocks noChangeShapeType="1"/>
          </p:cNvSpPr>
          <p:nvPr/>
        </p:nvSpPr>
        <p:spPr bwMode="auto">
          <a:xfrm>
            <a:off x="4297023" y="3676669"/>
            <a:ext cx="22984" cy="1577216"/>
          </a:xfrm>
          <a:prstGeom prst="line">
            <a:avLst/>
          </a:prstGeom>
          <a:noFill/>
          <a:ln w="12700">
            <a:solidFill>
              <a:schemeClr val="tx1"/>
            </a:solidFill>
            <a:round/>
            <a:headEnd/>
            <a:tailEnd type="triangle" w="med" len="med"/>
          </a:ln>
        </p:spPr>
        <p:txBody>
          <a:bodyPr wrap="none" anchor="ctr"/>
          <a:lstStyle/>
          <a:p>
            <a:endParaRPr lang="en-US"/>
          </a:p>
        </p:txBody>
      </p:sp>
      <p:sp>
        <p:nvSpPr>
          <p:cNvPr id="16" name="TextBox 15"/>
          <p:cNvSpPr txBox="1"/>
          <p:nvPr/>
        </p:nvSpPr>
        <p:spPr>
          <a:xfrm>
            <a:off x="355568" y="5377953"/>
            <a:ext cx="3172311" cy="646331"/>
          </a:xfrm>
          <a:prstGeom prst="rect">
            <a:avLst/>
          </a:prstGeom>
          <a:noFill/>
        </p:spPr>
        <p:txBody>
          <a:bodyPr wrap="square" rtlCol="0">
            <a:spAutoFit/>
          </a:bodyPr>
          <a:lstStyle/>
          <a:p>
            <a:pPr algn="ctr"/>
            <a:r>
              <a:rPr lang="en-US" b="1" dirty="0" smtClean="0">
                <a:solidFill>
                  <a:srgbClr val="002060"/>
                </a:solidFill>
              </a:rPr>
              <a:t>New Feature for 2015-2016 School Year!</a:t>
            </a:r>
            <a:endParaRPr lang="en-US" b="1" dirty="0">
              <a:solidFill>
                <a:srgbClr val="002060"/>
              </a:solidFill>
            </a:endParaRPr>
          </a:p>
        </p:txBody>
      </p:sp>
      <p:sp>
        <p:nvSpPr>
          <p:cNvPr id="17" name="Right Arrow 16"/>
          <p:cNvSpPr/>
          <p:nvPr/>
        </p:nvSpPr>
        <p:spPr bwMode="auto">
          <a:xfrm>
            <a:off x="2773816" y="5690948"/>
            <a:ext cx="908050" cy="192079"/>
          </a:xfrm>
          <a:prstGeom prst="rightArrow">
            <a:avLst/>
          </a:prstGeom>
          <a:solidFill>
            <a:srgbClr val="00206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427491" y="304800"/>
            <a:ext cx="2163309" cy="1663718"/>
          </a:xfrm>
          <a:prstGeom prst="ellipse">
            <a:avLst/>
          </a:prstGeom>
          <a:noFill/>
          <a:ln w="444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8" name="Oval 57"/>
          <p:cNvSpPr/>
          <p:nvPr/>
        </p:nvSpPr>
        <p:spPr bwMode="auto">
          <a:xfrm>
            <a:off x="80477" y="4959368"/>
            <a:ext cx="5525049" cy="1450993"/>
          </a:xfrm>
          <a:prstGeom prst="ellipse">
            <a:avLst/>
          </a:prstGeom>
          <a:noFill/>
          <a:ln w="444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4647426"/>
          </a:xfrm>
          <a:prstGeom prst="rect">
            <a:avLst/>
          </a:prstGeom>
          <a:noFill/>
        </p:spPr>
        <p:txBody>
          <a:bodyPr wrap="square" rtlCol="0">
            <a:spAutoFit/>
          </a:bodyPr>
          <a:lstStyle/>
          <a:p>
            <a:pPr lvl="0"/>
            <a:r>
              <a:rPr lang="en-US" sz="2000" u="sng" dirty="0" smtClean="0"/>
              <a:t>Importing TIMS Data into PowerSchool</a:t>
            </a:r>
          </a:p>
          <a:p>
            <a:endParaRPr lang="en-US" sz="2000" u="sng" dirty="0"/>
          </a:p>
          <a:p>
            <a:pPr lvl="1"/>
            <a:r>
              <a:rPr lang="en-US" sz="1600" dirty="0" smtClean="0"/>
              <a:t>After </a:t>
            </a:r>
            <a:r>
              <a:rPr lang="en-US" sz="1600" dirty="0"/>
              <a:t>the system attempts to process all records in the file, you will be notified of how many were correctly processed and how many records failed to process. </a:t>
            </a:r>
            <a:endParaRPr lang="en-US" sz="1600" dirty="0" smtClean="0"/>
          </a:p>
          <a:p>
            <a:pPr lvl="1"/>
            <a:endParaRPr lang="en-US" sz="1600" dirty="0"/>
          </a:p>
          <a:p>
            <a:pPr lvl="1"/>
            <a:r>
              <a:rPr lang="en-US" sz="1600" dirty="0" smtClean="0"/>
              <a:t>If </a:t>
            </a:r>
            <a:r>
              <a:rPr lang="en-US" sz="1600" dirty="0"/>
              <a:t>a record failed to process, </a:t>
            </a:r>
            <a:r>
              <a:rPr lang="en-US" sz="1600" dirty="0" smtClean="0"/>
              <a:t>PowerSchool </a:t>
            </a:r>
            <a:r>
              <a:rPr lang="en-US" sz="1600" dirty="0"/>
              <a:t>will provide information as to </a:t>
            </a:r>
            <a:r>
              <a:rPr lang="en-US" sz="1600" dirty="0" smtClean="0"/>
              <a:t>which records failed as well as the reason why they </a:t>
            </a:r>
            <a:r>
              <a:rPr lang="en-US" sz="1600" dirty="0"/>
              <a:t>failed to import. </a:t>
            </a:r>
            <a:endParaRPr lang="en-US" sz="1600" dirty="0" smtClean="0"/>
          </a:p>
          <a:p>
            <a:pPr lvl="1"/>
            <a:endParaRPr lang="en-US" sz="1600" dirty="0"/>
          </a:p>
          <a:p>
            <a:pPr lvl="1"/>
            <a:r>
              <a:rPr lang="en-US" sz="1600" dirty="0" smtClean="0"/>
              <a:t>Failed </a:t>
            </a:r>
            <a:r>
              <a:rPr lang="en-US" sz="1600" dirty="0"/>
              <a:t>records could occur for several reasons, such as </a:t>
            </a:r>
            <a:r>
              <a:rPr lang="en-US" sz="1600" dirty="0" smtClean="0"/>
              <a:t>Incorrect </a:t>
            </a:r>
            <a:r>
              <a:rPr lang="en-US" sz="1600" dirty="0"/>
              <a:t>PowerSchool </a:t>
            </a:r>
            <a:r>
              <a:rPr lang="en-US" sz="1600" dirty="0" smtClean="0"/>
              <a:t>ID: not </a:t>
            </a:r>
            <a:r>
              <a:rPr lang="en-US" sz="1600" dirty="0"/>
              <a:t>finding a match or </a:t>
            </a:r>
            <a:r>
              <a:rPr lang="en-US" sz="1600" dirty="0" smtClean="0"/>
              <a:t>perhaps </a:t>
            </a:r>
            <a:r>
              <a:rPr lang="en-US" sz="1600" dirty="0"/>
              <a:t>the Student is No Longer Enrolled in </a:t>
            </a:r>
            <a:r>
              <a:rPr lang="en-US" sz="1600" dirty="0" smtClean="0"/>
              <a:t>the </a:t>
            </a:r>
            <a:r>
              <a:rPr lang="en-US" sz="1600" dirty="0"/>
              <a:t>LEA but is still in TIMS</a:t>
            </a:r>
            <a:r>
              <a:rPr lang="en-US" sz="1600" dirty="0" smtClean="0"/>
              <a:t>.</a:t>
            </a:r>
          </a:p>
          <a:p>
            <a:pPr lvl="1"/>
            <a:endParaRPr lang="en-US" sz="1600" dirty="0" smtClean="0"/>
          </a:p>
          <a:p>
            <a:pPr lvl="1"/>
            <a:r>
              <a:rPr lang="en-US" sz="1600" dirty="0" smtClean="0"/>
              <a:t>Transportation </a:t>
            </a:r>
            <a:r>
              <a:rPr lang="en-US" sz="1600" dirty="0"/>
              <a:t>Offices should be </a:t>
            </a:r>
            <a:r>
              <a:rPr lang="en-US" sz="1600" dirty="0" smtClean="0"/>
              <a:t>regularly </a:t>
            </a:r>
            <a:r>
              <a:rPr lang="en-US" sz="1600" dirty="0"/>
              <a:t>performing </a:t>
            </a:r>
            <a:r>
              <a:rPr lang="en-US" sz="1600" dirty="0" smtClean="0"/>
              <a:t>a Student Upload as </a:t>
            </a:r>
            <a:r>
              <a:rPr lang="en-US" sz="1600" dirty="0"/>
              <a:t>this will help remove any students who have transferred out of </a:t>
            </a:r>
            <a:r>
              <a:rPr lang="en-US" sz="1600" dirty="0" smtClean="0"/>
              <a:t>the LEA and will prevent errors during the Import of TIMS Data into PowerSchool.</a:t>
            </a:r>
          </a:p>
          <a:p>
            <a:pPr lvl="1"/>
            <a:endParaRPr lang="en-US" sz="1600" dirty="0"/>
          </a:p>
          <a:p>
            <a:pPr lvl="1"/>
            <a:r>
              <a:rPr lang="en-US" sz="1600" dirty="0" smtClean="0"/>
              <a:t>Other errors could occur if the Trip Type column was not edited correctly, or if leading zeros were not removed from the PowerSchool ID or if Stop Descriptions were not truncated to a maximum of 30 Characters.</a:t>
            </a:r>
            <a:endParaRPr lang="en-US" sz="1600" dirty="0"/>
          </a:p>
        </p:txBody>
      </p:sp>
      <p:sp>
        <p:nvSpPr>
          <p:cNvPr id="5"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31543985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1446550"/>
          </a:xfrm>
          <a:prstGeom prst="rect">
            <a:avLst/>
          </a:prstGeom>
          <a:noFill/>
        </p:spPr>
        <p:txBody>
          <a:bodyPr wrap="square" rtlCol="0">
            <a:spAutoFit/>
          </a:bodyPr>
          <a:lstStyle/>
          <a:p>
            <a:pPr lvl="0"/>
            <a:r>
              <a:rPr lang="en-US" sz="2000" u="sng" dirty="0" smtClean="0"/>
              <a:t>Importing TIMS Data into PowerSchool</a:t>
            </a:r>
          </a:p>
          <a:p>
            <a:endParaRPr lang="en-US" sz="2000" u="sng" dirty="0"/>
          </a:p>
          <a:p>
            <a:pPr lvl="1"/>
            <a:r>
              <a:rPr lang="en-US" sz="1600" dirty="0" smtClean="0"/>
              <a:t>After </a:t>
            </a:r>
            <a:r>
              <a:rPr lang="en-US" sz="1600" dirty="0"/>
              <a:t>the successful import </a:t>
            </a:r>
            <a:r>
              <a:rPr lang="en-US" sz="1600" dirty="0" smtClean="0"/>
              <a:t>of TIMS </a:t>
            </a:r>
            <a:r>
              <a:rPr lang="en-US" sz="1600" dirty="0"/>
              <a:t>Data, </a:t>
            </a:r>
            <a:r>
              <a:rPr lang="en-US" sz="1600" dirty="0" smtClean="0"/>
              <a:t>Ridership </a:t>
            </a:r>
            <a:r>
              <a:rPr lang="en-US" sz="1600" dirty="0"/>
              <a:t>Information </a:t>
            </a:r>
            <a:r>
              <a:rPr lang="en-US" sz="1600" dirty="0" smtClean="0"/>
              <a:t>is now visible on </a:t>
            </a:r>
            <a:r>
              <a:rPr lang="en-US" sz="1600" dirty="0"/>
              <a:t>the </a:t>
            </a:r>
            <a:r>
              <a:rPr lang="en-US" sz="1600" dirty="0" smtClean="0"/>
              <a:t>Student Transportation </a:t>
            </a:r>
            <a:r>
              <a:rPr lang="en-US" sz="1600" dirty="0"/>
              <a:t>Screen. </a:t>
            </a:r>
          </a:p>
          <a:p>
            <a:pPr lvl="1"/>
            <a:endParaRPr lang="en-US" sz="16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1824"/>
            <a:ext cx="8534400" cy="3508375"/>
          </a:xfrm>
          <a:prstGeom prst="rect">
            <a:avLst/>
          </a:prstGeom>
          <a:noFill/>
          <a:ln>
            <a:solidFill>
              <a:schemeClr val="tx1"/>
            </a:solidFill>
          </a:ln>
        </p:spPr>
      </p:pic>
      <p:sp>
        <p:nvSpPr>
          <p:cNvPr id="6"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1980156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4955203"/>
          </a:xfrm>
          <a:prstGeom prst="rect">
            <a:avLst/>
          </a:prstGeom>
          <a:noFill/>
        </p:spPr>
        <p:txBody>
          <a:bodyPr wrap="square" rtlCol="0">
            <a:spAutoFit/>
          </a:bodyPr>
          <a:lstStyle/>
          <a:p>
            <a:pPr lvl="0"/>
            <a:r>
              <a:rPr lang="en-US" sz="2000" u="sng" dirty="0" smtClean="0"/>
              <a:t>Summary of Steps for Purging TIMS Data from PowerSchool</a:t>
            </a:r>
            <a:endParaRPr lang="en-US" sz="1600" dirty="0" smtClean="0"/>
          </a:p>
          <a:p>
            <a:pPr lvl="0"/>
            <a:endParaRPr lang="en-US" sz="1600" dirty="0"/>
          </a:p>
          <a:p>
            <a:pPr marL="800100" lvl="1" indent="-342900">
              <a:buFont typeface="+mj-lt"/>
              <a:buAutoNum type="arabicPeriod"/>
            </a:pPr>
            <a:r>
              <a:rPr lang="en-US" sz="1600" dirty="0" smtClean="0"/>
              <a:t>Choose Special Functions from the PowerSchool Start Page</a:t>
            </a:r>
          </a:p>
          <a:p>
            <a:pPr marL="800100" lvl="1" indent="-342900">
              <a:buFont typeface="+mj-lt"/>
              <a:buAutoNum type="arabicPeriod"/>
            </a:pPr>
            <a:r>
              <a:rPr lang="en-US" sz="1600" dirty="0" smtClean="0"/>
              <a:t>Choose Transportation Administration from North Carolina Special Functions Section</a:t>
            </a:r>
          </a:p>
          <a:p>
            <a:pPr marL="800100" lvl="1" indent="-342900">
              <a:buFont typeface="+mj-lt"/>
              <a:buAutoNum type="arabicPeriod"/>
            </a:pPr>
            <a:r>
              <a:rPr lang="en-US" sz="1600" dirty="0" smtClean="0"/>
              <a:t>Select the School(s) to Purge Transportation Data From</a:t>
            </a:r>
          </a:p>
          <a:p>
            <a:pPr marL="800100" lvl="1" indent="-342900">
              <a:buFont typeface="+mj-lt"/>
              <a:buAutoNum type="arabicPeriod"/>
            </a:pPr>
            <a:r>
              <a:rPr lang="en-US" sz="1600" dirty="0" smtClean="0"/>
              <a:t>Confirm the Purging of Transportation Records</a:t>
            </a:r>
          </a:p>
          <a:p>
            <a:endParaRPr lang="en-US" sz="1600" dirty="0"/>
          </a:p>
          <a:p>
            <a:pPr lvl="0"/>
            <a:r>
              <a:rPr lang="en-US" sz="2000" u="sng" dirty="0">
                <a:solidFill>
                  <a:srgbClr val="000000"/>
                </a:solidFill>
              </a:rPr>
              <a:t>Summary of Steps for </a:t>
            </a:r>
            <a:r>
              <a:rPr lang="en-US" sz="2000" u="sng" dirty="0" smtClean="0">
                <a:solidFill>
                  <a:srgbClr val="000000"/>
                </a:solidFill>
              </a:rPr>
              <a:t>Importing </a:t>
            </a:r>
            <a:r>
              <a:rPr lang="en-US" sz="2000" u="sng" dirty="0">
                <a:solidFill>
                  <a:srgbClr val="000000"/>
                </a:solidFill>
              </a:rPr>
              <a:t>TIMS Data </a:t>
            </a:r>
            <a:r>
              <a:rPr lang="en-US" sz="2000" u="sng" dirty="0" smtClean="0">
                <a:solidFill>
                  <a:srgbClr val="000000"/>
                </a:solidFill>
              </a:rPr>
              <a:t>into </a:t>
            </a:r>
            <a:r>
              <a:rPr lang="en-US" sz="2000" u="sng" dirty="0">
                <a:solidFill>
                  <a:srgbClr val="000000"/>
                </a:solidFill>
              </a:rPr>
              <a:t>PowerSchool</a:t>
            </a:r>
            <a:endParaRPr lang="en-US" sz="1600" dirty="0">
              <a:solidFill>
                <a:srgbClr val="000000"/>
              </a:solidFill>
            </a:endParaRPr>
          </a:p>
          <a:p>
            <a:endParaRPr lang="en-US" sz="1600" dirty="0" smtClean="0"/>
          </a:p>
          <a:p>
            <a:pPr marL="800100" lvl="1" indent="-342900">
              <a:buFont typeface="+mj-lt"/>
              <a:buAutoNum type="arabicPeriod"/>
            </a:pPr>
            <a:r>
              <a:rPr lang="en-US" sz="1600" dirty="0" smtClean="0"/>
              <a:t>Choose Special Functions from the PowerSchool Start Page</a:t>
            </a:r>
          </a:p>
          <a:p>
            <a:pPr marL="800100" lvl="1" indent="-342900">
              <a:buFont typeface="+mj-lt"/>
              <a:buAutoNum type="arabicPeriod"/>
            </a:pPr>
            <a:r>
              <a:rPr lang="en-US" sz="1600" dirty="0" smtClean="0"/>
              <a:t>Choose Importing &amp; Exporting from the Functions Section</a:t>
            </a:r>
          </a:p>
          <a:p>
            <a:pPr marL="800100" lvl="1" indent="-342900">
              <a:buFont typeface="+mj-lt"/>
              <a:buAutoNum type="arabicPeriod"/>
            </a:pPr>
            <a:r>
              <a:rPr lang="en-US" sz="1600" dirty="0" smtClean="0"/>
              <a:t>Choose Data Import Manager from the Importing Section</a:t>
            </a:r>
          </a:p>
          <a:p>
            <a:pPr marL="800100" lvl="1" indent="-342900">
              <a:buFont typeface="+mj-lt"/>
              <a:buAutoNum type="arabicPeriod"/>
            </a:pPr>
            <a:r>
              <a:rPr lang="en-US" sz="1600" dirty="0" smtClean="0"/>
              <a:t>Choose the Source File (Newly Edited CSV) to Import</a:t>
            </a:r>
          </a:p>
          <a:p>
            <a:pPr marL="800100" lvl="1" indent="-342900">
              <a:buFont typeface="+mj-lt"/>
              <a:buAutoNum type="arabicPeriod"/>
            </a:pPr>
            <a:r>
              <a:rPr lang="en-US" sz="1600" dirty="0" smtClean="0"/>
              <a:t>Choose Transportation under the “Import Into” Dropdown Menu</a:t>
            </a:r>
          </a:p>
          <a:p>
            <a:pPr marL="800100" lvl="1" indent="-342900">
              <a:buFont typeface="+mj-lt"/>
              <a:buAutoNum type="arabicPeriod"/>
            </a:pPr>
            <a:r>
              <a:rPr lang="en-US" sz="1600" dirty="0" smtClean="0"/>
              <a:t>Choose “Comma” as the Field Delimiter</a:t>
            </a:r>
          </a:p>
          <a:p>
            <a:pPr marL="800100" lvl="1" indent="-342900">
              <a:buFont typeface="+mj-lt"/>
              <a:buAutoNum type="arabicPeriod"/>
            </a:pPr>
            <a:r>
              <a:rPr lang="en-US" sz="1600" dirty="0" smtClean="0"/>
              <a:t>Double Check the Field Names from the Import File Match those in PowerSchool</a:t>
            </a:r>
          </a:p>
          <a:p>
            <a:pPr marL="800100" lvl="1" indent="-342900">
              <a:buFont typeface="+mj-lt"/>
              <a:buAutoNum type="arabicPeriod"/>
            </a:pPr>
            <a:r>
              <a:rPr lang="en-US" sz="1600" dirty="0" smtClean="0"/>
              <a:t>Make sure “Check to exclude first row (contains headers)” is selected</a:t>
            </a:r>
          </a:p>
          <a:p>
            <a:pPr marL="800100" lvl="1" indent="-342900">
              <a:buFont typeface="+mj-lt"/>
              <a:buAutoNum type="arabicPeriod"/>
            </a:pPr>
            <a:r>
              <a:rPr lang="en-US" sz="1600" dirty="0" smtClean="0"/>
              <a:t>Make sure “Update Existing Record” is selected</a:t>
            </a:r>
          </a:p>
          <a:p>
            <a:pPr marL="800100" lvl="1" indent="-342900">
              <a:buFont typeface="+mj-lt"/>
              <a:buAutoNum type="arabicPeriod"/>
            </a:pPr>
            <a:r>
              <a:rPr lang="en-US" sz="1600" dirty="0" smtClean="0"/>
              <a:t>Refresh the Import Results page as needed until Import is Completed</a:t>
            </a:r>
            <a:endParaRPr lang="en-US" sz="2000" dirty="0"/>
          </a:p>
        </p:txBody>
      </p:sp>
      <p:sp>
        <p:nvSpPr>
          <p:cNvPr id="5"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40035937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685800"/>
            <a:ext cx="9067800" cy="2985433"/>
          </a:xfrm>
          <a:prstGeom prst="rect">
            <a:avLst/>
          </a:prstGeom>
          <a:noFill/>
        </p:spPr>
        <p:txBody>
          <a:bodyPr wrap="square" rtlCol="0">
            <a:spAutoFit/>
          </a:bodyPr>
          <a:lstStyle/>
          <a:p>
            <a:pPr lvl="0"/>
            <a:endParaRPr lang="en-US" sz="2000" u="sng" dirty="0" smtClean="0">
              <a:solidFill>
                <a:srgbClr val="000000"/>
              </a:solidFill>
            </a:endParaRPr>
          </a:p>
          <a:p>
            <a:pPr lvl="0" algn="ctr"/>
            <a:r>
              <a:rPr lang="en-US" sz="2000" u="sng" dirty="0" smtClean="0">
                <a:solidFill>
                  <a:srgbClr val="000000"/>
                </a:solidFill>
              </a:rPr>
              <a:t>Advantages of Implementing the </a:t>
            </a:r>
            <a:r>
              <a:rPr lang="en-US" sz="2000" u="sng" dirty="0">
                <a:solidFill>
                  <a:srgbClr val="000000"/>
                </a:solidFill>
              </a:rPr>
              <a:t>TIMS </a:t>
            </a:r>
            <a:r>
              <a:rPr lang="en-US" sz="2000" u="sng" dirty="0" smtClean="0">
                <a:solidFill>
                  <a:srgbClr val="000000"/>
                </a:solidFill>
              </a:rPr>
              <a:t>Transportation Data Import for PowerSchool</a:t>
            </a:r>
            <a:endParaRPr lang="en-US" sz="1600" dirty="0">
              <a:solidFill>
                <a:srgbClr val="000000"/>
              </a:solidFill>
            </a:endParaRPr>
          </a:p>
          <a:p>
            <a:endParaRPr lang="en-US" sz="1600" dirty="0" smtClean="0"/>
          </a:p>
          <a:p>
            <a:pPr marL="800100" lvl="1" indent="-342900">
              <a:buFont typeface="+mj-lt"/>
              <a:buAutoNum type="arabicPeriod"/>
            </a:pPr>
            <a:r>
              <a:rPr lang="en-US" sz="1600" dirty="0" smtClean="0"/>
              <a:t>School Data Managers, Principals, and other Administrators will be able to view Student Transportation Information in PowerSchool (Bus Numbers, Stop Locations, Stop Times)</a:t>
            </a:r>
          </a:p>
          <a:p>
            <a:pPr marL="800100" lvl="1" indent="-342900">
              <a:buFont typeface="+mj-lt"/>
              <a:buAutoNum type="arabicPeriod"/>
            </a:pPr>
            <a:r>
              <a:rPr lang="en-US" sz="1600" dirty="0" smtClean="0"/>
              <a:t>Fewer calls to the Transportation Department about basic Student Bus Stop Information</a:t>
            </a:r>
          </a:p>
          <a:p>
            <a:pPr marL="800100" lvl="1" indent="-342900">
              <a:buFont typeface="+mj-lt"/>
              <a:buAutoNum type="arabicPeriod"/>
            </a:pPr>
            <a:r>
              <a:rPr lang="en-US" sz="1600" dirty="0" smtClean="0"/>
              <a:t>PowerSchool Coordinators and School Data Managers can generate lists of assigned students from PowerSchool by Bus Number, Stop Location, School, Grade, etc.</a:t>
            </a:r>
          </a:p>
          <a:p>
            <a:pPr marL="800100" lvl="1" indent="-342900">
              <a:buFont typeface="+mj-lt"/>
              <a:buAutoNum type="arabicPeriod"/>
            </a:pPr>
            <a:r>
              <a:rPr lang="en-US" sz="1600" dirty="0" smtClean="0"/>
              <a:t>Student Lists from PowerSchool can be used in conjunction with All-Call Services and other </a:t>
            </a:r>
            <a:r>
              <a:rPr lang="en-US" sz="1600" dirty="0" err="1" smtClean="0"/>
              <a:t>Robo</a:t>
            </a:r>
            <a:r>
              <a:rPr lang="en-US" sz="1600" dirty="0" smtClean="0"/>
              <a:t>-Call software to notify parents in the event of a bus delay or bus accident.</a:t>
            </a:r>
            <a:endParaRPr lang="en-US" sz="2000" dirty="0"/>
          </a:p>
        </p:txBody>
      </p:sp>
      <p:sp>
        <p:nvSpPr>
          <p:cNvPr id="5"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Tree>
    <p:extLst>
      <p:ext uri="{BB962C8B-B14F-4D97-AF65-F5344CB8AC3E}">
        <p14:creationId xmlns:p14="http://schemas.microsoft.com/office/powerpoint/2010/main" val="2731319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t>TIMS Transportation Data for PowerSchool</a:t>
            </a:r>
          </a:p>
        </p:txBody>
      </p:sp>
      <p:sp>
        <p:nvSpPr>
          <p:cNvPr id="4" name="TextBox 3"/>
          <p:cNvSpPr txBox="1"/>
          <p:nvPr/>
        </p:nvSpPr>
        <p:spPr>
          <a:xfrm>
            <a:off x="-5366" y="685800"/>
            <a:ext cx="9067800" cy="5570756"/>
          </a:xfrm>
          <a:prstGeom prst="rect">
            <a:avLst/>
          </a:prstGeom>
          <a:noFill/>
        </p:spPr>
        <p:txBody>
          <a:bodyPr wrap="square" rtlCol="0">
            <a:spAutoFit/>
          </a:bodyPr>
          <a:lstStyle/>
          <a:p>
            <a:pPr lvl="0"/>
            <a:r>
              <a:rPr lang="en-US" sz="2000" u="sng" dirty="0" smtClean="0"/>
              <a:t>Overview of the TIMS Transportation Data Import for PowerSchool</a:t>
            </a:r>
            <a:endParaRPr lang="en-US" sz="2000" u="sng" dirty="0"/>
          </a:p>
          <a:p>
            <a:pPr lvl="0"/>
            <a:endParaRPr lang="en-US" sz="1600" dirty="0" smtClean="0"/>
          </a:p>
          <a:p>
            <a:r>
              <a:rPr lang="en-US" sz="1600" dirty="0"/>
              <a:t>The </a:t>
            </a:r>
            <a:r>
              <a:rPr lang="en-US" sz="1600" dirty="0" smtClean="0"/>
              <a:t>Transportation Data Import </a:t>
            </a:r>
            <a:r>
              <a:rPr lang="en-US" sz="1600" dirty="0"/>
              <a:t>allows LEAs to upload Student Transportation Data from </a:t>
            </a:r>
            <a:r>
              <a:rPr lang="en-US" sz="1600" dirty="0" smtClean="0"/>
              <a:t>TIMS </a:t>
            </a:r>
            <a:r>
              <a:rPr lang="en-US" sz="1600" dirty="0"/>
              <a:t>o</a:t>
            </a:r>
            <a:r>
              <a:rPr lang="en-US" sz="1600" dirty="0" smtClean="0"/>
              <a:t>nto </a:t>
            </a:r>
            <a:r>
              <a:rPr lang="en-US" sz="1600" dirty="0"/>
              <a:t>the PowerSchool Student Transportation Screen</a:t>
            </a:r>
            <a:r>
              <a:rPr lang="en-US" sz="1600" dirty="0" smtClean="0"/>
              <a:t>.</a:t>
            </a:r>
          </a:p>
          <a:p>
            <a:endParaRPr lang="en-US" sz="1600" dirty="0"/>
          </a:p>
          <a:p>
            <a:r>
              <a:rPr lang="en-US" sz="1600" dirty="0"/>
              <a:t>LEAs now have the ability to import the following transportation information </a:t>
            </a:r>
            <a:r>
              <a:rPr lang="en-US" sz="1600" dirty="0" smtClean="0"/>
              <a:t>into </a:t>
            </a:r>
            <a:r>
              <a:rPr lang="en-US" sz="1600" dirty="0"/>
              <a:t>PowerSchool for Each Bus Rider Assigned in TIMS for both </a:t>
            </a:r>
            <a:r>
              <a:rPr lang="en-US" sz="1600" dirty="0" smtClean="0"/>
              <a:t>To and From School bus </a:t>
            </a:r>
            <a:r>
              <a:rPr lang="en-US" sz="1600" dirty="0"/>
              <a:t>stop </a:t>
            </a:r>
            <a:r>
              <a:rPr lang="en-US" sz="1600" dirty="0" smtClean="0"/>
              <a:t>assignments.</a:t>
            </a:r>
            <a:endParaRPr lang="en-US" sz="1600" dirty="0"/>
          </a:p>
          <a:p>
            <a:r>
              <a:rPr lang="en-US" sz="1600" dirty="0"/>
              <a:t> </a:t>
            </a:r>
          </a:p>
          <a:p>
            <a:pPr marL="285750" lvl="0" indent="-285750">
              <a:buFont typeface="Arial" panose="020B0604020202020204" pitchFamily="34" charset="0"/>
              <a:buChar char="•"/>
            </a:pPr>
            <a:r>
              <a:rPr lang="en-US" sz="1600" dirty="0"/>
              <a:t>Bus Number</a:t>
            </a:r>
          </a:p>
          <a:p>
            <a:pPr marL="285750" lvl="0" indent="-285750">
              <a:buFont typeface="Arial" panose="020B0604020202020204" pitchFamily="34" charset="0"/>
              <a:buChar char="•"/>
            </a:pPr>
            <a:r>
              <a:rPr lang="en-US" sz="1600" dirty="0"/>
              <a:t>Stop Location or Description</a:t>
            </a:r>
          </a:p>
          <a:p>
            <a:pPr marL="285750" lvl="0" indent="-285750">
              <a:buFont typeface="Arial" panose="020B0604020202020204" pitchFamily="34" charset="0"/>
              <a:buChar char="•"/>
            </a:pPr>
            <a:r>
              <a:rPr lang="en-US" sz="1600" dirty="0"/>
              <a:t>Time at Stop</a:t>
            </a:r>
          </a:p>
          <a:p>
            <a:pPr lvl="0"/>
            <a:endParaRPr lang="en-US" sz="1600" dirty="0" smtClean="0"/>
          </a:p>
          <a:p>
            <a:r>
              <a:rPr lang="en-US" sz="1600" dirty="0"/>
              <a:t>As transportation data changes throughout the year (Bus Numbers, Stop Times, Stop Locations, </a:t>
            </a:r>
            <a:r>
              <a:rPr lang="en-US" sz="1600" dirty="0" smtClean="0"/>
              <a:t>Passenger Lists, </a:t>
            </a:r>
            <a:r>
              <a:rPr lang="en-US" sz="1600" dirty="0"/>
              <a:t>etc.), there will be a need to update the information in PowerSchool.</a:t>
            </a:r>
          </a:p>
          <a:p>
            <a:r>
              <a:rPr lang="en-US" sz="1600" dirty="0"/>
              <a:t> </a:t>
            </a:r>
          </a:p>
          <a:p>
            <a:r>
              <a:rPr lang="en-US" sz="1600" dirty="0"/>
              <a:t>For </a:t>
            </a:r>
            <a:r>
              <a:rPr lang="en-US" sz="1600" dirty="0" smtClean="0"/>
              <a:t>Daily/Weekly/Monthly changes </a:t>
            </a:r>
            <a:r>
              <a:rPr lang="en-US" sz="1600" dirty="0"/>
              <a:t>in Routing, the </a:t>
            </a:r>
            <a:r>
              <a:rPr lang="en-US" sz="1600" dirty="0" smtClean="0"/>
              <a:t>Import allows TIMS </a:t>
            </a:r>
            <a:r>
              <a:rPr lang="en-US" sz="1600" dirty="0"/>
              <a:t>Operators </a:t>
            </a:r>
            <a:r>
              <a:rPr lang="en-US" sz="1600" dirty="0" smtClean="0"/>
              <a:t>to</a:t>
            </a:r>
          </a:p>
          <a:p>
            <a:endParaRPr lang="en-US" sz="1600" dirty="0"/>
          </a:p>
          <a:p>
            <a:pPr marL="342900" lvl="0" indent="-342900">
              <a:buAutoNum type="arabicParenR"/>
            </a:pPr>
            <a:r>
              <a:rPr lang="en-US" sz="1600" b="1" u="sng" dirty="0" smtClean="0"/>
              <a:t>PURGE</a:t>
            </a:r>
            <a:r>
              <a:rPr lang="en-US" sz="1600" dirty="0" smtClean="0"/>
              <a:t> </a:t>
            </a:r>
            <a:r>
              <a:rPr lang="en-US" sz="1600" dirty="0"/>
              <a:t>existing </a:t>
            </a:r>
            <a:r>
              <a:rPr lang="en-US" sz="1600" dirty="0" smtClean="0"/>
              <a:t>Transportation Data previously imported </a:t>
            </a:r>
            <a:r>
              <a:rPr lang="en-US" sz="1600" dirty="0"/>
              <a:t>into </a:t>
            </a:r>
            <a:r>
              <a:rPr lang="en-US" sz="1600" dirty="0" smtClean="0"/>
              <a:t>PowerSchool</a:t>
            </a:r>
          </a:p>
          <a:p>
            <a:pPr marL="342900" lvl="0" indent="-342900">
              <a:buAutoNum type="arabicParenR"/>
            </a:pPr>
            <a:endParaRPr lang="en-US" sz="1600" dirty="0" smtClean="0"/>
          </a:p>
          <a:p>
            <a:r>
              <a:rPr lang="en-US" sz="1600" dirty="0" smtClean="0"/>
              <a:t>            AND THEN</a:t>
            </a:r>
          </a:p>
          <a:p>
            <a:endParaRPr lang="en-US" sz="1600" dirty="0"/>
          </a:p>
          <a:p>
            <a:pPr lvl="0"/>
            <a:r>
              <a:rPr lang="en-US" sz="1600" dirty="0" smtClean="0"/>
              <a:t>2)   </a:t>
            </a:r>
            <a:r>
              <a:rPr lang="en-US" sz="1600" b="1" u="sng" dirty="0" smtClean="0"/>
              <a:t>IMPORT</a:t>
            </a:r>
            <a:r>
              <a:rPr lang="en-US" sz="1600" dirty="0" smtClean="0"/>
              <a:t> </a:t>
            </a:r>
            <a:r>
              <a:rPr lang="en-US" sz="1600" dirty="0"/>
              <a:t>the </a:t>
            </a:r>
            <a:r>
              <a:rPr lang="en-US" sz="1600" dirty="0" smtClean="0"/>
              <a:t>most current </a:t>
            </a:r>
            <a:r>
              <a:rPr lang="en-US" sz="1600" dirty="0"/>
              <a:t>student transportation information from TIMS</a:t>
            </a:r>
            <a:r>
              <a:rPr lang="en-US" sz="1600" dirty="0" smtClean="0"/>
              <a:t>.</a:t>
            </a:r>
          </a:p>
        </p:txBody>
      </p:sp>
    </p:spTree>
    <p:extLst>
      <p:ext uri="{BB962C8B-B14F-4D97-AF65-F5344CB8AC3E}">
        <p14:creationId xmlns:p14="http://schemas.microsoft.com/office/powerpoint/2010/main" val="1428416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p:cNvSpPr>
            <a:spLocks noGrp="1" noChangeArrowheads="1"/>
          </p:cNvSpPr>
          <p:nvPr>
            <p:ph type="ctrTitle"/>
          </p:nvPr>
        </p:nvSpPr>
        <p:spPr>
          <a:xfrm>
            <a:off x="-5366" y="1075386"/>
            <a:ext cx="9144000" cy="3429000"/>
          </a:xfrm>
          <a:noFill/>
        </p:spPr>
        <p:txBody>
          <a:bodyPr/>
          <a:lstStyle/>
          <a:p>
            <a:pPr algn="l"/>
            <a:r>
              <a:rPr lang="en-US" sz="2400" dirty="0" smtClean="0"/>
              <a:t>TIMS Data in PowerSchool</a:t>
            </a:r>
            <a:r>
              <a:rPr lang="en-US" sz="2800" dirty="0" smtClean="0"/>
              <a:t/>
            </a:r>
            <a:br>
              <a:rPr lang="en-US" sz="2800" dirty="0" smtClean="0"/>
            </a:br>
            <a:r>
              <a:rPr lang="en-US" sz="1800" dirty="0" smtClean="0"/>
              <a:t>Bus Stop Information on the Student Transportation Screen</a:t>
            </a:r>
            <a:br>
              <a:rPr lang="en-US" sz="1800" dirty="0" smtClean="0"/>
            </a:br>
            <a:r>
              <a:rPr lang="en-US" sz="1800" dirty="0" smtClean="0"/>
              <a:t>Preparing TIMS Data for Import into PowerSchool</a:t>
            </a:r>
            <a:r>
              <a:rPr lang="en-US" sz="2000" dirty="0" smtClean="0"/>
              <a:t/>
            </a:r>
            <a:br>
              <a:rPr lang="en-US" sz="2000" dirty="0" smtClean="0"/>
            </a:br>
            <a:r>
              <a:rPr lang="en-US" sz="2000" dirty="0" smtClean="0"/>
              <a:t> </a:t>
            </a:r>
            <a:r>
              <a:rPr lang="en-US" sz="2800" dirty="0" smtClean="0"/>
              <a:t/>
            </a:r>
            <a:br>
              <a:rPr lang="en-US" sz="2800" dirty="0" smtClean="0"/>
            </a:br>
            <a:endParaRPr lang="en-US" sz="4400" dirty="0" smtClean="0">
              <a:solidFill>
                <a:schemeClr val="tx1"/>
              </a:solidFill>
            </a:endParaRPr>
          </a:p>
        </p:txBody>
      </p:sp>
      <p:sp>
        <p:nvSpPr>
          <p:cNvPr id="3" name="Hexagon 2"/>
          <p:cNvSpPr/>
          <p:nvPr/>
        </p:nvSpPr>
        <p:spPr bwMode="auto">
          <a:xfrm>
            <a:off x="8746958" y="6509084"/>
            <a:ext cx="180474" cy="168442"/>
          </a:xfrm>
          <a:prstGeom prst="hexagon">
            <a:avLst/>
          </a:prstGeom>
          <a:solidFill>
            <a:srgbClr val="FF0000">
              <a:alpha val="61000"/>
            </a:srgbClr>
          </a:solidFill>
          <a:ln w="9525" cap="flat" cmpd="sng" algn="ctr">
            <a:solidFill>
              <a:schemeClr val="bg1">
                <a:lumMod val="9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2"/>
          <p:cNvSpPr txBox="1">
            <a:spLocks noChangeArrowheads="1"/>
          </p:cNvSpPr>
          <p:nvPr/>
        </p:nvSpPr>
        <p:spPr bwMode="auto">
          <a:xfrm>
            <a:off x="-5366" y="41856"/>
            <a:ext cx="9144000" cy="10249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t>TIMS to PowerSchool Transportation Data Import</a:t>
            </a:r>
          </a:p>
        </p:txBody>
      </p:sp>
    </p:spTree>
    <p:extLst>
      <p:ext uri="{BB962C8B-B14F-4D97-AF65-F5344CB8AC3E}">
        <p14:creationId xmlns:p14="http://schemas.microsoft.com/office/powerpoint/2010/main" val="60229368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669" y="0"/>
            <a:ext cx="9144000" cy="1143000"/>
          </a:xfrm>
        </p:spPr>
        <p:txBody>
          <a:bodyPr/>
          <a:lstStyle/>
          <a:p>
            <a:r>
              <a:rPr lang="en-US" sz="4400" dirty="0" smtClean="0"/>
              <a:t>PowerSchool Transportation Data</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143" r="1350" b="28762"/>
          <a:stretch/>
        </p:blipFill>
        <p:spPr bwMode="auto">
          <a:xfrm>
            <a:off x="4474423" y="990601"/>
            <a:ext cx="4626647" cy="35051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bwMode="auto">
          <a:xfrm>
            <a:off x="5029200" y="1447800"/>
            <a:ext cx="725721" cy="134471"/>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13952" y="1446728"/>
            <a:ext cx="4488377" cy="2616101"/>
          </a:xfrm>
          <a:prstGeom prst="rect">
            <a:avLst/>
          </a:prstGeom>
          <a:noFill/>
        </p:spPr>
        <p:txBody>
          <a:bodyPr wrap="square" rtlCol="0">
            <a:spAutoFit/>
          </a:bodyPr>
          <a:lstStyle/>
          <a:p>
            <a:pPr lvl="0"/>
            <a:r>
              <a:rPr lang="en-US" sz="2000" u="sng" dirty="0" smtClean="0"/>
              <a:t>TIMS Data in PowerSchool</a:t>
            </a:r>
          </a:p>
          <a:p>
            <a:pPr lvl="0"/>
            <a:endParaRPr lang="en-US" sz="1600" u="sng" dirty="0"/>
          </a:p>
          <a:p>
            <a:r>
              <a:rPr lang="en-US" sz="1600" dirty="0" smtClean="0"/>
              <a:t>At the bottom of the student transportation screen, there is a section that displays student bus stop and route information.</a:t>
            </a:r>
          </a:p>
          <a:p>
            <a:endParaRPr lang="en-US" sz="1600" dirty="0" smtClean="0"/>
          </a:p>
          <a:p>
            <a:pPr marL="285750" indent="-285750">
              <a:buFont typeface="Arial" panose="020B0604020202020204" pitchFamily="34" charset="0"/>
              <a:buChar char="•"/>
            </a:pPr>
            <a:r>
              <a:rPr lang="en-US" sz="1600" dirty="0" smtClean="0"/>
              <a:t>To/From School Trip Type</a:t>
            </a:r>
          </a:p>
          <a:p>
            <a:pPr marL="285750" indent="-285750">
              <a:buFont typeface="Arial" panose="020B0604020202020204" pitchFamily="34" charset="0"/>
              <a:buChar char="•"/>
            </a:pPr>
            <a:r>
              <a:rPr lang="en-US" sz="1600" dirty="0" smtClean="0"/>
              <a:t>Bus or Route Number</a:t>
            </a:r>
          </a:p>
          <a:p>
            <a:pPr marL="285750" indent="-285750">
              <a:buFont typeface="Arial" panose="020B0604020202020204" pitchFamily="34" charset="0"/>
              <a:buChar char="•"/>
            </a:pPr>
            <a:r>
              <a:rPr lang="en-US" sz="1600" dirty="0" smtClean="0"/>
              <a:t>Stop Description or Location</a:t>
            </a:r>
          </a:p>
          <a:p>
            <a:pPr marL="285750" indent="-285750">
              <a:buFont typeface="Arial" panose="020B0604020202020204" pitchFamily="34" charset="0"/>
              <a:buChar char="•"/>
            </a:pPr>
            <a:r>
              <a:rPr lang="en-US" sz="1600" dirty="0" smtClean="0"/>
              <a:t>Time at Stop</a:t>
            </a: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219" t="58410" r="5094" b="34417"/>
          <a:stretch/>
        </p:blipFill>
        <p:spPr bwMode="auto">
          <a:xfrm>
            <a:off x="118636" y="4648200"/>
            <a:ext cx="6684135" cy="137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59027" y="4648200"/>
            <a:ext cx="6684135" cy="1371600"/>
          </a:xfrm>
          <a:prstGeom prst="rect">
            <a:avLst/>
          </a:prstGeom>
          <a:noFill/>
          <a:ln w="635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4953000" y="3505200"/>
            <a:ext cx="4143988" cy="990600"/>
          </a:xfrm>
          <a:prstGeom prst="rect">
            <a:avLst/>
          </a:prstGeom>
          <a:noFill/>
          <a:ln w="635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Bent-Up Arrow 17"/>
          <p:cNvSpPr/>
          <p:nvPr/>
        </p:nvSpPr>
        <p:spPr bwMode="auto">
          <a:xfrm rot="10800000">
            <a:off x="4026881" y="3747752"/>
            <a:ext cx="942306" cy="838200"/>
          </a:xfrm>
          <a:prstGeom prst="bentUpArrow">
            <a:avLst>
              <a:gd name="adj1" fmla="val 14245"/>
              <a:gd name="adj2" fmla="val 28073"/>
              <a:gd name="adj3" fmla="val 25000"/>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34591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2800" kern="0" dirty="0" smtClean="0"/>
              <a:t>TIMS Transportation Data Import for PowerSchool</a:t>
            </a:r>
          </a:p>
        </p:txBody>
      </p:sp>
      <p:sp>
        <p:nvSpPr>
          <p:cNvPr id="4" name="TextBox 3"/>
          <p:cNvSpPr txBox="1"/>
          <p:nvPr/>
        </p:nvSpPr>
        <p:spPr>
          <a:xfrm>
            <a:off x="-5366" y="685800"/>
            <a:ext cx="9067800" cy="5570756"/>
          </a:xfrm>
          <a:prstGeom prst="rect">
            <a:avLst/>
          </a:prstGeom>
          <a:noFill/>
        </p:spPr>
        <p:txBody>
          <a:bodyPr wrap="square" rtlCol="0">
            <a:spAutoFit/>
          </a:bodyPr>
          <a:lstStyle/>
          <a:p>
            <a:pPr lvl="0"/>
            <a:r>
              <a:rPr lang="en-US" sz="2000" u="sng" dirty="0" smtClean="0"/>
              <a:t>Preparing TIMS Data for Import into PowerSchool</a:t>
            </a:r>
          </a:p>
          <a:p>
            <a:r>
              <a:rPr lang="en-US" sz="1600" dirty="0" smtClean="0"/>
              <a:t>Before </a:t>
            </a:r>
            <a:r>
              <a:rPr lang="en-US" sz="1600" dirty="0"/>
              <a:t>you Import TIMS Data into PowerSchool, you will want to be able to trust the information you are uploading as Parents, Teachers, Data </a:t>
            </a:r>
            <a:r>
              <a:rPr lang="en-US" sz="1600" dirty="0" smtClean="0"/>
              <a:t>Managers, Principals</a:t>
            </a:r>
            <a:r>
              <a:rPr lang="en-US" sz="1600" dirty="0"/>
              <a:t>, etc. will </a:t>
            </a:r>
            <a:r>
              <a:rPr lang="en-US" sz="1600" dirty="0" smtClean="0"/>
              <a:t>have </a:t>
            </a:r>
            <a:r>
              <a:rPr lang="en-US" sz="1600" dirty="0"/>
              <a:t>access to </a:t>
            </a:r>
            <a:r>
              <a:rPr lang="en-US" sz="1600" dirty="0" smtClean="0"/>
              <a:t>view the TIMS Transportation Data in PowerSchool.</a:t>
            </a:r>
            <a:r>
              <a:rPr lang="en-US" sz="1600" dirty="0"/>
              <a:t/>
            </a:r>
            <a:br>
              <a:rPr lang="en-US" sz="1600" dirty="0"/>
            </a:br>
            <a:r>
              <a:rPr lang="en-US" sz="1600" dirty="0"/>
              <a:t/>
            </a:r>
            <a:br>
              <a:rPr lang="en-US" sz="1600" dirty="0"/>
            </a:br>
            <a:r>
              <a:rPr lang="en-US" sz="1600" dirty="0"/>
              <a:t>Prior to Extracting TIMS Data for Import into PowerSchool, please make sure all of the following </a:t>
            </a:r>
            <a:r>
              <a:rPr lang="en-US" sz="1600" dirty="0" smtClean="0"/>
              <a:t>are </a:t>
            </a:r>
            <a:r>
              <a:rPr lang="en-US" sz="1600" dirty="0"/>
              <a:t>correct in TIMS.</a:t>
            </a:r>
          </a:p>
          <a:p>
            <a:r>
              <a:rPr lang="en-US" sz="1600" dirty="0"/>
              <a:t> </a:t>
            </a:r>
          </a:p>
          <a:p>
            <a:pPr marL="742950" lvl="1" indent="-285750">
              <a:buFont typeface="Arial" panose="020B0604020202020204" pitchFamily="34" charset="0"/>
              <a:buChar char="•"/>
            </a:pPr>
            <a:r>
              <a:rPr lang="en-US" sz="1600" dirty="0"/>
              <a:t>Are all Student Assignments updated and accurate</a:t>
            </a:r>
            <a:r>
              <a:rPr lang="en-US" sz="1600" dirty="0" smtClean="0"/>
              <a:t>?</a:t>
            </a:r>
          </a:p>
          <a:p>
            <a:pPr marL="742950" lvl="1" indent="-285750">
              <a:buFont typeface="Arial" panose="020B0604020202020204" pitchFamily="34" charset="0"/>
              <a:buChar char="•"/>
            </a:pPr>
            <a:r>
              <a:rPr lang="en-US" sz="1600" dirty="0" smtClean="0"/>
              <a:t>Do all Assigned </a:t>
            </a:r>
            <a:r>
              <a:rPr lang="en-US" sz="1600" dirty="0"/>
              <a:t>S</a:t>
            </a:r>
            <a:r>
              <a:rPr lang="en-US" sz="1600" dirty="0" smtClean="0"/>
              <a:t>tudents have a PowerSchool ID in TIMS?</a:t>
            </a:r>
            <a:endParaRPr lang="en-US" sz="1600" dirty="0"/>
          </a:p>
          <a:p>
            <a:pPr marL="742950" lvl="1" indent="-285750">
              <a:buFont typeface="Arial" panose="020B0604020202020204" pitchFamily="34" charset="0"/>
              <a:buChar char="•"/>
            </a:pPr>
            <a:r>
              <a:rPr lang="en-US" sz="1600" dirty="0"/>
              <a:t>Are Stop Times Accurate for each Assigned Student in TIMS?</a:t>
            </a:r>
          </a:p>
          <a:p>
            <a:pPr marL="742950" lvl="1" indent="-285750">
              <a:buFont typeface="Arial" panose="020B0604020202020204" pitchFamily="34" charset="0"/>
              <a:buChar char="•"/>
            </a:pPr>
            <a:r>
              <a:rPr lang="en-US" sz="1600" dirty="0"/>
              <a:t>Are Run and Route Directions Fully Processed?</a:t>
            </a:r>
          </a:p>
          <a:p>
            <a:pPr marL="742950" lvl="1" indent="-285750">
              <a:buFont typeface="Arial" panose="020B0604020202020204" pitchFamily="34" charset="0"/>
              <a:buChar char="•"/>
            </a:pPr>
            <a:r>
              <a:rPr lang="en-US" sz="1600" dirty="0"/>
              <a:t>Have you examined your Slack Time for Accuracy and Corrected any Positive or Negative Slack Time for Routes with Multiple AM or PM Runs?</a:t>
            </a:r>
          </a:p>
          <a:p>
            <a:pPr marL="742950" lvl="1" indent="-285750">
              <a:buFont typeface="Arial" panose="020B0604020202020204" pitchFamily="34" charset="0"/>
              <a:buChar char="•"/>
            </a:pPr>
            <a:r>
              <a:rPr lang="en-US" sz="1600" dirty="0"/>
              <a:t>Are all Arrival and Departure Times To and From School correct?</a:t>
            </a:r>
          </a:p>
          <a:p>
            <a:pPr marL="742950" lvl="1" indent="-285750">
              <a:buFont typeface="Arial" panose="020B0604020202020204" pitchFamily="34" charset="0"/>
              <a:buChar char="•"/>
            </a:pPr>
            <a:r>
              <a:rPr lang="en-US" sz="1600" dirty="0"/>
              <a:t>Are all Route IDs and Bus Numbers correct and updated in TIMS?</a:t>
            </a:r>
          </a:p>
          <a:p>
            <a:r>
              <a:rPr lang="en-US" sz="1600" dirty="0"/>
              <a:t> </a:t>
            </a:r>
          </a:p>
          <a:p>
            <a:r>
              <a:rPr lang="en-US" sz="1600" dirty="0"/>
              <a:t>Once you have verified the accuracy of your data, please Run Rebuild Keys and </a:t>
            </a:r>
            <a:r>
              <a:rPr lang="en-US" sz="1600" dirty="0" err="1"/>
              <a:t>Dumpall</a:t>
            </a:r>
            <a:r>
              <a:rPr lang="en-US" sz="1600" dirty="0"/>
              <a:t> </a:t>
            </a:r>
            <a:endParaRPr lang="en-US" sz="1600" dirty="0" smtClean="0"/>
          </a:p>
          <a:p>
            <a:r>
              <a:rPr lang="en-US" sz="1600" dirty="0" smtClean="0"/>
              <a:t>(</a:t>
            </a:r>
            <a:r>
              <a:rPr lang="en-US" sz="1600" dirty="0"/>
              <a:t>only for </a:t>
            </a:r>
            <a:r>
              <a:rPr lang="en-US" sz="1600" dirty="0" err="1"/>
              <a:t>Edulog</a:t>
            </a:r>
            <a:r>
              <a:rPr lang="en-US" sz="1600" dirty="0"/>
              <a:t> NT Users) before Extracting the PowerSchool </a:t>
            </a:r>
            <a:r>
              <a:rPr lang="en-US" sz="1600" dirty="0" smtClean="0"/>
              <a:t>Transportation Data from </a:t>
            </a:r>
            <a:r>
              <a:rPr lang="en-US" sz="1600" dirty="0"/>
              <a:t>TIMS</a:t>
            </a:r>
            <a:r>
              <a:rPr lang="en-US" sz="1600" dirty="0" smtClean="0"/>
              <a:t>.</a:t>
            </a:r>
          </a:p>
          <a:p>
            <a:endParaRPr lang="en-US" sz="1600" dirty="0"/>
          </a:p>
          <a:p>
            <a:r>
              <a:rPr lang="en-US" sz="1600" i="1" u="sng" dirty="0" smtClean="0"/>
              <a:t>TIMS Tip</a:t>
            </a:r>
            <a:r>
              <a:rPr lang="en-US" sz="1600" i="1" dirty="0" smtClean="0"/>
              <a:t>: Treat this process as if you are submitting TDTIMS. You do not </a:t>
            </a:r>
          </a:p>
          <a:p>
            <a:r>
              <a:rPr lang="en-US" sz="1600" i="1" dirty="0" smtClean="0"/>
              <a:t>want to import incorrect or outdated information into PowerSchool. </a:t>
            </a:r>
          </a:p>
        </p:txBody>
      </p:sp>
    </p:spTree>
    <p:extLst>
      <p:ext uri="{BB962C8B-B14F-4D97-AF65-F5344CB8AC3E}">
        <p14:creationId xmlns:p14="http://schemas.microsoft.com/office/powerpoint/2010/main" val="329676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p:cNvSpPr>
            <a:spLocks noGrp="1" noChangeArrowheads="1"/>
          </p:cNvSpPr>
          <p:nvPr>
            <p:ph type="ctrTitle"/>
          </p:nvPr>
        </p:nvSpPr>
        <p:spPr>
          <a:xfrm>
            <a:off x="-5366" y="1075386"/>
            <a:ext cx="9144000" cy="3429000"/>
          </a:xfrm>
          <a:noFill/>
        </p:spPr>
        <p:txBody>
          <a:bodyPr/>
          <a:lstStyle/>
          <a:p>
            <a:pPr algn="l"/>
            <a:r>
              <a:rPr lang="en-US" sz="2800" dirty="0" smtClean="0"/>
              <a:t/>
            </a:r>
            <a:br>
              <a:rPr lang="en-US" sz="2800" dirty="0" smtClean="0"/>
            </a:br>
            <a:r>
              <a:rPr lang="en-US" sz="2400" dirty="0" smtClean="0"/>
              <a:t>Extracting and Formatting TIMS Data</a:t>
            </a:r>
            <a:br>
              <a:rPr lang="en-US" sz="2400" dirty="0" smtClean="0"/>
            </a:br>
            <a:r>
              <a:rPr lang="en-US" sz="1800" dirty="0" smtClean="0"/>
              <a:t>Creating the TIMS Extract(s) for PowerSchool</a:t>
            </a:r>
            <a:br>
              <a:rPr lang="en-US" sz="1800" dirty="0" smtClean="0"/>
            </a:br>
            <a:r>
              <a:rPr lang="en-US" sz="1800" dirty="0"/>
              <a:t>E</a:t>
            </a:r>
            <a:r>
              <a:rPr lang="en-US" sz="1800" dirty="0" smtClean="0"/>
              <a:t>xtracting Student Transportation Data from TIMS</a:t>
            </a:r>
            <a:br>
              <a:rPr lang="en-US" sz="1800" dirty="0" smtClean="0"/>
            </a:br>
            <a:r>
              <a:rPr lang="en-US" sz="1800" dirty="0" smtClean="0"/>
              <a:t>Formatting TIMS Transportation Data for Import into PowerSchool</a:t>
            </a:r>
            <a:r>
              <a:rPr lang="en-US" sz="2000" dirty="0" smtClean="0"/>
              <a:t/>
            </a:r>
            <a:br>
              <a:rPr lang="en-US" sz="2000" dirty="0" smtClean="0"/>
            </a:br>
            <a:r>
              <a:rPr lang="en-US" sz="2000" dirty="0"/>
              <a:t/>
            </a:r>
            <a:br>
              <a:rPr lang="en-US" sz="2000" dirty="0"/>
            </a:br>
            <a:endParaRPr lang="en-US" sz="4400" dirty="0" smtClean="0">
              <a:solidFill>
                <a:schemeClr val="tx1"/>
              </a:solidFill>
            </a:endParaRPr>
          </a:p>
        </p:txBody>
      </p:sp>
      <p:sp>
        <p:nvSpPr>
          <p:cNvPr id="3" name="Hexagon 2"/>
          <p:cNvSpPr/>
          <p:nvPr/>
        </p:nvSpPr>
        <p:spPr bwMode="auto">
          <a:xfrm>
            <a:off x="8746958" y="6509084"/>
            <a:ext cx="180474" cy="168442"/>
          </a:xfrm>
          <a:prstGeom prst="hexagon">
            <a:avLst/>
          </a:prstGeom>
          <a:solidFill>
            <a:srgbClr val="FF0000">
              <a:alpha val="61000"/>
            </a:srgbClr>
          </a:solidFill>
          <a:ln w="9525" cap="flat" cmpd="sng" algn="ctr">
            <a:solidFill>
              <a:schemeClr val="bg1">
                <a:lumMod val="9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2"/>
          <p:cNvSpPr txBox="1">
            <a:spLocks noChangeArrowheads="1"/>
          </p:cNvSpPr>
          <p:nvPr/>
        </p:nvSpPr>
        <p:spPr bwMode="auto">
          <a:xfrm>
            <a:off x="-5366" y="41856"/>
            <a:ext cx="9144000" cy="7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t>TIMS to PowerSchool Transportation Data Import</a:t>
            </a:r>
          </a:p>
        </p:txBody>
      </p:sp>
    </p:spTree>
    <p:extLst>
      <p:ext uri="{BB962C8B-B14F-4D97-AF65-F5344CB8AC3E}">
        <p14:creationId xmlns:p14="http://schemas.microsoft.com/office/powerpoint/2010/main" val="191051072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ack to School">
  <a:themeElements>
    <a:clrScheme name="Back to Sch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ck to School">
      <a:majorFont>
        <a:latin typeface="Andy"/>
        <a:ea typeface=""/>
        <a:cs typeface=""/>
      </a:majorFont>
      <a:minorFont>
        <a:latin typeface="And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ack to Sch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ck to Schoo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ck to Schoo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ck to Schoo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ck to Schoo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ck to Schoo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ck to Schoo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ck to Schoo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ck to Schoo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ck to Schoo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ck to Schoo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ck to Schoo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30280</TotalTime>
  <Words>2889</Words>
  <Application>Microsoft Office PowerPoint</Application>
  <PresentationFormat>On-screen Show (4:3)</PresentationFormat>
  <Paragraphs>570</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Back to School</vt:lpstr>
      <vt:lpstr>TIMS to PowerSchool Transportation Data Import  January 2016 </vt:lpstr>
      <vt:lpstr>TIMS Data in PowerSchool Bus Stop Information on the Student Transportation Screen   Extracting and Formatting TIMS Data Creating the TIMS Extract(s) for PowerSchool Extracting Student Transportation Data from TIMS Formatting TIMS Transportation Data for Import into PowerSchool  Purging and Importing TIMS Data Purging TIMS Data in PowerSchool Importing TIMS Data into PowerSchool</vt:lpstr>
      <vt:lpstr>PowerPoint Presentation</vt:lpstr>
      <vt:lpstr>PowerPoint Presentation</vt:lpstr>
      <vt:lpstr>PowerPoint Presentation</vt:lpstr>
      <vt:lpstr>TIMS Data in PowerSchool Bus Stop Information on the Student Transportation Screen Preparing TIMS Data for Import into PowerSchool   </vt:lpstr>
      <vt:lpstr>PowerSchool Transportation Data</vt:lpstr>
      <vt:lpstr>PowerPoint Presentation</vt:lpstr>
      <vt:lpstr> Extracting and Formatting TIMS Data Creating the TIMS Extract(s) for PowerSchool Extracting Student Transportation Data from TIMS Formatting TIMS Transportation Data for Import into PowerSchool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Purging and Importing TIMS Data Purging TIMS Data from PowerSchool Importing TIMS Data into PowerSchool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Technical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UNC Charlotte Urban Institute</dc:creator>
  <cp:lastModifiedBy>test</cp:lastModifiedBy>
  <cp:revision>796</cp:revision>
  <cp:lastPrinted>2016-01-04T18:33:57Z</cp:lastPrinted>
  <dcterms:created xsi:type="dcterms:W3CDTF">2000-08-22T20:15:15Z</dcterms:created>
  <dcterms:modified xsi:type="dcterms:W3CDTF">2016-01-06T13:10:23Z</dcterms:modified>
</cp:coreProperties>
</file>