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3"/>
  </p:notesMasterIdLst>
  <p:handoutMasterIdLst>
    <p:handoutMasterId r:id="rId14"/>
  </p:handoutMasterIdLst>
  <p:sldIdLst>
    <p:sldId id="256" r:id="rId2"/>
    <p:sldId id="305" r:id="rId3"/>
    <p:sldId id="307" r:id="rId4"/>
    <p:sldId id="308" r:id="rId5"/>
    <p:sldId id="311" r:id="rId6"/>
    <p:sldId id="312" r:id="rId7"/>
    <p:sldId id="313" r:id="rId8"/>
    <p:sldId id="314" r:id="rId9"/>
    <p:sldId id="315" r:id="rId10"/>
    <p:sldId id="316" r:id="rId11"/>
    <p:sldId id="317"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y Davis" initials="JD" lastIdx="5" clrIdx="0">
    <p:extLst>
      <p:ext uri="{19B8F6BF-5375-455C-9EA6-DF929625EA0E}">
        <p15:presenceInfo xmlns:p15="http://schemas.microsoft.com/office/powerpoint/2012/main" userId="S-1-5-21-4024640002-2148310385-1522395597-1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728E3A"/>
    <a:srgbClr val="B80000"/>
    <a:srgbClr val="772D2B"/>
    <a:srgbClr val="C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94660"/>
  </p:normalViewPr>
  <p:slideViewPr>
    <p:cSldViewPr snapToGrid="0">
      <p:cViewPr>
        <p:scale>
          <a:sx n="100" d="100"/>
          <a:sy n="100" d="100"/>
        </p:scale>
        <p:origin x="1722" y="336"/>
      </p:cViewPr>
      <p:guideLst/>
    </p:cSldViewPr>
  </p:slideViewPr>
  <p:notesTextViewPr>
    <p:cViewPr>
      <p:scale>
        <a:sx n="1" d="1"/>
        <a:sy n="1" d="1"/>
      </p:scale>
      <p:origin x="0" y="0"/>
    </p:cViewPr>
  </p:notesTextViewPr>
  <p:sorterViewPr>
    <p:cViewPr>
      <p:scale>
        <a:sx n="200" d="100"/>
        <a:sy n="200" d="100"/>
      </p:scale>
      <p:origin x="0" y="-23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510AB85-716C-4C8B-BF2C-59D282505CD3}" type="datetimeFigureOut">
              <a:rPr lang="en-US" smtClean="0"/>
              <a:t>5/8/2019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66CC944-7A0C-4C13-AC17-DF8B44C922AD}" type="slidenum">
              <a:rPr lang="en-US" smtClean="0"/>
              <a:t>‹#›</a:t>
            </a:fld>
            <a:endParaRPr lang="en-US" dirty="0"/>
          </a:p>
        </p:txBody>
      </p:sp>
    </p:spTree>
    <p:extLst>
      <p:ext uri="{BB962C8B-B14F-4D97-AF65-F5344CB8AC3E}">
        <p14:creationId xmlns:p14="http://schemas.microsoft.com/office/powerpoint/2010/main" val="1648838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C087D8C-D69B-413F-BA3B-B350151500FB}" type="datetimeFigureOut">
              <a:rPr lang="en-US" smtClean="0"/>
              <a:t>5/8/2019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B10068A-DDC8-421A-A270-D3538506ABDD}" type="slidenum">
              <a:rPr lang="en-US" smtClean="0"/>
              <a:t>‹#›</a:t>
            </a:fld>
            <a:endParaRPr lang="en-US" dirty="0"/>
          </a:p>
        </p:txBody>
      </p:sp>
    </p:spTree>
    <p:extLst>
      <p:ext uri="{BB962C8B-B14F-4D97-AF65-F5344CB8AC3E}">
        <p14:creationId xmlns:p14="http://schemas.microsoft.com/office/powerpoint/2010/main" val="151779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0340" y="2130425"/>
            <a:ext cx="77724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5614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19399170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4839" y="2507701"/>
            <a:ext cx="7556485" cy="36184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726DE59-0386-4456-B21E-FBC22CF53C86}"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1687" y="6356350"/>
            <a:ext cx="914401" cy="358616"/>
          </a:xfrm>
          <a:prstGeom prst="rect">
            <a:avLst/>
          </a:prstGeom>
        </p:spPr>
      </p:pic>
      <p:sp>
        <p:nvSpPr>
          <p:cNvPr id="8" name="Title 1"/>
          <p:cNvSpPr>
            <a:spLocks noGrp="1"/>
          </p:cNvSpPr>
          <p:nvPr>
            <p:ph type="title" idx="4294967295"/>
          </p:nvPr>
        </p:nvSpPr>
        <p:spPr>
          <a:xfrm>
            <a:off x="863125" y="152264"/>
            <a:ext cx="7886700" cy="614214"/>
          </a:xfrm>
        </p:spPr>
        <p:txBody>
          <a:bodyPr/>
          <a:lstStyle/>
          <a:p>
            <a:pPr algn="l"/>
            <a:endParaRPr lang="en-US" sz="4000" dirty="0"/>
          </a:p>
        </p:txBody>
      </p:sp>
      <p:cxnSp>
        <p:nvCxnSpPr>
          <p:cNvPr id="9" name="Straight Connector 8"/>
          <p:cNvCxnSpPr/>
          <p:nvPr userDrawn="1"/>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864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8924"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858924"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13251578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0315" y="354875"/>
            <a:ext cx="7556485"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74838" y="1600200"/>
            <a:ext cx="377605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34169" y="1600200"/>
            <a:ext cx="375263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256158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4839" y="257721"/>
            <a:ext cx="7611961"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74839" y="1535113"/>
            <a:ext cx="383851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74838" y="2174875"/>
            <a:ext cx="383851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8867" y="1535113"/>
            <a:ext cx="37179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68867" y="2174875"/>
            <a:ext cx="37179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419697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74838" y="1166801"/>
            <a:ext cx="7556485" cy="1143000"/>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263583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319012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4839" y="273050"/>
            <a:ext cx="3008313" cy="116205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267952" y="273050"/>
            <a:ext cx="436337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4839"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39621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26DE59-0386-4456-B21E-FBC22CF53C86}" type="slidenum">
              <a:rPr lang="en-US" smtClean="0"/>
              <a:t>‹#›</a:t>
            </a:fld>
            <a:endParaRPr lang="en-US" dirty="0"/>
          </a:p>
        </p:txBody>
      </p:sp>
    </p:spTree>
    <p:extLst>
      <p:ext uri="{BB962C8B-B14F-4D97-AF65-F5344CB8AC3E}">
        <p14:creationId xmlns:p14="http://schemas.microsoft.com/office/powerpoint/2010/main" val="44608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74839" y="6356350"/>
            <a:ext cx="2066669"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3366566" y="6356350"/>
            <a:ext cx="3207081"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806743" y="6356350"/>
            <a:ext cx="1824581"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880AF44-0932-5A4A-AD8B-B59E4CAEB575}" type="slidenum">
              <a:rPr lang="en-US" smtClean="0"/>
              <a:pPr/>
              <a:t>‹#›</a:t>
            </a:fld>
            <a:endParaRPr lang="en-US" dirty="0"/>
          </a:p>
        </p:txBody>
      </p:sp>
      <p:sp>
        <p:nvSpPr>
          <p:cNvPr id="8" name="Title Placeholder 1"/>
          <p:cNvSpPr>
            <a:spLocks noGrp="1"/>
          </p:cNvSpPr>
          <p:nvPr>
            <p:ph type="title"/>
          </p:nvPr>
        </p:nvSpPr>
        <p:spPr>
          <a:xfrm>
            <a:off x="1074839" y="900200"/>
            <a:ext cx="7556485" cy="1068988"/>
          </a:xfrm>
          <a:prstGeom prst="rect">
            <a:avLst/>
          </a:prstGeom>
        </p:spPr>
        <p:txBody>
          <a:bodyPr vert="horz" lIns="91440" tIns="45720" rIns="91440" bIns="45720" rtlCol="0" anchor="ctr">
            <a:noAutofit/>
          </a:bodyPr>
          <a:lstStyle/>
          <a:p>
            <a:r>
              <a:rPr lang="en-US" dirty="0" smtClean="0"/>
              <a:t>Headline Line One</a:t>
            </a:r>
            <a:br>
              <a:rPr lang="en-US" dirty="0" smtClean="0"/>
            </a:br>
            <a:r>
              <a:rPr lang="en-US" dirty="0" smtClean="0"/>
              <a:t>Headline Line Two</a:t>
            </a:r>
            <a:endParaRPr lang="en-US" dirty="0"/>
          </a:p>
        </p:txBody>
      </p:sp>
      <p:sp>
        <p:nvSpPr>
          <p:cNvPr id="9" name="Text Placeholder 2"/>
          <p:cNvSpPr>
            <a:spLocks noGrp="1"/>
          </p:cNvSpPr>
          <p:nvPr>
            <p:ph type="body" idx="1"/>
          </p:nvPr>
        </p:nvSpPr>
        <p:spPr>
          <a:xfrm>
            <a:off x="1074839" y="3022896"/>
            <a:ext cx="7556485" cy="31032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685800" cy="6858000"/>
          </a:xfrm>
          <a:prstGeom prst="rect">
            <a:avLst/>
          </a:prstGeom>
        </p:spPr>
      </p:pic>
    </p:spTree>
    <p:extLst>
      <p:ext uri="{BB962C8B-B14F-4D97-AF65-F5344CB8AC3E}">
        <p14:creationId xmlns:p14="http://schemas.microsoft.com/office/powerpoint/2010/main" val="22801956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3177" y="4540091"/>
            <a:ext cx="8340824" cy="923330"/>
          </a:xfrm>
          <a:prstGeom prst="rect">
            <a:avLst/>
          </a:prstGeom>
          <a:noFill/>
        </p:spPr>
        <p:txBody>
          <a:bodyPr wrap="square" rtlCol="0">
            <a:spAutoFit/>
          </a:bodyPr>
          <a:lstStyle/>
          <a:p>
            <a:pPr algn="ctr"/>
            <a:endParaRPr lang="en-US" dirty="0" smtClean="0"/>
          </a:p>
          <a:p>
            <a:pPr algn="ctr"/>
            <a:r>
              <a:rPr lang="en-US" dirty="0" smtClean="0"/>
              <a:t>This tool allows TIMS Staff to </a:t>
            </a:r>
          </a:p>
          <a:p>
            <a:pPr algn="ctr"/>
            <a:r>
              <a:rPr lang="en-US" dirty="0" smtClean="0"/>
              <a:t>Auto-</a:t>
            </a:r>
            <a:r>
              <a:rPr lang="en-US" dirty="0" smtClean="0"/>
              <a:t>Assign Students to Another School Code</a:t>
            </a:r>
            <a:endParaRPr lang="en-US" dirty="0" smtClean="0"/>
          </a:p>
        </p:txBody>
      </p:sp>
      <p:sp>
        <p:nvSpPr>
          <p:cNvPr id="7" name="Rectangle 6"/>
          <p:cNvSpPr/>
          <p:nvPr/>
        </p:nvSpPr>
        <p:spPr>
          <a:xfrm>
            <a:off x="803176" y="490715"/>
            <a:ext cx="8340824" cy="3477875"/>
          </a:xfrm>
          <a:prstGeom prst="rect">
            <a:avLst/>
          </a:prstGeom>
        </p:spPr>
        <p:txBody>
          <a:bodyPr wrap="square">
            <a:spAutoFit/>
          </a:bodyPr>
          <a:lstStyle/>
          <a:p>
            <a:pPr algn="ctr"/>
            <a:r>
              <a:rPr lang="en-US" sz="4400" b="1" dirty="0" smtClean="0"/>
              <a:t>TIMS </a:t>
            </a:r>
          </a:p>
          <a:p>
            <a:pPr algn="ctr"/>
            <a:endParaRPr lang="en-US" sz="4400" b="1" dirty="0" smtClean="0"/>
          </a:p>
          <a:p>
            <a:pPr algn="ctr"/>
            <a:r>
              <a:rPr lang="en-US" sz="4400" b="1" dirty="0" smtClean="0"/>
              <a:t>2019 </a:t>
            </a:r>
            <a:endParaRPr lang="en-US" sz="4400" b="1" dirty="0" smtClean="0"/>
          </a:p>
          <a:p>
            <a:pPr algn="ctr"/>
            <a:r>
              <a:rPr lang="en-US" sz="4400" b="1" dirty="0" smtClean="0"/>
              <a:t>School Code </a:t>
            </a:r>
          </a:p>
          <a:p>
            <a:pPr algn="ctr"/>
            <a:r>
              <a:rPr lang="en-US" sz="4400" b="1" dirty="0" smtClean="0"/>
              <a:t>Replacement Database</a:t>
            </a:r>
            <a:endParaRPr lang="en-US" sz="4400" b="1"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210" y="5695296"/>
            <a:ext cx="2576829" cy="721829"/>
          </a:xfrm>
          <a:prstGeom prst="rect">
            <a:avLst/>
          </a:prstGeom>
        </p:spPr>
      </p:pic>
    </p:spTree>
    <p:extLst>
      <p:ext uri="{BB962C8B-B14F-4D97-AF65-F5344CB8AC3E}">
        <p14:creationId xmlns:p14="http://schemas.microsoft.com/office/powerpoint/2010/main" val="141617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50" y="899339"/>
            <a:ext cx="6124576" cy="5478423"/>
          </a:xfrm>
          <a:prstGeom prst="rect">
            <a:avLst/>
          </a:prstGeom>
          <a:noFill/>
        </p:spPr>
        <p:txBody>
          <a:bodyPr wrap="square" rtlCol="0">
            <a:spAutoFit/>
          </a:bodyPr>
          <a:lstStyle/>
          <a:p>
            <a:pPr lvl="1"/>
            <a:r>
              <a:rPr lang="en-US" sz="2000" b="1" u="sng" dirty="0" smtClean="0"/>
              <a:t>Export </a:t>
            </a:r>
            <a:r>
              <a:rPr lang="en-US" sz="2000" b="1" u="sng" dirty="0"/>
              <a:t>Option 1</a:t>
            </a:r>
            <a:r>
              <a:rPr lang="en-US" sz="2000" dirty="0"/>
              <a:t>: </a:t>
            </a:r>
            <a:endParaRPr lang="en-US" sz="2000" dirty="0" smtClean="0"/>
          </a:p>
          <a:p>
            <a:pPr lvl="1"/>
            <a:r>
              <a:rPr lang="en-US" dirty="0" smtClean="0"/>
              <a:t>All </a:t>
            </a:r>
            <a:r>
              <a:rPr lang="en-US" dirty="0"/>
              <a:t>Students Export will create a file named FullNewStu.txt in the same folder as the School Replacement Database</a:t>
            </a:r>
          </a:p>
          <a:p>
            <a:pPr lvl="1"/>
            <a:endParaRPr lang="en-US" sz="2000" dirty="0"/>
          </a:p>
          <a:p>
            <a:pPr lvl="1"/>
            <a:r>
              <a:rPr lang="en-US" sz="2000" b="1" u="sng" dirty="0" smtClean="0"/>
              <a:t>Export </a:t>
            </a:r>
            <a:r>
              <a:rPr lang="en-US" sz="2000" b="1" u="sng" dirty="0"/>
              <a:t>Option 2</a:t>
            </a:r>
            <a:r>
              <a:rPr lang="en-US" sz="2000" dirty="0"/>
              <a:t>: </a:t>
            </a:r>
            <a:endParaRPr lang="en-US" sz="2000" dirty="0" smtClean="0"/>
          </a:p>
          <a:p>
            <a:pPr lvl="1"/>
            <a:r>
              <a:rPr lang="en-US" dirty="0" smtClean="0"/>
              <a:t>Changed </a:t>
            </a:r>
            <a:r>
              <a:rPr lang="en-US" dirty="0"/>
              <a:t>Students Export will create a file name PartialNewStu.txt in the same folder as the School Replacement Database.</a:t>
            </a:r>
          </a:p>
          <a:p>
            <a:pPr lvl="1"/>
            <a:endParaRPr lang="en-US" sz="2000" dirty="0"/>
          </a:p>
          <a:p>
            <a:pPr lvl="1"/>
            <a:r>
              <a:rPr lang="en-US" dirty="0"/>
              <a:t>TIMS Staff </a:t>
            </a:r>
            <a:r>
              <a:rPr lang="en-US" dirty="0" smtClean="0"/>
              <a:t>then </a:t>
            </a:r>
            <a:r>
              <a:rPr lang="en-US" dirty="0"/>
              <a:t>take this Text File and use it to UPSTU into the TIMS Summer School </a:t>
            </a:r>
            <a:r>
              <a:rPr lang="en-US" dirty="0" smtClean="0"/>
              <a:t>Dataset. </a:t>
            </a:r>
          </a:p>
          <a:p>
            <a:pPr lvl="1"/>
            <a:endParaRPr lang="en-US" dirty="0" smtClean="0"/>
          </a:p>
          <a:p>
            <a:pPr lvl="1"/>
            <a:r>
              <a:rPr lang="en-US" dirty="0" smtClean="0"/>
              <a:t>Rename </a:t>
            </a:r>
            <a:r>
              <a:rPr lang="en-US" dirty="0"/>
              <a:t>the file to newstu.dat and place in </a:t>
            </a:r>
            <a:r>
              <a:rPr lang="en-US" dirty="0" smtClean="0"/>
              <a:t>it TIMS Database used for Summer School</a:t>
            </a:r>
            <a:endParaRPr lang="en-US" dirty="0"/>
          </a:p>
          <a:p>
            <a:pPr lvl="1"/>
            <a:r>
              <a:rPr lang="en-US" dirty="0" smtClean="0"/>
              <a:t>Example: 	ELT\SS\Server\Export</a:t>
            </a:r>
            <a:endParaRPr lang="en-US" dirty="0"/>
          </a:p>
          <a:p>
            <a:pPr lvl="1"/>
            <a:endParaRPr lang="en-US" dirty="0"/>
          </a:p>
          <a:p>
            <a:pPr lvl="1"/>
            <a:r>
              <a:rPr lang="en-US" dirty="0" smtClean="0"/>
              <a:t>After then completing an UPSTU, all </a:t>
            </a:r>
            <a:r>
              <a:rPr lang="en-US" dirty="0"/>
              <a:t>students will now be assigned to their </a:t>
            </a:r>
            <a:r>
              <a:rPr lang="en-US" dirty="0" smtClean="0"/>
              <a:t>Summer </a:t>
            </a:r>
            <a:r>
              <a:rPr lang="en-US" dirty="0"/>
              <a:t>School Code as listed in the Excel Spreadsheet</a:t>
            </a:r>
            <a:r>
              <a:rPr lang="en-US" dirty="0" smtClean="0"/>
              <a:t>.</a:t>
            </a:r>
            <a:endParaRPr lang="en-US" sz="2000" dirty="0"/>
          </a:p>
        </p:txBody>
      </p:sp>
      <p:pic>
        <p:nvPicPr>
          <p:cNvPr id="4" name="Picture 3"/>
          <p:cNvPicPr>
            <a:picLocks noChangeAspect="1"/>
          </p:cNvPicPr>
          <p:nvPr/>
        </p:nvPicPr>
        <p:blipFill rotWithShape="1">
          <a:blip r:embed="rId2"/>
          <a:srcRect l="14085" t="13584" r="66197" b="67383"/>
          <a:stretch/>
        </p:blipFill>
        <p:spPr>
          <a:xfrm>
            <a:off x="6410326" y="1622693"/>
            <a:ext cx="2606231" cy="1653889"/>
          </a:xfrm>
          <a:prstGeom prst="rect">
            <a:avLst/>
          </a:prstGeom>
          <a:ln>
            <a:solidFill>
              <a:schemeClr val="tx1"/>
            </a:solidFill>
          </a:ln>
        </p:spPr>
      </p:pic>
      <p:sp>
        <p:nvSpPr>
          <p:cNvPr id="6" name="Title 1"/>
          <p:cNvSpPr>
            <a:spLocks noGrp="1"/>
          </p:cNvSpPr>
          <p:nvPr>
            <p:ph type="title" idx="4294967295"/>
          </p:nvPr>
        </p:nvSpPr>
        <p:spPr>
          <a:xfrm>
            <a:off x="977425" y="152264"/>
            <a:ext cx="7772400" cy="614214"/>
          </a:xfrm>
        </p:spPr>
        <p:txBody>
          <a:bodyPr/>
          <a:lstStyle/>
          <a:p>
            <a:pPr algn="l"/>
            <a:r>
              <a:rPr lang="en-US" sz="3600" dirty="0" smtClean="0"/>
              <a:t>School Code Replacement Database</a:t>
            </a:r>
            <a:endParaRPr lang="en-US" sz="3600" dirty="0"/>
          </a:p>
        </p:txBody>
      </p:sp>
    </p:spTree>
    <p:extLst>
      <p:ext uri="{BB962C8B-B14F-4D97-AF65-F5344CB8AC3E}">
        <p14:creationId xmlns:p14="http://schemas.microsoft.com/office/powerpoint/2010/main" val="382966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3177" y="4540091"/>
            <a:ext cx="8340824" cy="923330"/>
          </a:xfrm>
          <a:prstGeom prst="rect">
            <a:avLst/>
          </a:prstGeom>
          <a:noFill/>
        </p:spPr>
        <p:txBody>
          <a:bodyPr wrap="square" rtlCol="0">
            <a:spAutoFit/>
          </a:bodyPr>
          <a:lstStyle/>
          <a:p>
            <a:pPr algn="ctr"/>
            <a:endParaRPr lang="en-US" dirty="0" smtClean="0"/>
          </a:p>
          <a:p>
            <a:pPr algn="ctr"/>
            <a:r>
              <a:rPr lang="en-US" dirty="0" smtClean="0"/>
              <a:t>This tool allows TIMS Staff to </a:t>
            </a:r>
          </a:p>
          <a:p>
            <a:pPr algn="ctr"/>
            <a:r>
              <a:rPr lang="en-US" dirty="0" smtClean="0"/>
              <a:t>Auto-</a:t>
            </a:r>
            <a:r>
              <a:rPr lang="en-US" dirty="0" smtClean="0"/>
              <a:t>Assign Students to Another School Code</a:t>
            </a:r>
            <a:endParaRPr lang="en-US" dirty="0" smtClean="0"/>
          </a:p>
        </p:txBody>
      </p:sp>
      <p:sp>
        <p:nvSpPr>
          <p:cNvPr id="7" name="Rectangle 6"/>
          <p:cNvSpPr/>
          <p:nvPr/>
        </p:nvSpPr>
        <p:spPr>
          <a:xfrm>
            <a:off x="803176" y="490715"/>
            <a:ext cx="8340824" cy="3477875"/>
          </a:xfrm>
          <a:prstGeom prst="rect">
            <a:avLst/>
          </a:prstGeom>
        </p:spPr>
        <p:txBody>
          <a:bodyPr wrap="square">
            <a:spAutoFit/>
          </a:bodyPr>
          <a:lstStyle/>
          <a:p>
            <a:pPr algn="ctr"/>
            <a:r>
              <a:rPr lang="en-US" sz="4400" b="1" dirty="0" smtClean="0"/>
              <a:t>TIMS </a:t>
            </a:r>
          </a:p>
          <a:p>
            <a:pPr algn="ctr"/>
            <a:endParaRPr lang="en-US" sz="4400" b="1" dirty="0" smtClean="0"/>
          </a:p>
          <a:p>
            <a:pPr algn="ctr"/>
            <a:r>
              <a:rPr lang="en-US" sz="4400" b="1" dirty="0" smtClean="0"/>
              <a:t>2019 </a:t>
            </a:r>
            <a:endParaRPr lang="en-US" sz="4400" b="1" dirty="0" smtClean="0"/>
          </a:p>
          <a:p>
            <a:pPr algn="ctr"/>
            <a:r>
              <a:rPr lang="en-US" sz="4400" b="1" dirty="0" smtClean="0"/>
              <a:t>School Code </a:t>
            </a:r>
          </a:p>
          <a:p>
            <a:pPr algn="ctr"/>
            <a:r>
              <a:rPr lang="en-US" sz="4400" b="1" dirty="0" smtClean="0"/>
              <a:t>Replacement Database</a:t>
            </a:r>
            <a:endParaRPr lang="en-US" sz="4400" b="1"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210" y="5695296"/>
            <a:ext cx="2576829" cy="721829"/>
          </a:xfrm>
          <a:prstGeom prst="rect">
            <a:avLst/>
          </a:prstGeom>
        </p:spPr>
      </p:pic>
    </p:spTree>
    <p:extLst>
      <p:ext uri="{BB962C8B-B14F-4D97-AF65-F5344CB8AC3E}">
        <p14:creationId xmlns:p14="http://schemas.microsoft.com/office/powerpoint/2010/main" val="739799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7425" y="152264"/>
            <a:ext cx="7772400" cy="614214"/>
          </a:xfrm>
        </p:spPr>
        <p:txBody>
          <a:bodyPr/>
          <a:lstStyle/>
          <a:p>
            <a:pPr algn="l"/>
            <a:r>
              <a:rPr lang="en-US" sz="3600" dirty="0" smtClean="0"/>
              <a:t>School Code Replacement Database</a:t>
            </a:r>
            <a:endParaRPr lang="en-US" sz="3600" dirty="0"/>
          </a:p>
        </p:txBody>
      </p:sp>
      <p:sp>
        <p:nvSpPr>
          <p:cNvPr id="4" name="Content Placeholder 2"/>
          <p:cNvSpPr>
            <a:spLocks noGrp="1"/>
          </p:cNvSpPr>
          <p:nvPr>
            <p:ph idx="1"/>
          </p:nvPr>
        </p:nvSpPr>
        <p:spPr>
          <a:xfrm>
            <a:off x="712518" y="1134637"/>
            <a:ext cx="8431481" cy="5221713"/>
          </a:xfrm>
          <a:ln>
            <a:noFill/>
          </a:ln>
        </p:spPr>
        <p:txBody>
          <a:bodyPr>
            <a:normAutofit fontScale="92500" lnSpcReduction="10000"/>
          </a:bodyPr>
          <a:lstStyle/>
          <a:p>
            <a:pPr marL="0" indent="0">
              <a:spcAft>
                <a:spcPts val="600"/>
              </a:spcAft>
              <a:buNone/>
            </a:pPr>
            <a:r>
              <a:rPr lang="en-US" sz="2400" dirty="0" smtClean="0"/>
              <a:t>During the summer, many LEAs will only hold classes at a few school locations, bringing students from multiple schools to a single building for summer classes.</a:t>
            </a:r>
          </a:p>
          <a:p>
            <a:pPr marL="0" indent="0">
              <a:spcAft>
                <a:spcPts val="600"/>
              </a:spcAft>
              <a:buNone/>
            </a:pPr>
            <a:endParaRPr lang="en-US" sz="2400" dirty="0"/>
          </a:p>
          <a:p>
            <a:pPr marL="0" indent="0">
              <a:spcAft>
                <a:spcPts val="600"/>
              </a:spcAft>
              <a:buNone/>
            </a:pPr>
            <a:r>
              <a:rPr lang="en-US" sz="2400" dirty="0" smtClean="0"/>
              <a:t>This has historically caused problems in TIMS as students are not assigned to this building and tend to have a different school code during the regular school year.</a:t>
            </a:r>
          </a:p>
          <a:p>
            <a:pPr marL="0" indent="0">
              <a:spcAft>
                <a:spcPts val="600"/>
              </a:spcAft>
              <a:buNone/>
            </a:pPr>
            <a:endParaRPr lang="en-US" sz="2400" dirty="0"/>
          </a:p>
          <a:p>
            <a:pPr marL="0" indent="0">
              <a:spcAft>
                <a:spcPts val="600"/>
              </a:spcAft>
              <a:buNone/>
            </a:pPr>
            <a:r>
              <a:rPr lang="en-US" sz="2400" dirty="0" smtClean="0"/>
              <a:t>The School Code Replacement Database allows TIMS Staff to change the student’s normal school code to a Summer School Code. With a list of Summer School Students and the building they are assigned to, TIMS Staff can now instantly change the school code for dozen, hundreds and even thousands of students at a time.</a:t>
            </a:r>
            <a:endParaRPr lang="en-US" sz="2400" dirty="0" smtClean="0"/>
          </a:p>
        </p:txBody>
      </p:sp>
      <p:cxnSp>
        <p:nvCxnSpPr>
          <p:cNvPr id="5" name="Straight Connector 4"/>
          <p:cNvCxnSpPr/>
          <p:nvPr/>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726DE59-0386-4456-B21E-FBC22CF53C86}" type="slidenum">
              <a:rPr lang="en-US" smtClean="0"/>
              <a:pPr/>
              <a:t>2</a:t>
            </a:fld>
            <a:endParaRPr lang="en-US" dirty="0"/>
          </a:p>
        </p:txBody>
      </p:sp>
      <p:sp>
        <p:nvSpPr>
          <p:cNvPr id="6" name="Rectangle 5"/>
          <p:cNvSpPr/>
          <p:nvPr/>
        </p:nvSpPr>
        <p:spPr>
          <a:xfrm>
            <a:off x="1873804" y="6356350"/>
            <a:ext cx="3169457"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School Replacement Database</a:t>
            </a:r>
            <a:endParaRPr lang="en-US" sz="1600" b="1" dirty="0">
              <a:solidFill>
                <a:srgbClr val="B8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383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7425" y="152264"/>
            <a:ext cx="7772400" cy="614214"/>
          </a:xfrm>
        </p:spPr>
        <p:txBody>
          <a:bodyPr/>
          <a:lstStyle/>
          <a:p>
            <a:pPr algn="l"/>
            <a:r>
              <a:rPr lang="en-US" sz="3600" dirty="0" smtClean="0"/>
              <a:t>School Code Replacement Database</a:t>
            </a:r>
            <a:endParaRPr lang="en-US" sz="3600" dirty="0"/>
          </a:p>
        </p:txBody>
      </p:sp>
      <p:sp>
        <p:nvSpPr>
          <p:cNvPr id="4" name="Content Placeholder 2"/>
          <p:cNvSpPr>
            <a:spLocks noGrp="1"/>
          </p:cNvSpPr>
          <p:nvPr>
            <p:ph idx="1"/>
          </p:nvPr>
        </p:nvSpPr>
        <p:spPr>
          <a:xfrm>
            <a:off x="712518" y="1134637"/>
            <a:ext cx="8431481" cy="5221713"/>
          </a:xfrm>
          <a:ln>
            <a:noFill/>
          </a:ln>
        </p:spPr>
        <p:txBody>
          <a:bodyPr>
            <a:normAutofit/>
          </a:bodyPr>
          <a:lstStyle/>
          <a:p>
            <a:pPr marL="0" indent="0">
              <a:spcAft>
                <a:spcPts val="600"/>
              </a:spcAft>
              <a:buNone/>
            </a:pPr>
            <a:r>
              <a:rPr lang="en-US" sz="2400" dirty="0" smtClean="0"/>
              <a:t>In order for the database to work correctly, TIMS Staff </a:t>
            </a:r>
            <a:r>
              <a:rPr lang="en-US" sz="2400" dirty="0" smtClean="0"/>
              <a:t>will need the following:</a:t>
            </a:r>
          </a:p>
          <a:p>
            <a:pPr marL="457200" indent="-457200">
              <a:spcAft>
                <a:spcPts val="600"/>
              </a:spcAft>
              <a:buAutoNum type="arabicParenR"/>
            </a:pPr>
            <a:r>
              <a:rPr lang="en-US" sz="2000" dirty="0" smtClean="0"/>
              <a:t>School Code Replacement Database</a:t>
            </a:r>
          </a:p>
          <a:p>
            <a:pPr marL="400050" lvl="1" indent="0">
              <a:spcAft>
                <a:spcPts val="600"/>
              </a:spcAft>
              <a:buNone/>
            </a:pPr>
            <a:r>
              <a:rPr lang="en-US" sz="1600" dirty="0" smtClean="0"/>
              <a:t>(typically located in the D:\School Replacement Database) </a:t>
            </a:r>
            <a:endParaRPr lang="en-US" sz="1600" dirty="0"/>
          </a:p>
          <a:p>
            <a:pPr marL="457200" indent="-457200">
              <a:spcAft>
                <a:spcPts val="600"/>
              </a:spcAft>
              <a:buAutoNum type="arabicParenR"/>
            </a:pPr>
            <a:r>
              <a:rPr lang="en-US" sz="2000" dirty="0" smtClean="0"/>
              <a:t>TIMS Extract from PowerSchool (newstu.txt)</a:t>
            </a:r>
          </a:p>
          <a:p>
            <a:pPr marL="457200" indent="-457200">
              <a:spcAft>
                <a:spcPts val="600"/>
              </a:spcAft>
              <a:buAutoNum type="arabicParenR"/>
            </a:pPr>
            <a:r>
              <a:rPr lang="en-US" sz="2000" dirty="0" smtClean="0"/>
              <a:t>Excel Spreadsheet of Students and their Summer School Assignments</a:t>
            </a:r>
          </a:p>
        </p:txBody>
      </p:sp>
      <p:cxnSp>
        <p:nvCxnSpPr>
          <p:cNvPr id="5" name="Straight Connector 4"/>
          <p:cNvCxnSpPr/>
          <p:nvPr/>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726DE59-0386-4456-B21E-FBC22CF53C86}" type="slidenum">
              <a:rPr lang="en-US" smtClean="0"/>
              <a:pPr/>
              <a:t>3</a:t>
            </a:fld>
            <a:endParaRPr lang="en-US" dirty="0"/>
          </a:p>
        </p:txBody>
      </p:sp>
      <p:sp>
        <p:nvSpPr>
          <p:cNvPr id="6" name="Rectangle 5"/>
          <p:cNvSpPr/>
          <p:nvPr/>
        </p:nvSpPr>
        <p:spPr>
          <a:xfrm>
            <a:off x="1873804" y="6356350"/>
            <a:ext cx="3169457"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School Replacement Database</a:t>
            </a:r>
            <a:endParaRPr lang="en-US" sz="1600" b="1" dirty="0">
              <a:solidFill>
                <a:srgbClr val="B8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1245261" y="4228697"/>
            <a:ext cx="3769848" cy="1462801"/>
          </a:xfrm>
          <a:prstGeom prst="rect">
            <a:avLst/>
          </a:prstGeom>
        </p:spPr>
      </p:pic>
      <p:pic>
        <p:nvPicPr>
          <p:cNvPr id="8" name="Picture 7"/>
          <p:cNvPicPr>
            <a:picLocks noChangeAspect="1"/>
          </p:cNvPicPr>
          <p:nvPr/>
        </p:nvPicPr>
        <p:blipFill rotWithShape="1">
          <a:blip r:embed="rId3"/>
          <a:srcRect l="3732" t="57742" r="24727" b="4769"/>
          <a:stretch/>
        </p:blipFill>
        <p:spPr>
          <a:xfrm>
            <a:off x="6529058" y="2512465"/>
            <a:ext cx="2102266" cy="196552"/>
          </a:xfrm>
          <a:prstGeom prst="rect">
            <a:avLst/>
          </a:prstGeom>
          <a:ln>
            <a:solidFill>
              <a:schemeClr val="tx1"/>
            </a:solidFill>
          </a:ln>
        </p:spPr>
      </p:pic>
    </p:spTree>
    <p:extLst>
      <p:ext uri="{BB962C8B-B14F-4D97-AF65-F5344CB8AC3E}">
        <p14:creationId xmlns:p14="http://schemas.microsoft.com/office/powerpoint/2010/main" val="3629052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7425" y="152264"/>
            <a:ext cx="7772400" cy="614214"/>
          </a:xfrm>
        </p:spPr>
        <p:txBody>
          <a:bodyPr/>
          <a:lstStyle/>
          <a:p>
            <a:pPr algn="l"/>
            <a:r>
              <a:rPr lang="en-US" sz="3600" dirty="0" smtClean="0"/>
              <a:t>School Code Replacement Database</a:t>
            </a:r>
            <a:endParaRPr lang="en-US" sz="3600" dirty="0"/>
          </a:p>
        </p:txBody>
      </p:sp>
      <p:sp>
        <p:nvSpPr>
          <p:cNvPr id="4" name="Content Placeholder 2"/>
          <p:cNvSpPr>
            <a:spLocks noGrp="1"/>
          </p:cNvSpPr>
          <p:nvPr>
            <p:ph idx="1"/>
          </p:nvPr>
        </p:nvSpPr>
        <p:spPr>
          <a:xfrm>
            <a:off x="763942" y="1067646"/>
            <a:ext cx="7029822" cy="5221713"/>
          </a:xfrm>
          <a:ln>
            <a:noFill/>
          </a:ln>
        </p:spPr>
        <p:txBody>
          <a:bodyPr>
            <a:normAutofit/>
          </a:bodyPr>
          <a:lstStyle/>
          <a:p>
            <a:pPr marL="0" indent="0">
              <a:spcAft>
                <a:spcPts val="600"/>
              </a:spcAft>
              <a:buNone/>
            </a:pPr>
            <a:r>
              <a:rPr lang="en-US" sz="2200" dirty="0" smtClean="0"/>
              <a:t>The Summer School Spreadsheet must contain the following columns:</a:t>
            </a:r>
          </a:p>
          <a:p>
            <a:pPr lvl="2">
              <a:spcAft>
                <a:spcPts val="600"/>
              </a:spcAft>
            </a:pPr>
            <a:r>
              <a:rPr lang="en-US" sz="1600" dirty="0" smtClean="0"/>
              <a:t>Student PowerSchool ID (PSID)</a:t>
            </a:r>
          </a:p>
          <a:p>
            <a:pPr lvl="2">
              <a:spcAft>
                <a:spcPts val="600"/>
              </a:spcAft>
            </a:pPr>
            <a:r>
              <a:rPr lang="en-US" sz="1600" dirty="0" smtClean="0"/>
              <a:t>Summer School Code (SCH)</a:t>
            </a:r>
          </a:p>
          <a:p>
            <a:pPr marL="0" indent="0">
              <a:spcAft>
                <a:spcPts val="600"/>
              </a:spcAft>
              <a:buNone/>
            </a:pPr>
            <a:r>
              <a:rPr lang="en-US" sz="2200" dirty="0" smtClean="0"/>
              <a:t>The following columns are optional, but preferred for TIMS purposes:</a:t>
            </a:r>
          </a:p>
          <a:p>
            <a:pPr lvl="2" indent="-342900">
              <a:spcAft>
                <a:spcPts val="600"/>
              </a:spcAft>
            </a:pPr>
            <a:r>
              <a:rPr lang="en-US" sz="1600" dirty="0" smtClean="0"/>
              <a:t>AM Transportation Flag (AM)</a:t>
            </a:r>
          </a:p>
          <a:p>
            <a:pPr lvl="2" indent="-342900">
              <a:spcAft>
                <a:spcPts val="600"/>
              </a:spcAft>
            </a:pPr>
            <a:r>
              <a:rPr lang="en-US" sz="1600" dirty="0" smtClean="0"/>
              <a:t>PM Transportation Flag (PM)</a:t>
            </a:r>
            <a:endParaRPr lang="en-US" sz="1600" dirty="0"/>
          </a:p>
        </p:txBody>
      </p:sp>
      <p:cxnSp>
        <p:nvCxnSpPr>
          <p:cNvPr id="5" name="Straight Connector 4"/>
          <p:cNvCxnSpPr/>
          <p:nvPr/>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726DE59-0386-4456-B21E-FBC22CF53C86}" type="slidenum">
              <a:rPr lang="en-US" smtClean="0"/>
              <a:pPr/>
              <a:t>4</a:t>
            </a:fld>
            <a:endParaRPr lang="en-US" dirty="0"/>
          </a:p>
        </p:txBody>
      </p:sp>
      <p:sp>
        <p:nvSpPr>
          <p:cNvPr id="6" name="Rectangle 5"/>
          <p:cNvSpPr/>
          <p:nvPr/>
        </p:nvSpPr>
        <p:spPr>
          <a:xfrm>
            <a:off x="1873804" y="6356350"/>
            <a:ext cx="3169457"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School Replacement Database</a:t>
            </a:r>
            <a:endParaRPr lang="en-US" sz="1600" b="1" dirty="0">
              <a:solidFill>
                <a:srgbClr val="B8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214569" y="4259111"/>
            <a:ext cx="4034673" cy="1919498"/>
          </a:xfrm>
          <a:prstGeom prst="rect">
            <a:avLst/>
          </a:prstGeom>
        </p:spPr>
      </p:pic>
    </p:spTree>
    <p:extLst>
      <p:ext uri="{BB962C8B-B14F-4D97-AF65-F5344CB8AC3E}">
        <p14:creationId xmlns:p14="http://schemas.microsoft.com/office/powerpoint/2010/main" val="4120889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7425" y="152264"/>
            <a:ext cx="7772400" cy="614214"/>
          </a:xfrm>
        </p:spPr>
        <p:txBody>
          <a:bodyPr/>
          <a:lstStyle/>
          <a:p>
            <a:pPr algn="l"/>
            <a:r>
              <a:rPr lang="en-US" sz="3600" dirty="0" smtClean="0"/>
              <a:t>School Code Replacement Database</a:t>
            </a:r>
            <a:endParaRPr lang="en-US" sz="3600" dirty="0"/>
          </a:p>
        </p:txBody>
      </p:sp>
      <p:sp>
        <p:nvSpPr>
          <p:cNvPr id="4" name="Content Placeholder 2"/>
          <p:cNvSpPr>
            <a:spLocks noGrp="1"/>
          </p:cNvSpPr>
          <p:nvPr>
            <p:ph idx="1"/>
          </p:nvPr>
        </p:nvSpPr>
        <p:spPr>
          <a:xfrm>
            <a:off x="763941" y="1317200"/>
            <a:ext cx="7252013" cy="4553762"/>
          </a:xfrm>
          <a:ln>
            <a:noFill/>
          </a:ln>
        </p:spPr>
        <p:txBody>
          <a:bodyPr>
            <a:noAutofit/>
          </a:bodyPr>
          <a:lstStyle/>
          <a:p>
            <a:pPr marL="0" indent="0">
              <a:buNone/>
            </a:pPr>
            <a:r>
              <a:rPr lang="en-US" sz="1800" b="1" u="sng" dirty="0" smtClean="0"/>
              <a:t>Summer School Spreadsheet – Ridership Codes for AM and PM</a:t>
            </a:r>
            <a:endParaRPr lang="en-US" sz="1800" b="1" u="sng" dirty="0"/>
          </a:p>
          <a:p>
            <a:pPr marL="0" indent="0">
              <a:buNone/>
            </a:pPr>
            <a:endParaRPr lang="en-US" sz="1800" dirty="0"/>
          </a:p>
          <a:p>
            <a:pPr marL="0" indent="0">
              <a:buNone/>
            </a:pPr>
            <a:r>
              <a:rPr lang="en-US" sz="1800" dirty="0"/>
              <a:t>If AM and PM Ridership Codes are collected, then TIMS Staff can quickly identify and easily display the students who have requested a bus ride to or from Summer </a:t>
            </a:r>
            <a:r>
              <a:rPr lang="en-US" sz="1800" dirty="0" smtClean="0"/>
              <a:t>School. This </a:t>
            </a:r>
            <a:r>
              <a:rPr lang="en-US" sz="1800" dirty="0"/>
              <a:t>will help produce a much quicker turnover time when developing Summer School </a:t>
            </a:r>
            <a:r>
              <a:rPr lang="en-US" sz="1800" dirty="0" smtClean="0"/>
              <a:t>Routes.</a:t>
            </a:r>
          </a:p>
          <a:p>
            <a:pPr marL="0" indent="0">
              <a:buNone/>
            </a:pPr>
            <a:endParaRPr lang="en-US" sz="1800" dirty="0"/>
          </a:p>
          <a:p>
            <a:pPr marL="0" indent="0">
              <a:buNone/>
            </a:pPr>
            <a:r>
              <a:rPr lang="en-US" sz="1800" dirty="0" smtClean="0"/>
              <a:t>Historically, TIMS Staff often receive a list of All Students enrolled in Summer School and have no idea which students need Summer Transportation. Please don’t let this happened in your LEA.</a:t>
            </a:r>
          </a:p>
          <a:p>
            <a:pPr marL="0" indent="0">
              <a:buNone/>
            </a:pPr>
            <a:endParaRPr lang="en-US" sz="1800" dirty="0"/>
          </a:p>
          <a:p>
            <a:pPr marL="0" indent="0">
              <a:buNone/>
            </a:pPr>
            <a:r>
              <a:rPr lang="en-US" sz="1800" dirty="0" smtClean="0"/>
              <a:t>Speak to the Summer School Coordinator. While it is good for TIMS to know which students are in Summer School, it is more important for TIMS Staff to know which Summer Students require School Bus Transportation.</a:t>
            </a:r>
            <a:endParaRPr lang="en-US" sz="1800" dirty="0"/>
          </a:p>
        </p:txBody>
      </p:sp>
      <p:cxnSp>
        <p:nvCxnSpPr>
          <p:cNvPr id="5" name="Straight Connector 4"/>
          <p:cNvCxnSpPr/>
          <p:nvPr/>
        </p:nvCxnSpPr>
        <p:spPr>
          <a:xfrm>
            <a:off x="977425" y="833468"/>
            <a:ext cx="7772400" cy="0"/>
          </a:xfrm>
          <a:prstGeom prst="line">
            <a:avLst/>
          </a:prstGeom>
          <a:ln w="50800">
            <a:solidFill>
              <a:srgbClr val="5D6F7B"/>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726DE59-0386-4456-B21E-FBC22CF53C86}" type="slidenum">
              <a:rPr lang="en-US" smtClean="0"/>
              <a:pPr/>
              <a:t>5</a:t>
            </a:fld>
            <a:endParaRPr lang="en-US" dirty="0"/>
          </a:p>
        </p:txBody>
      </p:sp>
      <p:sp>
        <p:nvSpPr>
          <p:cNvPr id="6" name="Rectangle 5"/>
          <p:cNvSpPr/>
          <p:nvPr/>
        </p:nvSpPr>
        <p:spPr>
          <a:xfrm>
            <a:off x="1873804" y="6356350"/>
            <a:ext cx="3169457"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School Replacement Database</a:t>
            </a:r>
            <a:endParaRPr lang="en-US" sz="1600" b="1" dirty="0">
              <a:solidFill>
                <a:srgbClr val="B8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751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66" y="41856"/>
            <a:ext cx="9144000" cy="872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endParaRPr lang="en-US" sz="2800" kern="0" dirty="0" smtClean="0">
              <a:solidFill>
                <a:schemeClr val="tx1"/>
              </a:solidFill>
            </a:endParaRPr>
          </a:p>
        </p:txBody>
      </p:sp>
      <p:sp>
        <p:nvSpPr>
          <p:cNvPr id="5" name="TextBox 4"/>
          <p:cNvSpPr txBox="1"/>
          <p:nvPr/>
        </p:nvSpPr>
        <p:spPr>
          <a:xfrm>
            <a:off x="609600" y="647344"/>
            <a:ext cx="8343361" cy="5601533"/>
          </a:xfrm>
          <a:prstGeom prst="rect">
            <a:avLst/>
          </a:prstGeom>
          <a:noFill/>
        </p:spPr>
        <p:txBody>
          <a:bodyPr wrap="square" rtlCol="0">
            <a:spAutoFit/>
          </a:bodyPr>
          <a:lstStyle/>
          <a:p>
            <a:pPr lvl="1"/>
            <a:endParaRPr lang="en-US" dirty="0" smtClean="0"/>
          </a:p>
          <a:p>
            <a:pPr lvl="1"/>
            <a:r>
              <a:rPr lang="en-US" sz="2000" dirty="0" smtClean="0"/>
              <a:t>The TIMS Extract from PowerSchool (newstu.txt) </a:t>
            </a:r>
            <a:r>
              <a:rPr lang="en-US" sz="2000" dirty="0" smtClean="0"/>
              <a:t>contains </a:t>
            </a:r>
            <a:r>
              <a:rPr lang="en-US" sz="2000" dirty="0" smtClean="0"/>
              <a:t>the Student ID, the regular School Code for the Student and, if being used, the Y’s and N’s for AM and PM Ridership as entered on the Student Transportation Page of PowerSchool.</a:t>
            </a:r>
          </a:p>
          <a:p>
            <a:pPr lvl="1"/>
            <a:endParaRPr lang="en-US" sz="2000" i="1" dirty="0"/>
          </a:p>
          <a:p>
            <a:pPr lvl="1"/>
            <a:endParaRPr lang="en-US" sz="2000" i="1" dirty="0" smtClean="0"/>
          </a:p>
          <a:p>
            <a:pPr lvl="1"/>
            <a:endParaRPr lang="en-US" sz="2000" i="1" dirty="0"/>
          </a:p>
          <a:p>
            <a:pPr lvl="1"/>
            <a:endParaRPr lang="en-US" sz="2000" i="1" dirty="0" smtClean="0"/>
          </a:p>
          <a:p>
            <a:pPr lvl="1"/>
            <a:endParaRPr lang="en-US" sz="2000" i="1" dirty="0"/>
          </a:p>
          <a:p>
            <a:pPr lvl="1"/>
            <a:endParaRPr lang="en-US" sz="2000" i="1" dirty="0" smtClean="0"/>
          </a:p>
          <a:p>
            <a:pPr lvl="1"/>
            <a:endParaRPr lang="en-US" sz="2000" i="1" dirty="0" smtClean="0"/>
          </a:p>
          <a:p>
            <a:pPr lvl="1"/>
            <a:r>
              <a:rPr lang="en-US" sz="2000" dirty="0" smtClean="0"/>
              <a:t>The School Replacement Database will read the information for each student in the Summer School Spreadsheet and update\replace their regular School Code and regular AM\PM Ridership Codes within the TIMS Extract and produce an updated newstu.txt file.</a:t>
            </a:r>
          </a:p>
          <a:p>
            <a:pPr lvl="1"/>
            <a:endParaRPr lang="en-US" sz="2000" dirty="0"/>
          </a:p>
          <a:p>
            <a:pPr lvl="1"/>
            <a:r>
              <a:rPr lang="en-US" sz="2000" dirty="0" smtClean="0"/>
              <a:t>Staff then use this updated </a:t>
            </a:r>
            <a:r>
              <a:rPr lang="en-US" sz="2000" dirty="0" err="1" smtClean="0"/>
              <a:t>NewStu</a:t>
            </a:r>
            <a:r>
              <a:rPr lang="en-US" sz="2000" dirty="0" smtClean="0"/>
              <a:t> File during UPSTU into </a:t>
            </a:r>
            <a:r>
              <a:rPr lang="en-US" sz="2000" dirty="0" smtClean="0"/>
              <a:t>SS Data.</a:t>
            </a:r>
            <a:endParaRPr lang="en-US" sz="2000" dirty="0" smtClean="0"/>
          </a:p>
        </p:txBody>
      </p:sp>
      <p:pic>
        <p:nvPicPr>
          <p:cNvPr id="2" name="Picture 1"/>
          <p:cNvPicPr>
            <a:picLocks noChangeAspect="1"/>
          </p:cNvPicPr>
          <p:nvPr/>
        </p:nvPicPr>
        <p:blipFill rotWithShape="1">
          <a:blip r:embed="rId2"/>
          <a:srcRect l="11455" t="7248" r="82818" b="79486"/>
          <a:stretch/>
        </p:blipFill>
        <p:spPr>
          <a:xfrm>
            <a:off x="1387267" y="2450506"/>
            <a:ext cx="1143000" cy="1447800"/>
          </a:xfrm>
          <a:prstGeom prst="rect">
            <a:avLst/>
          </a:prstGeom>
          <a:ln>
            <a:solidFill>
              <a:schemeClr val="tx1"/>
            </a:solidFill>
          </a:ln>
        </p:spPr>
      </p:pic>
      <p:pic>
        <p:nvPicPr>
          <p:cNvPr id="4" name="Picture 3"/>
          <p:cNvPicPr>
            <a:picLocks noChangeAspect="1"/>
          </p:cNvPicPr>
          <p:nvPr/>
        </p:nvPicPr>
        <p:blipFill rotWithShape="1">
          <a:blip r:embed="rId3"/>
          <a:srcRect l="39640" t="6981" r="56160" b="79303"/>
          <a:stretch/>
        </p:blipFill>
        <p:spPr>
          <a:xfrm>
            <a:off x="2682667" y="2450506"/>
            <a:ext cx="1142999" cy="1447800"/>
          </a:xfrm>
          <a:prstGeom prst="rect">
            <a:avLst/>
          </a:prstGeom>
          <a:ln>
            <a:solidFill>
              <a:schemeClr val="tx1"/>
            </a:solidFill>
          </a:ln>
        </p:spPr>
      </p:pic>
      <p:pic>
        <p:nvPicPr>
          <p:cNvPr id="7" name="Picture 6"/>
          <p:cNvPicPr>
            <a:picLocks noChangeAspect="1"/>
          </p:cNvPicPr>
          <p:nvPr/>
        </p:nvPicPr>
        <p:blipFill rotWithShape="1">
          <a:blip r:embed="rId4"/>
          <a:srcRect l="62457" t="7595" r="29869" b="76458"/>
          <a:stretch/>
        </p:blipFill>
        <p:spPr>
          <a:xfrm>
            <a:off x="4130467" y="2450507"/>
            <a:ext cx="1295400" cy="1472046"/>
          </a:xfrm>
          <a:prstGeom prst="rect">
            <a:avLst/>
          </a:prstGeom>
          <a:ln>
            <a:solidFill>
              <a:schemeClr val="tx1"/>
            </a:solidFill>
          </a:ln>
        </p:spPr>
      </p:pic>
      <p:sp>
        <p:nvSpPr>
          <p:cNvPr id="8" name="TextBox 7"/>
          <p:cNvSpPr txBox="1"/>
          <p:nvPr/>
        </p:nvSpPr>
        <p:spPr>
          <a:xfrm>
            <a:off x="1496740" y="3924104"/>
            <a:ext cx="4038600" cy="246221"/>
          </a:xfrm>
          <a:prstGeom prst="rect">
            <a:avLst/>
          </a:prstGeom>
          <a:noFill/>
        </p:spPr>
        <p:txBody>
          <a:bodyPr wrap="square" rtlCol="0">
            <a:spAutoFit/>
          </a:bodyPr>
          <a:lstStyle/>
          <a:p>
            <a:r>
              <a:rPr lang="en-US" sz="1000" dirty="0" smtClean="0"/>
              <a:t>Student ID	              </a:t>
            </a:r>
            <a:r>
              <a:rPr lang="en-US" sz="1000" dirty="0" smtClean="0"/>
              <a:t>       School Code</a:t>
            </a:r>
            <a:r>
              <a:rPr lang="en-US" sz="1000" dirty="0" smtClean="0"/>
              <a:t> </a:t>
            </a:r>
            <a:r>
              <a:rPr lang="en-US" sz="1000" dirty="0" smtClean="0"/>
              <a:t>           AM</a:t>
            </a:r>
            <a:r>
              <a:rPr lang="en-US" sz="1000" dirty="0" smtClean="0"/>
              <a:t>	</a:t>
            </a:r>
            <a:r>
              <a:rPr lang="en-US" sz="1000" dirty="0" smtClean="0"/>
              <a:t>	PM</a:t>
            </a:r>
            <a:endParaRPr lang="en-US" sz="1000" dirty="0"/>
          </a:p>
        </p:txBody>
      </p:sp>
      <p:sp>
        <p:nvSpPr>
          <p:cNvPr id="9" name="Rectangle 8"/>
          <p:cNvSpPr/>
          <p:nvPr/>
        </p:nvSpPr>
        <p:spPr bwMode="auto">
          <a:xfrm>
            <a:off x="5168972" y="2598171"/>
            <a:ext cx="256894" cy="1324382"/>
          </a:xfrm>
          <a:prstGeom prst="rect">
            <a:avLst/>
          </a:prstGeom>
          <a:noFill/>
          <a:ln w="476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mtClean="0">
              <a:solidFill>
                <a:srgbClr val="000000"/>
              </a:solidFill>
            </a:endParaRPr>
          </a:p>
        </p:txBody>
      </p:sp>
      <p:sp>
        <p:nvSpPr>
          <p:cNvPr id="10" name="Rectangle 9"/>
          <p:cNvSpPr/>
          <p:nvPr/>
        </p:nvSpPr>
        <p:spPr bwMode="auto">
          <a:xfrm>
            <a:off x="4054267" y="2555254"/>
            <a:ext cx="228601" cy="1367299"/>
          </a:xfrm>
          <a:prstGeom prst="rect">
            <a:avLst/>
          </a:prstGeom>
          <a:noFill/>
          <a:ln w="476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mtClean="0">
              <a:solidFill>
                <a:srgbClr val="000000"/>
              </a:solidFill>
            </a:endParaRPr>
          </a:p>
        </p:txBody>
      </p:sp>
      <p:sp>
        <p:nvSpPr>
          <p:cNvPr id="11" name="Rectangle 10"/>
          <p:cNvSpPr/>
          <p:nvPr/>
        </p:nvSpPr>
        <p:spPr bwMode="auto">
          <a:xfrm>
            <a:off x="3139868" y="2659834"/>
            <a:ext cx="380999" cy="1238472"/>
          </a:xfrm>
          <a:prstGeom prst="rect">
            <a:avLst/>
          </a:prstGeom>
          <a:noFill/>
          <a:ln w="476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mtClean="0">
              <a:solidFill>
                <a:srgbClr val="000000"/>
              </a:solidFill>
            </a:endParaRPr>
          </a:p>
        </p:txBody>
      </p:sp>
      <p:sp>
        <p:nvSpPr>
          <p:cNvPr id="12" name="Rectangle 11"/>
          <p:cNvSpPr/>
          <p:nvPr/>
        </p:nvSpPr>
        <p:spPr bwMode="auto">
          <a:xfrm>
            <a:off x="1496740" y="2659834"/>
            <a:ext cx="881126" cy="1238472"/>
          </a:xfrm>
          <a:prstGeom prst="rect">
            <a:avLst/>
          </a:prstGeom>
          <a:noFill/>
          <a:ln w="476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mtClean="0">
              <a:solidFill>
                <a:srgbClr val="000000"/>
              </a:solidFill>
            </a:endParaRPr>
          </a:p>
        </p:txBody>
      </p:sp>
      <p:sp>
        <p:nvSpPr>
          <p:cNvPr id="13" name="Title 1"/>
          <p:cNvSpPr>
            <a:spLocks noGrp="1"/>
          </p:cNvSpPr>
          <p:nvPr>
            <p:ph type="title" idx="4294967295"/>
          </p:nvPr>
        </p:nvSpPr>
        <p:spPr>
          <a:xfrm>
            <a:off x="977425" y="152264"/>
            <a:ext cx="7772400" cy="614214"/>
          </a:xfrm>
        </p:spPr>
        <p:txBody>
          <a:bodyPr/>
          <a:lstStyle/>
          <a:p>
            <a:pPr algn="l"/>
            <a:r>
              <a:rPr lang="en-US" sz="3600" dirty="0" smtClean="0"/>
              <a:t>School Code Replacement Database</a:t>
            </a:r>
            <a:endParaRPr lang="en-US" sz="3600" dirty="0"/>
          </a:p>
        </p:txBody>
      </p:sp>
      <p:sp>
        <p:nvSpPr>
          <p:cNvPr id="14" name="Rectangle 13"/>
          <p:cNvSpPr/>
          <p:nvPr/>
        </p:nvSpPr>
        <p:spPr>
          <a:xfrm>
            <a:off x="1873804" y="6356350"/>
            <a:ext cx="3169457"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School Replacement Database</a:t>
            </a:r>
            <a:endParaRPr lang="en-US" sz="1600" b="1" dirty="0">
              <a:solidFill>
                <a:srgbClr val="B8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923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138976" y="888642"/>
            <a:ext cx="6858000" cy="654408"/>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r" rtl="0" eaLnBrk="0" fontAlgn="base" hangingPunct="0">
              <a:spcBef>
                <a:spcPct val="0"/>
              </a:spcBef>
              <a:spcAft>
                <a:spcPct val="0"/>
              </a:spcAft>
              <a:defRPr sz="7200">
                <a:solidFill>
                  <a:srgbClr val="0099CC"/>
                </a:solidFill>
                <a:latin typeface="+mj-lt"/>
                <a:ea typeface="+mj-ea"/>
                <a:cs typeface="+mj-cs"/>
              </a:defRPr>
            </a:lvl1pPr>
            <a:lvl2pPr algn="ctr" rtl="0" eaLnBrk="0" fontAlgn="base" hangingPunct="0">
              <a:spcBef>
                <a:spcPct val="0"/>
              </a:spcBef>
              <a:spcAft>
                <a:spcPct val="0"/>
              </a:spcAft>
              <a:defRPr sz="4800">
                <a:solidFill>
                  <a:srgbClr val="0099CC"/>
                </a:solidFill>
                <a:latin typeface="Andy" pitchFamily="66" charset="0"/>
              </a:defRPr>
            </a:lvl2pPr>
            <a:lvl3pPr algn="ctr" rtl="0" eaLnBrk="0" fontAlgn="base" hangingPunct="0">
              <a:spcBef>
                <a:spcPct val="0"/>
              </a:spcBef>
              <a:spcAft>
                <a:spcPct val="0"/>
              </a:spcAft>
              <a:defRPr sz="4800">
                <a:solidFill>
                  <a:srgbClr val="0099CC"/>
                </a:solidFill>
                <a:latin typeface="Andy" pitchFamily="66" charset="0"/>
              </a:defRPr>
            </a:lvl3pPr>
            <a:lvl4pPr algn="ctr" rtl="0" eaLnBrk="0" fontAlgn="base" hangingPunct="0">
              <a:spcBef>
                <a:spcPct val="0"/>
              </a:spcBef>
              <a:spcAft>
                <a:spcPct val="0"/>
              </a:spcAft>
              <a:defRPr sz="4800">
                <a:solidFill>
                  <a:srgbClr val="0099CC"/>
                </a:solidFill>
                <a:latin typeface="Andy" pitchFamily="66" charset="0"/>
              </a:defRPr>
            </a:lvl4pPr>
            <a:lvl5pPr algn="ctr" rtl="0" eaLnBrk="0" fontAlgn="base" hangingPunct="0">
              <a:spcBef>
                <a:spcPct val="0"/>
              </a:spcBef>
              <a:spcAft>
                <a:spcPct val="0"/>
              </a:spcAft>
              <a:defRPr sz="4800">
                <a:solidFill>
                  <a:srgbClr val="0099CC"/>
                </a:solidFill>
                <a:latin typeface="Andy" pitchFamily="66" charset="0"/>
              </a:defRPr>
            </a:lvl5pPr>
            <a:lvl6pPr marL="457200" algn="ctr" rtl="0" fontAlgn="base">
              <a:spcBef>
                <a:spcPct val="0"/>
              </a:spcBef>
              <a:spcAft>
                <a:spcPct val="0"/>
              </a:spcAft>
              <a:defRPr sz="4800">
                <a:solidFill>
                  <a:srgbClr val="0099CC"/>
                </a:solidFill>
                <a:latin typeface="Andy" pitchFamily="66" charset="0"/>
              </a:defRPr>
            </a:lvl6pPr>
            <a:lvl7pPr marL="914400" algn="ctr" rtl="0" fontAlgn="base">
              <a:spcBef>
                <a:spcPct val="0"/>
              </a:spcBef>
              <a:spcAft>
                <a:spcPct val="0"/>
              </a:spcAft>
              <a:defRPr sz="4800">
                <a:solidFill>
                  <a:srgbClr val="0099CC"/>
                </a:solidFill>
                <a:latin typeface="Andy" pitchFamily="66" charset="0"/>
              </a:defRPr>
            </a:lvl7pPr>
            <a:lvl8pPr marL="1371600" algn="ctr" rtl="0" fontAlgn="base">
              <a:spcBef>
                <a:spcPct val="0"/>
              </a:spcBef>
              <a:spcAft>
                <a:spcPct val="0"/>
              </a:spcAft>
              <a:defRPr sz="4800">
                <a:solidFill>
                  <a:srgbClr val="0099CC"/>
                </a:solidFill>
                <a:latin typeface="Andy" pitchFamily="66" charset="0"/>
              </a:defRPr>
            </a:lvl8pPr>
            <a:lvl9pPr marL="1828800" algn="ctr" rtl="0" fontAlgn="base">
              <a:spcBef>
                <a:spcPct val="0"/>
              </a:spcBef>
              <a:spcAft>
                <a:spcPct val="0"/>
              </a:spcAft>
              <a:defRPr sz="4800">
                <a:solidFill>
                  <a:srgbClr val="0099CC"/>
                </a:solidFill>
                <a:latin typeface="Andy" pitchFamily="66" charset="0"/>
              </a:defRPr>
            </a:lvl9pPr>
          </a:lstStyle>
          <a:p>
            <a:pPr algn="ctr"/>
            <a:endParaRPr lang="en-US" sz="2100" kern="0" dirty="0">
              <a:solidFill>
                <a:schemeClr val="tx1"/>
              </a:solidFill>
            </a:endParaRPr>
          </a:p>
        </p:txBody>
      </p:sp>
      <p:sp>
        <p:nvSpPr>
          <p:cNvPr id="5" name="TextBox 4"/>
          <p:cNvSpPr txBox="1"/>
          <p:nvPr/>
        </p:nvSpPr>
        <p:spPr>
          <a:xfrm>
            <a:off x="1155405" y="1675502"/>
            <a:ext cx="7496549" cy="2554545"/>
          </a:xfrm>
          <a:prstGeom prst="rect">
            <a:avLst/>
          </a:prstGeom>
          <a:noFill/>
        </p:spPr>
        <p:txBody>
          <a:bodyPr wrap="square" rtlCol="0">
            <a:spAutoFit/>
          </a:bodyPr>
          <a:lstStyle/>
          <a:p>
            <a:r>
              <a:rPr lang="en-US" sz="2000" dirty="0" smtClean="0"/>
              <a:t>After opening the Database (</a:t>
            </a:r>
            <a:r>
              <a:rPr lang="en-US" sz="2000" dirty="0"/>
              <a:t>typically located in the D:\School Replacement </a:t>
            </a:r>
            <a:r>
              <a:rPr lang="en-US" sz="2000" dirty="0" smtClean="0"/>
              <a:t>Database folder</a:t>
            </a:r>
          </a:p>
          <a:p>
            <a:endParaRPr lang="en-US" sz="2000" dirty="0" smtClean="0"/>
          </a:p>
          <a:p>
            <a:pPr marL="600075" lvl="1" indent="-257175">
              <a:buAutoNum type="arabicParenR"/>
            </a:pPr>
            <a:r>
              <a:rPr lang="en-US" sz="2000" dirty="0" smtClean="0"/>
              <a:t>Clear Previous Data</a:t>
            </a:r>
          </a:p>
          <a:p>
            <a:pPr marL="600075" lvl="1" indent="-257175">
              <a:buAutoNum type="arabicParenR"/>
            </a:pPr>
            <a:r>
              <a:rPr lang="en-US" sz="2000" dirty="0" smtClean="0"/>
              <a:t>Import TIMS Extract</a:t>
            </a:r>
          </a:p>
          <a:p>
            <a:pPr marL="600075" lvl="1" indent="-257175">
              <a:buAutoNum type="arabicParenR"/>
            </a:pPr>
            <a:r>
              <a:rPr lang="en-US" sz="2000" dirty="0" smtClean="0"/>
              <a:t>Import Student Spreadsheet</a:t>
            </a:r>
          </a:p>
          <a:p>
            <a:pPr marL="600075" lvl="1" indent="-257175">
              <a:buAutoNum type="arabicParenR"/>
            </a:pPr>
            <a:r>
              <a:rPr lang="en-US" sz="2000" dirty="0" smtClean="0"/>
              <a:t>Choose Export Option</a:t>
            </a:r>
          </a:p>
          <a:p>
            <a:pPr lvl="1"/>
            <a:endParaRPr lang="en-US" sz="2000" dirty="0"/>
          </a:p>
        </p:txBody>
      </p:sp>
      <p:pic>
        <p:nvPicPr>
          <p:cNvPr id="2" name="Picture 1"/>
          <p:cNvPicPr>
            <a:picLocks noChangeAspect="1"/>
          </p:cNvPicPr>
          <p:nvPr/>
        </p:nvPicPr>
        <p:blipFill rotWithShape="1">
          <a:blip r:embed="rId2"/>
          <a:srcRect l="8536" t="6157" r="1219" b="23036"/>
          <a:stretch/>
        </p:blipFill>
        <p:spPr>
          <a:xfrm>
            <a:off x="1275351" y="3977110"/>
            <a:ext cx="6585250" cy="2046767"/>
          </a:xfrm>
          <a:prstGeom prst="rect">
            <a:avLst/>
          </a:prstGeom>
          <a:ln>
            <a:solidFill>
              <a:schemeClr val="tx1"/>
            </a:solidFill>
          </a:ln>
        </p:spPr>
      </p:pic>
      <p:sp>
        <p:nvSpPr>
          <p:cNvPr id="6" name="Title 1"/>
          <p:cNvSpPr>
            <a:spLocks noGrp="1"/>
          </p:cNvSpPr>
          <p:nvPr>
            <p:ph type="title" idx="4294967295"/>
          </p:nvPr>
        </p:nvSpPr>
        <p:spPr>
          <a:xfrm>
            <a:off x="977425" y="152264"/>
            <a:ext cx="7772400" cy="614214"/>
          </a:xfrm>
        </p:spPr>
        <p:txBody>
          <a:bodyPr/>
          <a:lstStyle/>
          <a:p>
            <a:pPr algn="l"/>
            <a:r>
              <a:rPr lang="en-US" sz="3600" dirty="0" smtClean="0"/>
              <a:t>School Code Replacement Database</a:t>
            </a:r>
            <a:endParaRPr lang="en-US" sz="3600" dirty="0"/>
          </a:p>
        </p:txBody>
      </p:sp>
      <p:sp>
        <p:nvSpPr>
          <p:cNvPr id="4" name="Rectangle 3"/>
          <p:cNvSpPr/>
          <p:nvPr/>
        </p:nvSpPr>
        <p:spPr>
          <a:xfrm>
            <a:off x="1275351" y="1079231"/>
            <a:ext cx="6585250" cy="369332"/>
          </a:xfrm>
          <a:prstGeom prst="rect">
            <a:avLst/>
          </a:prstGeom>
        </p:spPr>
        <p:txBody>
          <a:bodyPr wrap="square">
            <a:spAutoFit/>
          </a:bodyPr>
          <a:lstStyle/>
          <a:p>
            <a:r>
              <a:rPr lang="en-US" b="1" u="sng" dirty="0" smtClean="0"/>
              <a:t>Instructions for Using the School Replacement Database</a:t>
            </a:r>
            <a:endParaRPr lang="en-US" b="1" u="sng" dirty="0"/>
          </a:p>
        </p:txBody>
      </p:sp>
      <p:pic>
        <p:nvPicPr>
          <p:cNvPr id="7" name="Picture 6"/>
          <p:cNvPicPr>
            <a:picLocks noChangeAspect="1"/>
          </p:cNvPicPr>
          <p:nvPr/>
        </p:nvPicPr>
        <p:blipFill>
          <a:blip r:embed="rId3"/>
          <a:stretch>
            <a:fillRect/>
          </a:stretch>
        </p:blipFill>
        <p:spPr>
          <a:xfrm>
            <a:off x="4491527" y="2085587"/>
            <a:ext cx="3653720" cy="354377"/>
          </a:xfrm>
          <a:prstGeom prst="rect">
            <a:avLst/>
          </a:prstGeom>
        </p:spPr>
      </p:pic>
      <p:sp>
        <p:nvSpPr>
          <p:cNvPr id="8" name="Rectangle 7"/>
          <p:cNvSpPr/>
          <p:nvPr/>
        </p:nvSpPr>
        <p:spPr>
          <a:xfrm>
            <a:off x="1873804" y="6356350"/>
            <a:ext cx="3169457" cy="338554"/>
          </a:xfrm>
          <a:prstGeom prst="rect">
            <a:avLst/>
          </a:prstGeom>
        </p:spPr>
        <p:txBody>
          <a:bodyPr wrap="none">
            <a:spAutoFit/>
          </a:bodyPr>
          <a:lstStyle/>
          <a:p>
            <a:r>
              <a:rPr lang="en-US" sz="1600" b="1" dirty="0" smtClean="0">
                <a:solidFill>
                  <a:srgbClr val="B80000"/>
                </a:solidFill>
                <a:latin typeface="Arial" panose="020B0604020202020204" pitchFamily="34" charset="0"/>
                <a:cs typeface="Arial" panose="020B0604020202020204" pitchFamily="34" charset="0"/>
              </a:rPr>
              <a:t>School Replacement Database</a:t>
            </a:r>
            <a:endParaRPr lang="en-US" sz="1600" b="1" dirty="0">
              <a:solidFill>
                <a:srgbClr val="B8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621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36" t="46047" r="1219" b="23036"/>
          <a:stretch/>
        </p:blipFill>
        <p:spPr>
          <a:xfrm>
            <a:off x="1278022" y="2039950"/>
            <a:ext cx="6579913" cy="89296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875682" y="4195670"/>
            <a:ext cx="2031672" cy="1020412"/>
          </a:xfrm>
          <a:prstGeom prst="rect">
            <a:avLst/>
          </a:prstGeom>
        </p:spPr>
      </p:pic>
      <p:pic>
        <p:nvPicPr>
          <p:cNvPr id="7" name="Picture 6"/>
          <p:cNvPicPr>
            <a:picLocks noChangeAspect="1"/>
          </p:cNvPicPr>
          <p:nvPr/>
        </p:nvPicPr>
        <p:blipFill rotWithShape="1">
          <a:blip r:embed="rId4"/>
          <a:srcRect l="19048" t="17778" r="70635" b="71164"/>
          <a:stretch/>
        </p:blipFill>
        <p:spPr>
          <a:xfrm>
            <a:off x="3143324" y="4004407"/>
            <a:ext cx="1113131" cy="671094"/>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3004262" y="5437521"/>
            <a:ext cx="1514820" cy="1118082"/>
          </a:xfrm>
          <a:prstGeom prst="rect">
            <a:avLst/>
          </a:prstGeom>
        </p:spPr>
      </p:pic>
      <p:pic>
        <p:nvPicPr>
          <p:cNvPr id="9" name="Picture 8"/>
          <p:cNvPicPr>
            <a:picLocks noChangeAspect="1"/>
          </p:cNvPicPr>
          <p:nvPr/>
        </p:nvPicPr>
        <p:blipFill rotWithShape="1">
          <a:blip r:embed="rId6"/>
          <a:srcRect l="18426" t="18115" r="65878" b="71070"/>
          <a:stretch/>
        </p:blipFill>
        <p:spPr>
          <a:xfrm>
            <a:off x="4648451" y="3997137"/>
            <a:ext cx="1703156" cy="660091"/>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4793870" y="5405847"/>
            <a:ext cx="1557735" cy="1149756"/>
          </a:xfrm>
          <a:prstGeom prst="rect">
            <a:avLst/>
          </a:prstGeom>
        </p:spPr>
      </p:pic>
      <p:pic>
        <p:nvPicPr>
          <p:cNvPr id="11" name="Picture 10"/>
          <p:cNvPicPr>
            <a:picLocks noChangeAspect="1"/>
          </p:cNvPicPr>
          <p:nvPr/>
        </p:nvPicPr>
        <p:blipFill rotWithShape="1">
          <a:blip r:embed="rId7"/>
          <a:srcRect l="77508" t="83506" r="4191" b="500"/>
          <a:stretch/>
        </p:blipFill>
        <p:spPr>
          <a:xfrm>
            <a:off x="6520034" y="4704251"/>
            <a:ext cx="1773083" cy="871631"/>
          </a:xfrm>
          <a:prstGeom prst="rect">
            <a:avLst/>
          </a:prstGeom>
          <a:ln>
            <a:solidFill>
              <a:schemeClr val="tx1"/>
            </a:solidFill>
          </a:ln>
        </p:spPr>
      </p:pic>
      <p:sp>
        <p:nvSpPr>
          <p:cNvPr id="12" name="TextBox 11"/>
          <p:cNvSpPr txBox="1"/>
          <p:nvPr/>
        </p:nvSpPr>
        <p:spPr>
          <a:xfrm>
            <a:off x="1219801" y="3028953"/>
            <a:ext cx="1641976" cy="461665"/>
          </a:xfrm>
          <a:prstGeom prst="rect">
            <a:avLst/>
          </a:prstGeom>
          <a:noFill/>
        </p:spPr>
        <p:txBody>
          <a:bodyPr wrap="square" rtlCol="0">
            <a:spAutoFit/>
          </a:bodyPr>
          <a:lstStyle/>
          <a:p>
            <a:r>
              <a:rPr lang="en-US" sz="1200" dirty="0"/>
              <a:t>Click the Step 1 Button to Clear Previous Data</a:t>
            </a:r>
          </a:p>
        </p:txBody>
      </p:sp>
      <p:sp>
        <p:nvSpPr>
          <p:cNvPr id="13" name="Down Arrow 12"/>
          <p:cNvSpPr/>
          <p:nvPr/>
        </p:nvSpPr>
        <p:spPr bwMode="auto">
          <a:xfrm>
            <a:off x="1748443" y="3498091"/>
            <a:ext cx="277438" cy="619856"/>
          </a:xfrm>
          <a:prstGeom prst="downArrow">
            <a:avLst/>
          </a:prstGeom>
          <a:solidFill>
            <a:srgbClr val="FF0000"/>
          </a:solidFill>
          <a:ln w="19050"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fontAlgn="base">
              <a:spcBef>
                <a:spcPct val="0"/>
              </a:spcBef>
              <a:spcAft>
                <a:spcPct val="0"/>
              </a:spcAft>
            </a:pPr>
            <a:endParaRPr lang="en-US" sz="1350">
              <a:latin typeface="Arial" charset="0"/>
            </a:endParaRPr>
          </a:p>
        </p:txBody>
      </p:sp>
      <p:sp>
        <p:nvSpPr>
          <p:cNvPr id="14" name="TextBox 13"/>
          <p:cNvSpPr txBox="1"/>
          <p:nvPr/>
        </p:nvSpPr>
        <p:spPr>
          <a:xfrm>
            <a:off x="2971803" y="2990260"/>
            <a:ext cx="1649952" cy="830997"/>
          </a:xfrm>
          <a:prstGeom prst="rect">
            <a:avLst/>
          </a:prstGeom>
          <a:noFill/>
        </p:spPr>
        <p:txBody>
          <a:bodyPr wrap="square" rtlCol="0">
            <a:spAutoFit/>
          </a:bodyPr>
          <a:lstStyle/>
          <a:p>
            <a:pPr algn="ctr"/>
            <a:r>
              <a:rPr lang="en-US" sz="1200" dirty="0"/>
              <a:t>Click the Step 2 Button.</a:t>
            </a:r>
          </a:p>
          <a:p>
            <a:pPr algn="ctr"/>
            <a:r>
              <a:rPr lang="en-US" sz="1200" dirty="0"/>
              <a:t>Then browse to and select the most recent TIMS Extract</a:t>
            </a:r>
          </a:p>
        </p:txBody>
      </p:sp>
      <p:sp>
        <p:nvSpPr>
          <p:cNvPr id="15" name="Down Arrow 14"/>
          <p:cNvSpPr/>
          <p:nvPr/>
        </p:nvSpPr>
        <p:spPr bwMode="auto">
          <a:xfrm>
            <a:off x="3671789" y="3789874"/>
            <a:ext cx="277438" cy="405796"/>
          </a:xfrm>
          <a:prstGeom prst="downArrow">
            <a:avLst/>
          </a:prstGeom>
          <a:solidFill>
            <a:srgbClr val="FF0000"/>
          </a:solidFill>
          <a:ln w="19050"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fontAlgn="base">
              <a:spcBef>
                <a:spcPct val="0"/>
              </a:spcBef>
              <a:spcAft>
                <a:spcPct val="0"/>
              </a:spcAft>
            </a:pPr>
            <a:endParaRPr lang="en-US" sz="1350">
              <a:latin typeface="Arial" charset="0"/>
            </a:endParaRPr>
          </a:p>
        </p:txBody>
      </p:sp>
      <p:sp>
        <p:nvSpPr>
          <p:cNvPr id="16" name="Down Arrow 15"/>
          <p:cNvSpPr/>
          <p:nvPr/>
        </p:nvSpPr>
        <p:spPr bwMode="auto">
          <a:xfrm>
            <a:off x="3622953" y="4785991"/>
            <a:ext cx="277438" cy="619856"/>
          </a:xfrm>
          <a:prstGeom prst="downArrow">
            <a:avLst/>
          </a:prstGeom>
          <a:solidFill>
            <a:srgbClr val="FF0000"/>
          </a:solidFill>
          <a:ln w="19050"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fontAlgn="base">
              <a:spcBef>
                <a:spcPct val="0"/>
              </a:spcBef>
              <a:spcAft>
                <a:spcPct val="0"/>
              </a:spcAft>
            </a:pPr>
            <a:endParaRPr lang="en-US" sz="1350">
              <a:latin typeface="Arial" charset="0"/>
            </a:endParaRPr>
          </a:p>
        </p:txBody>
      </p:sp>
      <p:sp>
        <p:nvSpPr>
          <p:cNvPr id="17" name="TextBox 16"/>
          <p:cNvSpPr txBox="1"/>
          <p:nvPr/>
        </p:nvSpPr>
        <p:spPr>
          <a:xfrm>
            <a:off x="4648494" y="2990260"/>
            <a:ext cx="1703112" cy="830997"/>
          </a:xfrm>
          <a:prstGeom prst="rect">
            <a:avLst/>
          </a:prstGeom>
          <a:noFill/>
        </p:spPr>
        <p:txBody>
          <a:bodyPr wrap="square" rtlCol="0">
            <a:spAutoFit/>
          </a:bodyPr>
          <a:lstStyle/>
          <a:p>
            <a:pPr algn="ctr"/>
            <a:r>
              <a:rPr lang="en-US" sz="1200" dirty="0"/>
              <a:t>Click the Step 3 Button.</a:t>
            </a:r>
          </a:p>
          <a:p>
            <a:pPr algn="ctr"/>
            <a:r>
              <a:rPr lang="en-US" sz="1200" dirty="0"/>
              <a:t>Then browse to and select the Excel Spreadsheet</a:t>
            </a:r>
          </a:p>
        </p:txBody>
      </p:sp>
      <p:sp>
        <p:nvSpPr>
          <p:cNvPr id="18" name="TextBox 17"/>
          <p:cNvSpPr txBox="1"/>
          <p:nvPr/>
        </p:nvSpPr>
        <p:spPr>
          <a:xfrm>
            <a:off x="6069786" y="4244211"/>
            <a:ext cx="3159105" cy="461665"/>
          </a:xfrm>
          <a:prstGeom prst="rect">
            <a:avLst/>
          </a:prstGeom>
          <a:noFill/>
        </p:spPr>
        <p:txBody>
          <a:bodyPr wrap="square" rtlCol="0">
            <a:spAutoFit/>
          </a:bodyPr>
          <a:lstStyle/>
          <a:p>
            <a:pPr algn="ctr"/>
            <a:r>
              <a:rPr lang="en-US" sz="1200" i="1" dirty="0"/>
              <a:t>You may need to view All Files to see </a:t>
            </a:r>
          </a:p>
          <a:p>
            <a:pPr algn="ctr"/>
            <a:r>
              <a:rPr lang="en-US" sz="1200" i="1" dirty="0"/>
              <a:t>Different versions of Excel Spreadsheets.</a:t>
            </a:r>
          </a:p>
        </p:txBody>
      </p:sp>
      <p:sp>
        <p:nvSpPr>
          <p:cNvPr id="19" name="Down Arrow 18"/>
          <p:cNvSpPr/>
          <p:nvPr/>
        </p:nvSpPr>
        <p:spPr bwMode="auto">
          <a:xfrm>
            <a:off x="5361331" y="3836520"/>
            <a:ext cx="277438" cy="359150"/>
          </a:xfrm>
          <a:prstGeom prst="downArrow">
            <a:avLst/>
          </a:prstGeom>
          <a:solidFill>
            <a:srgbClr val="FF0000"/>
          </a:solidFill>
          <a:ln w="19050"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fontAlgn="base">
              <a:spcBef>
                <a:spcPct val="0"/>
              </a:spcBef>
              <a:spcAft>
                <a:spcPct val="0"/>
              </a:spcAft>
            </a:pPr>
            <a:endParaRPr lang="en-US" sz="1350">
              <a:latin typeface="Arial" charset="0"/>
            </a:endParaRPr>
          </a:p>
        </p:txBody>
      </p:sp>
      <p:sp>
        <p:nvSpPr>
          <p:cNvPr id="20" name="Down Arrow 19"/>
          <p:cNvSpPr/>
          <p:nvPr/>
        </p:nvSpPr>
        <p:spPr bwMode="auto">
          <a:xfrm>
            <a:off x="5361331" y="4748872"/>
            <a:ext cx="277438" cy="619856"/>
          </a:xfrm>
          <a:prstGeom prst="downArrow">
            <a:avLst/>
          </a:prstGeom>
          <a:solidFill>
            <a:srgbClr val="FF0000"/>
          </a:solidFill>
          <a:ln w="19050"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fontAlgn="base">
              <a:spcBef>
                <a:spcPct val="0"/>
              </a:spcBef>
              <a:spcAft>
                <a:spcPct val="0"/>
              </a:spcAft>
            </a:pPr>
            <a:endParaRPr lang="en-US" sz="1350">
              <a:latin typeface="Arial" charset="0"/>
            </a:endParaRPr>
          </a:p>
        </p:txBody>
      </p:sp>
      <p:sp>
        <p:nvSpPr>
          <p:cNvPr id="21" name="TextBox 20"/>
          <p:cNvSpPr txBox="1"/>
          <p:nvPr/>
        </p:nvSpPr>
        <p:spPr>
          <a:xfrm>
            <a:off x="6378345" y="2932917"/>
            <a:ext cx="2056462" cy="1200329"/>
          </a:xfrm>
          <a:prstGeom prst="rect">
            <a:avLst/>
          </a:prstGeom>
          <a:noFill/>
        </p:spPr>
        <p:txBody>
          <a:bodyPr wrap="square" rtlCol="0">
            <a:spAutoFit/>
          </a:bodyPr>
          <a:lstStyle/>
          <a:p>
            <a:pPr algn="ctr"/>
            <a:r>
              <a:rPr lang="en-US" sz="1200" dirty="0"/>
              <a:t>After Importing the NewStu.txt and Excel Spreadsheet;</a:t>
            </a:r>
          </a:p>
          <a:p>
            <a:pPr algn="ctr"/>
            <a:endParaRPr lang="en-US" sz="1200" dirty="0"/>
          </a:p>
          <a:p>
            <a:pPr algn="ctr"/>
            <a:r>
              <a:rPr lang="en-US" sz="1200" dirty="0"/>
              <a:t> Click the Step 4 Button to visit the Export Options Page</a:t>
            </a:r>
          </a:p>
        </p:txBody>
      </p:sp>
      <p:sp>
        <p:nvSpPr>
          <p:cNvPr id="22" name="Title 1"/>
          <p:cNvSpPr>
            <a:spLocks noGrp="1"/>
          </p:cNvSpPr>
          <p:nvPr>
            <p:ph type="title" idx="4294967295"/>
          </p:nvPr>
        </p:nvSpPr>
        <p:spPr>
          <a:xfrm>
            <a:off x="977425" y="152264"/>
            <a:ext cx="7772400" cy="614214"/>
          </a:xfrm>
        </p:spPr>
        <p:txBody>
          <a:bodyPr/>
          <a:lstStyle/>
          <a:p>
            <a:pPr algn="l"/>
            <a:r>
              <a:rPr lang="en-US" sz="3600" dirty="0" smtClean="0"/>
              <a:t>School Code Replacement Database</a:t>
            </a:r>
            <a:endParaRPr lang="en-US" sz="3600" dirty="0"/>
          </a:p>
        </p:txBody>
      </p:sp>
      <p:sp>
        <p:nvSpPr>
          <p:cNvPr id="23" name="Rectangle 22"/>
          <p:cNvSpPr/>
          <p:nvPr/>
        </p:nvSpPr>
        <p:spPr>
          <a:xfrm>
            <a:off x="1275351" y="1079231"/>
            <a:ext cx="6585250" cy="369332"/>
          </a:xfrm>
          <a:prstGeom prst="rect">
            <a:avLst/>
          </a:prstGeom>
        </p:spPr>
        <p:txBody>
          <a:bodyPr wrap="square">
            <a:spAutoFit/>
          </a:bodyPr>
          <a:lstStyle/>
          <a:p>
            <a:r>
              <a:rPr lang="en-US" b="1" u="sng" dirty="0" smtClean="0"/>
              <a:t>Instructions for Using the School Replacement Database</a:t>
            </a:r>
            <a:endParaRPr lang="en-US" b="1" u="sng" dirty="0"/>
          </a:p>
        </p:txBody>
      </p:sp>
      <p:sp>
        <p:nvSpPr>
          <p:cNvPr id="24" name="Down Arrow 23"/>
          <p:cNvSpPr/>
          <p:nvPr/>
        </p:nvSpPr>
        <p:spPr bwMode="auto">
          <a:xfrm rot="16200000">
            <a:off x="8600903" y="3601363"/>
            <a:ext cx="277438" cy="619856"/>
          </a:xfrm>
          <a:prstGeom prst="downArrow">
            <a:avLst/>
          </a:prstGeom>
          <a:solidFill>
            <a:srgbClr val="FF0000"/>
          </a:solidFill>
          <a:ln w="19050"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fontAlgn="base">
              <a:spcBef>
                <a:spcPct val="0"/>
              </a:spcBef>
              <a:spcAft>
                <a:spcPct val="0"/>
              </a:spcAft>
            </a:pPr>
            <a:endParaRPr lang="en-US" sz="1350">
              <a:latin typeface="Arial" charset="0"/>
            </a:endParaRPr>
          </a:p>
        </p:txBody>
      </p:sp>
    </p:spTree>
    <p:extLst>
      <p:ext uri="{BB962C8B-B14F-4D97-AF65-F5344CB8AC3E}">
        <p14:creationId xmlns:p14="http://schemas.microsoft.com/office/powerpoint/2010/main" val="1208197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0" y="933453"/>
            <a:ext cx="8572500" cy="3016210"/>
          </a:xfrm>
          <a:prstGeom prst="rect">
            <a:avLst/>
          </a:prstGeom>
          <a:noFill/>
        </p:spPr>
        <p:txBody>
          <a:bodyPr wrap="square" rtlCol="0">
            <a:spAutoFit/>
          </a:bodyPr>
          <a:lstStyle/>
          <a:p>
            <a:r>
              <a:rPr lang="en-US" dirty="0"/>
              <a:t>There are two options for Exporting the Updated Student Information into an </a:t>
            </a:r>
            <a:r>
              <a:rPr lang="en-US" dirty="0" err="1"/>
              <a:t>UpStu</a:t>
            </a:r>
            <a:r>
              <a:rPr lang="en-US" dirty="0"/>
              <a:t> </a:t>
            </a:r>
            <a:r>
              <a:rPr lang="en-US" dirty="0" smtClean="0"/>
              <a:t>File.</a:t>
            </a:r>
            <a:endParaRPr lang="en-US" dirty="0"/>
          </a:p>
          <a:p>
            <a:endParaRPr lang="en-US" dirty="0"/>
          </a:p>
          <a:p>
            <a:r>
              <a:rPr lang="en-US" b="1" u="sng" dirty="0"/>
              <a:t>Option 1: All Students Export (Recommended)</a:t>
            </a:r>
          </a:p>
          <a:p>
            <a:endParaRPr lang="en-US" dirty="0"/>
          </a:p>
          <a:p>
            <a:r>
              <a:rPr lang="en-US" sz="1600" dirty="0"/>
              <a:t>This option produces a complete TIMS Extract containing all students with and without changes to their School Code and Ridership Codes. </a:t>
            </a:r>
          </a:p>
          <a:p>
            <a:endParaRPr lang="en-US" dirty="0"/>
          </a:p>
          <a:p>
            <a:r>
              <a:rPr lang="en-US" b="1" u="sng" dirty="0" smtClean="0"/>
              <a:t>Option </a:t>
            </a:r>
            <a:r>
              <a:rPr lang="en-US" b="1" u="sng" dirty="0"/>
              <a:t>2: Changed Students Export Only</a:t>
            </a:r>
          </a:p>
          <a:p>
            <a:endParaRPr lang="en-US" dirty="0"/>
          </a:p>
          <a:p>
            <a:r>
              <a:rPr lang="en-US" sz="1600" dirty="0"/>
              <a:t>This option produces a TIMS Extract containing only the students that were listed in the Excel Spreadsheet. All other students (non-summer) would not be included in the TIMS Extract.</a:t>
            </a:r>
          </a:p>
        </p:txBody>
      </p:sp>
      <p:sp>
        <p:nvSpPr>
          <p:cNvPr id="6" name="TextBox 5"/>
          <p:cNvSpPr txBox="1"/>
          <p:nvPr/>
        </p:nvSpPr>
        <p:spPr>
          <a:xfrm>
            <a:off x="5390071" y="4240578"/>
            <a:ext cx="3487230" cy="1569660"/>
          </a:xfrm>
          <a:prstGeom prst="rect">
            <a:avLst/>
          </a:prstGeom>
          <a:noFill/>
        </p:spPr>
        <p:txBody>
          <a:bodyPr wrap="square" rtlCol="0">
            <a:spAutoFit/>
          </a:bodyPr>
          <a:lstStyle/>
          <a:p>
            <a:pPr algn="ctr"/>
            <a:r>
              <a:rPr lang="en-US" sz="1600" i="1" dirty="0"/>
              <a:t>The All Students Export is recommended as operators may need all students within the TIMS Summer School Dataset in case assignments change and more students are added to the Summer Program at the last minute. </a:t>
            </a:r>
          </a:p>
        </p:txBody>
      </p:sp>
      <p:sp>
        <p:nvSpPr>
          <p:cNvPr id="5" name="Title 1"/>
          <p:cNvSpPr>
            <a:spLocks noGrp="1"/>
          </p:cNvSpPr>
          <p:nvPr>
            <p:ph type="title" idx="4294967295"/>
          </p:nvPr>
        </p:nvSpPr>
        <p:spPr>
          <a:xfrm>
            <a:off x="977425" y="152264"/>
            <a:ext cx="7772400" cy="614214"/>
          </a:xfrm>
        </p:spPr>
        <p:txBody>
          <a:bodyPr/>
          <a:lstStyle/>
          <a:p>
            <a:pPr algn="l"/>
            <a:r>
              <a:rPr lang="en-US" sz="3600" dirty="0" smtClean="0"/>
              <a:t>School Code Replacement Database</a:t>
            </a:r>
            <a:endParaRPr lang="en-US" sz="3600" dirty="0"/>
          </a:p>
        </p:txBody>
      </p:sp>
      <p:pic>
        <p:nvPicPr>
          <p:cNvPr id="7" name="Picture 6"/>
          <p:cNvPicPr>
            <a:picLocks noChangeAspect="1"/>
          </p:cNvPicPr>
          <p:nvPr/>
        </p:nvPicPr>
        <p:blipFill rotWithShape="1">
          <a:blip r:embed="rId2"/>
          <a:srcRect l="8819" t="31544" r="57177" b="44738"/>
          <a:stretch/>
        </p:blipFill>
        <p:spPr>
          <a:xfrm>
            <a:off x="771524" y="4185527"/>
            <a:ext cx="2154603" cy="1196097"/>
          </a:xfrm>
          <a:prstGeom prst="rect">
            <a:avLst/>
          </a:prstGeom>
          <a:ln>
            <a:solidFill>
              <a:schemeClr val="tx1"/>
            </a:solidFill>
          </a:ln>
        </p:spPr>
      </p:pic>
      <p:pic>
        <p:nvPicPr>
          <p:cNvPr id="8" name="Picture 7"/>
          <p:cNvPicPr>
            <a:picLocks noChangeAspect="1"/>
          </p:cNvPicPr>
          <p:nvPr/>
        </p:nvPicPr>
        <p:blipFill rotWithShape="1">
          <a:blip r:embed="rId2"/>
          <a:srcRect l="63225" t="31816" r="4132" b="45582"/>
          <a:stretch/>
        </p:blipFill>
        <p:spPr>
          <a:xfrm>
            <a:off x="3072788" y="4185527"/>
            <a:ext cx="2170622" cy="1196097"/>
          </a:xfrm>
          <a:prstGeom prst="rect">
            <a:avLst/>
          </a:prstGeom>
          <a:ln>
            <a:solidFill>
              <a:schemeClr val="tx1"/>
            </a:solidFill>
          </a:ln>
        </p:spPr>
      </p:pic>
    </p:spTree>
    <p:extLst>
      <p:ext uri="{BB962C8B-B14F-4D97-AF65-F5344CB8AC3E}">
        <p14:creationId xmlns:p14="http://schemas.microsoft.com/office/powerpoint/2010/main" val="1085372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NCSU-vertical-left-top-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7166</TotalTime>
  <Words>849</Words>
  <Application>Microsoft Office PowerPoint</Application>
  <PresentationFormat>On-screen Show (4:3)</PresentationFormat>
  <Paragraphs>111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NCSU-vertical-left-top-logo</vt:lpstr>
      <vt:lpstr>PowerPoint Presentation</vt:lpstr>
      <vt:lpstr>School Code Replacement Database</vt:lpstr>
      <vt:lpstr>School Code Replacement Database</vt:lpstr>
      <vt:lpstr>School Code Replacement Database</vt:lpstr>
      <vt:lpstr>School Code Replacement Database</vt:lpstr>
      <vt:lpstr>School Code Replacement Database</vt:lpstr>
      <vt:lpstr>School Code Replacement Database</vt:lpstr>
      <vt:lpstr>School Code Replacement Database</vt:lpstr>
      <vt:lpstr>School Code Replacement Database</vt:lpstr>
      <vt:lpstr>School Code Replacement Database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HWYSTUDENT</dc:creator>
  <cp:lastModifiedBy>Kevin Hart</cp:lastModifiedBy>
  <cp:revision>206</cp:revision>
  <cp:lastPrinted>2019-03-13T13:46:09Z</cp:lastPrinted>
  <dcterms:created xsi:type="dcterms:W3CDTF">2016-02-26T20:46:27Z</dcterms:created>
  <dcterms:modified xsi:type="dcterms:W3CDTF">2019-05-08T20:58:28Z</dcterms:modified>
</cp:coreProperties>
</file>