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5"/>
  </p:notesMasterIdLst>
  <p:handoutMasterIdLst>
    <p:handoutMasterId r:id="rId36"/>
  </p:handoutMasterIdLst>
  <p:sldIdLst>
    <p:sldId id="614" r:id="rId2"/>
    <p:sldId id="827" r:id="rId3"/>
    <p:sldId id="828" r:id="rId4"/>
    <p:sldId id="829" r:id="rId5"/>
    <p:sldId id="831" r:id="rId6"/>
    <p:sldId id="832" r:id="rId7"/>
    <p:sldId id="830" r:id="rId8"/>
    <p:sldId id="833" r:id="rId9"/>
    <p:sldId id="834" r:id="rId10"/>
    <p:sldId id="835" r:id="rId11"/>
    <p:sldId id="836" r:id="rId12"/>
    <p:sldId id="837" r:id="rId13"/>
    <p:sldId id="842" r:id="rId14"/>
    <p:sldId id="843" r:id="rId15"/>
    <p:sldId id="844" r:id="rId16"/>
    <p:sldId id="845" r:id="rId17"/>
    <p:sldId id="846" r:id="rId18"/>
    <p:sldId id="847" r:id="rId19"/>
    <p:sldId id="848" r:id="rId20"/>
    <p:sldId id="849" r:id="rId21"/>
    <p:sldId id="861" r:id="rId22"/>
    <p:sldId id="850" r:id="rId23"/>
    <p:sldId id="851" r:id="rId24"/>
    <p:sldId id="852" r:id="rId25"/>
    <p:sldId id="855" r:id="rId26"/>
    <p:sldId id="853" r:id="rId27"/>
    <p:sldId id="854" r:id="rId28"/>
    <p:sldId id="856" r:id="rId29"/>
    <p:sldId id="857" r:id="rId30"/>
    <p:sldId id="858" r:id="rId31"/>
    <p:sldId id="859" r:id="rId32"/>
    <p:sldId id="863" r:id="rId33"/>
    <p:sldId id="860" r:id="rId34"/>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66CCFF"/>
    <a:srgbClr val="F9B9A5"/>
    <a:srgbClr val="FF0000"/>
    <a:srgbClr val="54A709"/>
    <a:srgbClr val="0033CC"/>
    <a:srgbClr val="99CCFF"/>
    <a:srgbClr val="CCCC00"/>
    <a:srgbClr val="E8D6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86482" autoAdjust="0"/>
  </p:normalViewPr>
  <p:slideViewPr>
    <p:cSldViewPr>
      <p:cViewPr varScale="1">
        <p:scale>
          <a:sx n="133" d="100"/>
          <a:sy n="133" d="100"/>
        </p:scale>
        <p:origin x="-1158" y="-90"/>
      </p:cViewPr>
      <p:guideLst>
        <p:guide orient="horz" pos="2160"/>
        <p:guide pos="2880"/>
      </p:guideLst>
    </p:cSldViewPr>
  </p:slideViewPr>
  <p:outlineViewPr>
    <p:cViewPr>
      <p:scale>
        <a:sx n="33" d="100"/>
        <a:sy n="33" d="100"/>
      </p:scale>
      <p:origin x="0" y="47940"/>
    </p:cViewPr>
  </p:outlineViewPr>
  <p:notesTextViewPr>
    <p:cViewPr>
      <p:scale>
        <a:sx n="100" d="100"/>
        <a:sy n="100" d="100"/>
      </p:scale>
      <p:origin x="0" y="0"/>
    </p:cViewPr>
  </p:notesTextViewPr>
  <p:sorterViewPr>
    <p:cViewPr>
      <p:scale>
        <a:sx n="120" d="100"/>
        <a:sy n="120" d="100"/>
      </p:scale>
      <p:origin x="0" y="21588"/>
    </p:cViewPr>
  </p:sorterViewPr>
  <p:notesViewPr>
    <p:cSldViewPr>
      <p:cViewPr varScale="1">
        <p:scale>
          <a:sx n="60" d="100"/>
          <a:sy n="60" d="100"/>
        </p:scale>
        <p:origin x="-1722" y="-90"/>
      </p:cViewPr>
      <p:guideLst>
        <p:guide orient="horz" pos="2207"/>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4" y="5"/>
            <a:ext cx="4027178" cy="351957"/>
          </a:xfrm>
          <a:prstGeom prst="rect">
            <a:avLst/>
          </a:prstGeom>
          <a:noFill/>
          <a:ln>
            <a:noFill/>
          </a:ln>
          <a:extLst/>
        </p:spPr>
        <p:txBody>
          <a:bodyPr vert="horz" wrap="square" lIns="91401" tIns="45699" rIns="91401" bIns="45699" numCol="1" anchor="t" anchorCtr="0" compatLnSpc="1">
            <a:prstTxWarp prst="textNoShape">
              <a:avLst/>
            </a:prstTxWarp>
          </a:bodyPr>
          <a:lstStyle>
            <a:lvl1pPr defTabSz="912411">
              <a:defRPr sz="1200">
                <a:latin typeface="Times New Roman" pitchFamily="18" charset="0"/>
              </a:defRPr>
            </a:lvl1pPr>
          </a:lstStyle>
          <a:p>
            <a:pPr>
              <a:defRPr/>
            </a:pPr>
            <a:endParaRPr lang="en-US"/>
          </a:p>
        </p:txBody>
      </p:sp>
      <p:sp>
        <p:nvSpPr>
          <p:cNvPr id="140291" name="Rectangle 3"/>
          <p:cNvSpPr>
            <a:spLocks noGrp="1" noChangeArrowheads="1"/>
          </p:cNvSpPr>
          <p:nvPr>
            <p:ph type="dt" sz="quarter" idx="1"/>
          </p:nvPr>
        </p:nvSpPr>
        <p:spPr bwMode="auto">
          <a:xfrm>
            <a:off x="5267118" y="5"/>
            <a:ext cx="4027178" cy="351957"/>
          </a:xfrm>
          <a:prstGeom prst="rect">
            <a:avLst/>
          </a:prstGeom>
          <a:noFill/>
          <a:ln>
            <a:noFill/>
          </a:ln>
          <a:extLst/>
        </p:spPr>
        <p:txBody>
          <a:bodyPr vert="horz" wrap="square" lIns="91401" tIns="45699" rIns="91401" bIns="45699" numCol="1" anchor="t" anchorCtr="0" compatLnSpc="1">
            <a:prstTxWarp prst="textNoShape">
              <a:avLst/>
            </a:prstTxWarp>
          </a:bodyPr>
          <a:lstStyle>
            <a:lvl1pPr algn="r" defTabSz="912411">
              <a:defRPr sz="1200">
                <a:latin typeface="Times New Roman" pitchFamily="18" charset="0"/>
              </a:defRPr>
            </a:lvl1pPr>
          </a:lstStyle>
          <a:p>
            <a:pPr>
              <a:defRPr/>
            </a:pPr>
            <a:endParaRPr lang="en-US"/>
          </a:p>
        </p:txBody>
      </p:sp>
      <p:sp>
        <p:nvSpPr>
          <p:cNvPr id="140292" name="Rectangle 4"/>
          <p:cNvSpPr>
            <a:spLocks noGrp="1" noChangeArrowheads="1"/>
          </p:cNvSpPr>
          <p:nvPr>
            <p:ph type="ftr" sz="quarter" idx="2"/>
          </p:nvPr>
        </p:nvSpPr>
        <p:spPr bwMode="auto">
          <a:xfrm>
            <a:off x="4" y="6657251"/>
            <a:ext cx="4027178" cy="351957"/>
          </a:xfrm>
          <a:prstGeom prst="rect">
            <a:avLst/>
          </a:prstGeom>
          <a:noFill/>
          <a:ln>
            <a:noFill/>
          </a:ln>
          <a:extLst/>
        </p:spPr>
        <p:txBody>
          <a:bodyPr vert="horz" wrap="square" lIns="91401" tIns="45699" rIns="91401" bIns="45699" numCol="1" anchor="b" anchorCtr="0" compatLnSpc="1">
            <a:prstTxWarp prst="textNoShape">
              <a:avLst/>
            </a:prstTxWarp>
          </a:bodyPr>
          <a:lstStyle>
            <a:lvl1pPr defTabSz="912411">
              <a:defRPr sz="1200">
                <a:latin typeface="Times New Roman" pitchFamily="18" charset="0"/>
              </a:defRPr>
            </a:lvl1pPr>
          </a:lstStyle>
          <a:p>
            <a:pPr>
              <a:defRPr/>
            </a:pPr>
            <a:endParaRPr lang="en-US"/>
          </a:p>
        </p:txBody>
      </p:sp>
      <p:sp>
        <p:nvSpPr>
          <p:cNvPr id="140293" name="Rectangle 5"/>
          <p:cNvSpPr>
            <a:spLocks noGrp="1" noChangeArrowheads="1"/>
          </p:cNvSpPr>
          <p:nvPr>
            <p:ph type="sldNum" sz="quarter" idx="3"/>
          </p:nvPr>
        </p:nvSpPr>
        <p:spPr bwMode="auto">
          <a:xfrm>
            <a:off x="5267118" y="6657251"/>
            <a:ext cx="4027178" cy="351957"/>
          </a:xfrm>
          <a:prstGeom prst="rect">
            <a:avLst/>
          </a:prstGeom>
          <a:noFill/>
          <a:ln>
            <a:noFill/>
          </a:ln>
          <a:extLst/>
        </p:spPr>
        <p:txBody>
          <a:bodyPr vert="horz" wrap="square" lIns="91401" tIns="45699" rIns="91401" bIns="45699" numCol="1" anchor="b" anchorCtr="0" compatLnSpc="1">
            <a:prstTxWarp prst="textNoShape">
              <a:avLst/>
            </a:prstTxWarp>
          </a:bodyPr>
          <a:lstStyle>
            <a:lvl1pPr algn="r" defTabSz="912411">
              <a:defRPr sz="1200">
                <a:latin typeface="Times New Roman" pitchFamily="18" charset="0"/>
              </a:defRPr>
            </a:lvl1pPr>
          </a:lstStyle>
          <a:p>
            <a:pPr>
              <a:defRPr/>
            </a:pPr>
            <a:fld id="{6B7C529A-97CC-446B-8553-638A2A874C1E}" type="slidenum">
              <a:rPr lang="en-US"/>
              <a:pPr>
                <a:defRPr/>
              </a:pPr>
              <a:t>‹#›</a:t>
            </a:fld>
            <a:endParaRPr lang="en-US"/>
          </a:p>
        </p:txBody>
      </p:sp>
    </p:spTree>
    <p:extLst>
      <p:ext uri="{BB962C8B-B14F-4D97-AF65-F5344CB8AC3E}">
        <p14:creationId xmlns:p14="http://schemas.microsoft.com/office/powerpoint/2010/main" val="2759890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hdr" sz="quarter"/>
          </p:nvPr>
        </p:nvSpPr>
        <p:spPr bwMode="auto">
          <a:xfrm>
            <a:off x="4" y="5"/>
            <a:ext cx="4027178" cy="351957"/>
          </a:xfrm>
          <a:prstGeom prst="rect">
            <a:avLst/>
          </a:prstGeom>
          <a:noFill/>
          <a:ln>
            <a:noFill/>
          </a:ln>
          <a:extLst/>
        </p:spPr>
        <p:txBody>
          <a:bodyPr vert="horz" wrap="square" lIns="93773" tIns="46887" rIns="93773" bIns="46887" numCol="1" anchor="t" anchorCtr="0" compatLnSpc="1">
            <a:prstTxWarp prst="textNoShape">
              <a:avLst/>
            </a:prstTxWarp>
          </a:bodyPr>
          <a:lstStyle>
            <a:lvl1pPr defTabSz="937800">
              <a:defRPr sz="1200">
                <a:latin typeface="Times New Roman" pitchFamily="18" charset="0"/>
              </a:defRPr>
            </a:lvl1pPr>
          </a:lstStyle>
          <a:p>
            <a:pPr>
              <a:defRPr/>
            </a:pPr>
            <a:endParaRPr lang="en-US"/>
          </a:p>
        </p:txBody>
      </p:sp>
      <p:sp>
        <p:nvSpPr>
          <p:cNvPr id="163843" name="Rectangle 3"/>
          <p:cNvSpPr>
            <a:spLocks noGrp="1" noChangeArrowheads="1"/>
          </p:cNvSpPr>
          <p:nvPr>
            <p:ph type="dt" idx="1"/>
          </p:nvPr>
        </p:nvSpPr>
        <p:spPr bwMode="auto">
          <a:xfrm>
            <a:off x="5267118" y="5"/>
            <a:ext cx="4027178" cy="351957"/>
          </a:xfrm>
          <a:prstGeom prst="rect">
            <a:avLst/>
          </a:prstGeom>
          <a:noFill/>
          <a:ln>
            <a:noFill/>
          </a:ln>
          <a:extLst/>
        </p:spPr>
        <p:txBody>
          <a:bodyPr vert="horz" wrap="square" lIns="93773" tIns="46887" rIns="93773" bIns="46887" numCol="1" anchor="t" anchorCtr="0" compatLnSpc="1">
            <a:prstTxWarp prst="textNoShape">
              <a:avLst/>
            </a:prstTxWarp>
          </a:bodyPr>
          <a:lstStyle>
            <a:lvl1pPr algn="r" defTabSz="937800">
              <a:defRPr sz="1200">
                <a:latin typeface="Times New Roman" pitchFamily="18"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2898775" y="527050"/>
            <a:ext cx="3502025" cy="2627313"/>
          </a:xfrm>
          <a:prstGeom prst="rect">
            <a:avLst/>
          </a:prstGeom>
          <a:noFill/>
          <a:ln w="9525">
            <a:solidFill>
              <a:srgbClr val="000000"/>
            </a:solidFill>
            <a:miter lim="800000"/>
            <a:headEnd/>
            <a:tailEnd/>
          </a:ln>
        </p:spPr>
      </p:sp>
      <p:sp>
        <p:nvSpPr>
          <p:cNvPr id="163845" name="Rectangle 5"/>
          <p:cNvSpPr>
            <a:spLocks noGrp="1" noChangeArrowheads="1"/>
          </p:cNvSpPr>
          <p:nvPr>
            <p:ph type="body" sz="quarter" idx="3"/>
          </p:nvPr>
        </p:nvSpPr>
        <p:spPr bwMode="auto">
          <a:xfrm>
            <a:off x="928382" y="3329222"/>
            <a:ext cx="7439646" cy="3154440"/>
          </a:xfrm>
          <a:prstGeom prst="rect">
            <a:avLst/>
          </a:prstGeom>
          <a:noFill/>
          <a:ln>
            <a:noFill/>
          </a:ln>
          <a:extLst/>
        </p:spPr>
        <p:txBody>
          <a:bodyPr vert="horz" wrap="square" lIns="93773" tIns="46887" rIns="93773" bIns="4688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846" name="Rectangle 6"/>
          <p:cNvSpPr>
            <a:spLocks noGrp="1" noChangeArrowheads="1"/>
          </p:cNvSpPr>
          <p:nvPr>
            <p:ph type="ftr" sz="quarter" idx="4"/>
          </p:nvPr>
        </p:nvSpPr>
        <p:spPr bwMode="auto">
          <a:xfrm>
            <a:off x="4" y="6657251"/>
            <a:ext cx="4027178" cy="351957"/>
          </a:xfrm>
          <a:prstGeom prst="rect">
            <a:avLst/>
          </a:prstGeom>
          <a:noFill/>
          <a:ln>
            <a:noFill/>
          </a:ln>
          <a:extLst/>
        </p:spPr>
        <p:txBody>
          <a:bodyPr vert="horz" wrap="square" lIns="93773" tIns="46887" rIns="93773" bIns="46887" numCol="1" anchor="b" anchorCtr="0" compatLnSpc="1">
            <a:prstTxWarp prst="textNoShape">
              <a:avLst/>
            </a:prstTxWarp>
          </a:bodyPr>
          <a:lstStyle>
            <a:lvl1pPr defTabSz="937800">
              <a:defRPr sz="1200">
                <a:latin typeface="Times New Roman" pitchFamily="18" charset="0"/>
              </a:defRPr>
            </a:lvl1pPr>
          </a:lstStyle>
          <a:p>
            <a:pPr>
              <a:defRPr/>
            </a:pPr>
            <a:endParaRPr lang="en-US"/>
          </a:p>
        </p:txBody>
      </p:sp>
      <p:sp>
        <p:nvSpPr>
          <p:cNvPr id="163847" name="Rectangle 7"/>
          <p:cNvSpPr>
            <a:spLocks noGrp="1" noChangeArrowheads="1"/>
          </p:cNvSpPr>
          <p:nvPr>
            <p:ph type="sldNum" sz="quarter" idx="5"/>
          </p:nvPr>
        </p:nvSpPr>
        <p:spPr bwMode="auto">
          <a:xfrm>
            <a:off x="5267118" y="6657251"/>
            <a:ext cx="4027178" cy="351957"/>
          </a:xfrm>
          <a:prstGeom prst="rect">
            <a:avLst/>
          </a:prstGeom>
          <a:noFill/>
          <a:ln>
            <a:noFill/>
          </a:ln>
          <a:extLst/>
        </p:spPr>
        <p:txBody>
          <a:bodyPr vert="horz" wrap="square" lIns="93773" tIns="46887" rIns="93773" bIns="46887" numCol="1" anchor="b" anchorCtr="0" compatLnSpc="1">
            <a:prstTxWarp prst="textNoShape">
              <a:avLst/>
            </a:prstTxWarp>
          </a:bodyPr>
          <a:lstStyle>
            <a:lvl1pPr algn="r" defTabSz="937800">
              <a:defRPr sz="1200">
                <a:latin typeface="Times New Roman" pitchFamily="18" charset="0"/>
              </a:defRPr>
            </a:lvl1pPr>
          </a:lstStyle>
          <a:p>
            <a:pPr>
              <a:defRPr/>
            </a:pPr>
            <a:fld id="{81A6FB9A-7DFB-4C78-AA6D-7A9B30D271DD}" type="slidenum">
              <a:rPr lang="en-US"/>
              <a:pPr>
                <a:defRPr/>
              </a:pPr>
              <a:t>‹#›</a:t>
            </a:fld>
            <a:endParaRPr lang="en-US"/>
          </a:p>
        </p:txBody>
      </p:sp>
    </p:spTree>
    <p:extLst>
      <p:ext uri="{BB962C8B-B14F-4D97-AF65-F5344CB8AC3E}">
        <p14:creationId xmlns:p14="http://schemas.microsoft.com/office/powerpoint/2010/main" val="1123929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096000"/>
            <a:ext cx="9144000" cy="762000"/>
          </a:xfrm>
          <a:prstGeom prst="rect">
            <a:avLst/>
          </a:prstGeom>
          <a:solidFill>
            <a:schemeClr val="tx1"/>
          </a:solidFill>
          <a:ln w="9525">
            <a:solidFill>
              <a:schemeClr val="tx1"/>
            </a:solidFill>
            <a:miter lim="800000"/>
            <a:headEnd/>
            <a:tailEnd/>
          </a:ln>
        </p:spPr>
        <p:txBody>
          <a:bodyPr wrap="none" anchor="ctr"/>
          <a:lstStyle/>
          <a:p>
            <a:pPr>
              <a:defRPr/>
            </a:pPr>
            <a:endParaRPr lang="en-US"/>
          </a:p>
        </p:txBody>
      </p:sp>
      <p:pic>
        <p:nvPicPr>
          <p:cNvPr id="5" name="Picture 8" descr="33400137"/>
          <p:cNvPicPr>
            <a:picLocks noChangeAspect="1" noChangeArrowheads="1"/>
          </p:cNvPicPr>
          <p:nvPr/>
        </p:nvPicPr>
        <p:blipFill>
          <a:blip r:embed="rId2" cstate="print">
            <a:clrChange>
              <a:clrFrom>
                <a:srgbClr val="FCFFFF"/>
              </a:clrFrom>
              <a:clrTo>
                <a:srgbClr val="FCFFFF">
                  <a:alpha val="0"/>
                </a:srgbClr>
              </a:clrTo>
            </a:clrChange>
          </a:blip>
          <a:srcRect/>
          <a:stretch>
            <a:fillRect/>
          </a:stretch>
        </p:blipFill>
        <p:spPr bwMode="auto">
          <a:xfrm>
            <a:off x="0" y="4232275"/>
            <a:ext cx="3505200" cy="2493963"/>
          </a:xfrm>
          <a:prstGeom prst="rect">
            <a:avLst/>
          </a:prstGeom>
          <a:noFill/>
          <a:ln w="9525">
            <a:noFill/>
            <a:miter lim="800000"/>
            <a:headEnd/>
            <a:tailEnd/>
          </a:ln>
        </p:spPr>
      </p:pic>
      <p:sp>
        <p:nvSpPr>
          <p:cNvPr id="152579" name="Rectangle 3"/>
          <p:cNvSpPr>
            <a:spLocks noGrp="1" noChangeArrowheads="1"/>
          </p:cNvSpPr>
          <p:nvPr>
            <p:ph type="ctrTitle"/>
          </p:nvPr>
        </p:nvSpPr>
        <p:spPr>
          <a:xfrm>
            <a:off x="609600" y="228600"/>
            <a:ext cx="8229600" cy="2590800"/>
          </a:xfrm>
          <a:noFill/>
        </p:spPr>
        <p:txBody>
          <a:bodyPr/>
          <a:lstStyle>
            <a:lvl1pPr algn="r">
              <a:defRPr sz="7200"/>
            </a:lvl1pPr>
          </a:lstStyle>
          <a:p>
            <a:r>
              <a:rPr lang="en-US"/>
              <a:t>Click to edit Master title style</a:t>
            </a:r>
          </a:p>
        </p:txBody>
      </p:sp>
      <p:sp>
        <p:nvSpPr>
          <p:cNvPr id="152580" name="Rectangle 4"/>
          <p:cNvSpPr>
            <a:spLocks noGrp="1" noChangeArrowheads="1"/>
          </p:cNvSpPr>
          <p:nvPr>
            <p:ph type="subTitle" idx="1"/>
          </p:nvPr>
        </p:nvSpPr>
        <p:spPr>
          <a:xfrm>
            <a:off x="2438400" y="2971800"/>
            <a:ext cx="6400800" cy="1143000"/>
          </a:xfrm>
        </p:spPr>
        <p:txBody>
          <a:bodyPr/>
          <a:lstStyle>
            <a:lvl1pPr marL="0" indent="0" algn="r">
              <a:buFontTx/>
              <a:buNone/>
              <a:defRPr/>
            </a:lvl1pPr>
          </a:lstStyle>
          <a:p>
            <a:r>
              <a:rPr lang="en-US"/>
              <a:t>Click to edit Master subtitle style</a:t>
            </a:r>
          </a:p>
        </p:txBody>
      </p:sp>
      <p:sp>
        <p:nvSpPr>
          <p:cNvPr id="6" name="Rectangle 5"/>
          <p:cNvSpPr>
            <a:spLocks noGrp="1" noChangeArrowheads="1"/>
          </p:cNvSpPr>
          <p:nvPr>
            <p:ph type="dt" sz="half" idx="10"/>
          </p:nvPr>
        </p:nvSpPr>
        <p:spPr/>
        <p:txBody>
          <a:bodyPr/>
          <a:lstStyle>
            <a:lvl1pPr>
              <a:defRPr sz="2400" b="0"/>
            </a:lvl1pPr>
          </a:lstStyle>
          <a:p>
            <a:pPr>
              <a:defRPr/>
            </a:pPr>
            <a:endParaRPr lang="en-US"/>
          </a:p>
        </p:txBody>
      </p:sp>
      <p:sp>
        <p:nvSpPr>
          <p:cNvPr id="7" name="Rectangle 6"/>
          <p:cNvSpPr>
            <a:spLocks noGrp="1" noChangeArrowheads="1"/>
          </p:cNvSpPr>
          <p:nvPr>
            <p:ph type="ftr" sz="quarter" idx="11"/>
          </p:nvPr>
        </p:nvSpPr>
        <p:spPr>
          <a:xfrm>
            <a:off x="3124200" y="6245225"/>
            <a:ext cx="2895600" cy="476250"/>
          </a:xfrm>
        </p:spPr>
        <p:txBody>
          <a:bodyPr/>
          <a:lstStyle>
            <a:lvl1pPr>
              <a:defRPr sz="2400" b="0"/>
            </a:lvl1pPr>
          </a:lstStyle>
          <a:p>
            <a:pPr>
              <a:defRPr/>
            </a:pPr>
            <a:endParaRPr lang="en-US"/>
          </a:p>
        </p:txBody>
      </p:sp>
      <p:sp>
        <p:nvSpPr>
          <p:cNvPr id="8" name="Slide Number Placeholder 7"/>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2400">
                <a:solidFill>
                  <a:schemeClr val="bg1"/>
                </a:solidFill>
                <a:latin typeface="+mn-lt"/>
              </a:defRPr>
            </a:lvl1pPr>
          </a:lstStyle>
          <a:p>
            <a:pPr>
              <a:defRPr/>
            </a:pPr>
            <a:fld id="{333D777B-934D-47EA-8534-60BCD234078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Run Optimization 2008</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74638"/>
            <a:ext cx="2076450" cy="42497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76950" cy="42497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Run Optimization 2008</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76700" cy="2924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600200"/>
            <a:ext cx="4076700" cy="2924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Run Optimization 2008</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Run Optimization 2008</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Run Optimization 2008</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76700" cy="292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600200"/>
            <a:ext cx="4076700" cy="292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Run Optimization 2008</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a:t>Run Optimization 2008</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a:t>Run Optimization 2008</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a:t>Run Optimization 2008</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Run Optimization 2008</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Run Optimization 2008</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457200" y="1600200"/>
            <a:ext cx="8305800" cy="2924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2"/>
          <p:cNvSpPr>
            <a:spLocks noChangeArrowheads="1"/>
          </p:cNvSpPr>
          <p:nvPr/>
        </p:nvSpPr>
        <p:spPr bwMode="auto">
          <a:xfrm>
            <a:off x="0" y="6172200"/>
            <a:ext cx="9144000" cy="685800"/>
          </a:xfrm>
          <a:prstGeom prst="rect">
            <a:avLst/>
          </a:prstGeom>
          <a:solidFill>
            <a:schemeClr val="tx1"/>
          </a:solidFill>
          <a:ln w="9525">
            <a:solidFill>
              <a:schemeClr val="tx1"/>
            </a:solidFill>
            <a:miter lim="800000"/>
            <a:headEnd/>
            <a:tailEnd/>
          </a:ln>
        </p:spPr>
        <p:txBody>
          <a:bodyPr wrap="none" anchor="ctr"/>
          <a:lstStyle/>
          <a:p>
            <a:pPr>
              <a:defRPr/>
            </a:pPr>
            <a:endParaRPr lang="en-US"/>
          </a:p>
        </p:txBody>
      </p:sp>
      <p:pic>
        <p:nvPicPr>
          <p:cNvPr id="1028" name="Picture 3" descr="33400137"/>
          <p:cNvPicPr>
            <a:picLocks noChangeAspect="1" noChangeArrowheads="1"/>
          </p:cNvPicPr>
          <p:nvPr/>
        </p:nvPicPr>
        <p:blipFill>
          <a:blip r:embed="rId14" cstate="print">
            <a:clrChange>
              <a:clrFrom>
                <a:srgbClr val="FCFFFF"/>
              </a:clrFrom>
              <a:clrTo>
                <a:srgbClr val="FCFFFF">
                  <a:alpha val="0"/>
                </a:srgbClr>
              </a:clrTo>
            </a:clrChange>
          </a:blip>
          <a:srcRect/>
          <a:stretch>
            <a:fillRect/>
          </a:stretch>
        </p:blipFill>
        <p:spPr bwMode="auto">
          <a:xfrm>
            <a:off x="6781800" y="5410200"/>
            <a:ext cx="1752600" cy="1247775"/>
          </a:xfrm>
          <a:prstGeom prst="rect">
            <a:avLst/>
          </a:prstGeom>
          <a:noFill/>
          <a:ln w="9525">
            <a:noFill/>
            <a:miter lim="800000"/>
            <a:headEnd/>
            <a:tailEnd/>
          </a:ln>
        </p:spPr>
      </p:pic>
      <p:sp>
        <p:nvSpPr>
          <p:cNvPr id="15155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2000" b="1">
                <a:solidFill>
                  <a:schemeClr val="bg1"/>
                </a:solidFill>
                <a:latin typeface="+mn-lt"/>
              </a:defRPr>
            </a:lvl1pPr>
          </a:lstStyle>
          <a:p>
            <a:pPr>
              <a:defRPr/>
            </a:pPr>
            <a:endParaRPr lang="en-US"/>
          </a:p>
        </p:txBody>
      </p:sp>
      <p:sp>
        <p:nvSpPr>
          <p:cNvPr id="151558" name="Rectangle 6"/>
          <p:cNvSpPr>
            <a:spLocks noGrp="1" noChangeArrowheads="1"/>
          </p:cNvSpPr>
          <p:nvPr>
            <p:ph type="ftr" sz="quarter" idx="3"/>
          </p:nvPr>
        </p:nvSpPr>
        <p:spPr bwMode="auto">
          <a:xfrm>
            <a:off x="6096000" y="6629400"/>
            <a:ext cx="3048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1">
                <a:solidFill>
                  <a:schemeClr val="bg1"/>
                </a:solidFill>
                <a:latin typeface="+mn-lt"/>
              </a:defRPr>
            </a:lvl1pPr>
          </a:lstStyle>
          <a:p>
            <a:pPr>
              <a:defRPr/>
            </a:pPr>
            <a:r>
              <a:rPr lang="en-US"/>
              <a:t>Run Optimization 2008</a:t>
            </a:r>
          </a:p>
        </p:txBody>
      </p:sp>
      <p:sp>
        <p:nvSpPr>
          <p:cNvPr id="1031" name="Rectangle 8"/>
          <p:cNvSpPr>
            <a:spLocks noGrp="1" noChangeArrowheads="1"/>
          </p:cNvSpPr>
          <p:nvPr>
            <p:ph type="title"/>
          </p:nvPr>
        </p:nvSpPr>
        <p:spPr bwMode="auto">
          <a:xfrm>
            <a:off x="457200" y="274638"/>
            <a:ext cx="8229600" cy="11430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935" r:id="rId1"/>
    <p:sldLayoutId id="2147483933" r:id="rId2"/>
    <p:sldLayoutId id="2147483932" r:id="rId3"/>
    <p:sldLayoutId id="2147483931" r:id="rId4"/>
    <p:sldLayoutId id="2147483930" r:id="rId5"/>
    <p:sldLayoutId id="2147483929" r:id="rId6"/>
    <p:sldLayoutId id="2147483928" r:id="rId7"/>
    <p:sldLayoutId id="2147483927" r:id="rId8"/>
    <p:sldLayoutId id="2147483926" r:id="rId9"/>
    <p:sldLayoutId id="2147483925" r:id="rId10"/>
    <p:sldLayoutId id="2147483924" r:id="rId11"/>
    <p:sldLayoutId id="2147483923" r:id="rId12"/>
  </p:sldLayoutIdLst>
  <p:hf sldNum="0" hdr="0" dt="0"/>
  <p:txStyles>
    <p:titleStyle>
      <a:lvl1pPr algn="ctr" rtl="0" eaLnBrk="0" fontAlgn="base" hangingPunct="0">
        <a:spcBef>
          <a:spcPct val="0"/>
        </a:spcBef>
        <a:spcAft>
          <a:spcPct val="0"/>
        </a:spcAft>
        <a:defRPr sz="48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p:titleStyle>
    <p:bodyStyle>
      <a:lvl1pPr marL="342900" indent="-342900" algn="l" rtl="0" eaLnBrk="0" fontAlgn="base" hangingPunct="0">
        <a:spcBef>
          <a:spcPct val="0"/>
        </a:spcBef>
        <a:spcAft>
          <a:spcPct val="30000"/>
        </a:spcAft>
        <a:buClr>
          <a:schemeClr val="tx1"/>
        </a:buClr>
        <a:buChar char="•"/>
        <a:defRPr sz="3000">
          <a:solidFill>
            <a:schemeClr val="tx1"/>
          </a:solidFill>
          <a:latin typeface="+mn-lt"/>
          <a:ea typeface="+mn-ea"/>
          <a:cs typeface="+mn-cs"/>
        </a:defRPr>
      </a:lvl1pPr>
      <a:lvl2pPr marL="742950" indent="-285750" algn="l" rtl="0" eaLnBrk="0" fontAlgn="base" hangingPunct="0">
        <a:spcBef>
          <a:spcPct val="0"/>
        </a:spcBef>
        <a:spcAft>
          <a:spcPct val="30000"/>
        </a:spcAft>
        <a:buClr>
          <a:schemeClr val="tx1"/>
        </a:buClr>
        <a:buChar char="–"/>
        <a:defRPr sz="3000">
          <a:solidFill>
            <a:schemeClr val="tx1"/>
          </a:solidFill>
          <a:latin typeface="+mn-lt"/>
        </a:defRPr>
      </a:lvl2pPr>
      <a:lvl3pPr marL="1143000" indent="-228600" algn="l" rtl="0" eaLnBrk="0" fontAlgn="base" hangingPunct="0">
        <a:spcBef>
          <a:spcPct val="0"/>
        </a:spcBef>
        <a:spcAft>
          <a:spcPct val="30000"/>
        </a:spcAft>
        <a:buClr>
          <a:schemeClr val="tx1"/>
        </a:buClr>
        <a:buChar char="•"/>
        <a:defRPr sz="3000">
          <a:solidFill>
            <a:schemeClr val="tx1"/>
          </a:solidFill>
          <a:latin typeface="+mn-lt"/>
        </a:defRPr>
      </a:lvl3pPr>
      <a:lvl4pPr marL="1600200" indent="-228600" algn="l" rtl="0" eaLnBrk="0" fontAlgn="base" hangingPunct="0">
        <a:spcBef>
          <a:spcPct val="0"/>
        </a:spcBef>
        <a:spcAft>
          <a:spcPct val="30000"/>
        </a:spcAft>
        <a:buClr>
          <a:schemeClr val="tx1"/>
        </a:buClr>
        <a:buChar char="–"/>
        <a:defRPr sz="3000">
          <a:solidFill>
            <a:schemeClr val="tx1"/>
          </a:solidFill>
          <a:latin typeface="+mn-lt"/>
        </a:defRPr>
      </a:lvl4pPr>
      <a:lvl5pPr marL="2057400" indent="-228600" algn="l" rtl="0" eaLnBrk="0" fontAlgn="base" hangingPunct="0">
        <a:spcBef>
          <a:spcPct val="0"/>
        </a:spcBef>
        <a:spcAft>
          <a:spcPct val="30000"/>
        </a:spcAft>
        <a:buClr>
          <a:schemeClr val="tx1"/>
        </a:buClr>
        <a:buChar char="»"/>
        <a:defRPr sz="3000">
          <a:solidFill>
            <a:schemeClr val="tx1"/>
          </a:solidFill>
          <a:latin typeface="+mn-lt"/>
        </a:defRPr>
      </a:lvl5pPr>
      <a:lvl6pPr marL="2514600" indent="-228600" algn="l" rtl="0" fontAlgn="base">
        <a:spcBef>
          <a:spcPct val="0"/>
        </a:spcBef>
        <a:spcAft>
          <a:spcPct val="30000"/>
        </a:spcAft>
        <a:buClr>
          <a:schemeClr val="tx1"/>
        </a:buClr>
        <a:buChar char="»"/>
        <a:defRPr sz="3000">
          <a:solidFill>
            <a:schemeClr val="tx1"/>
          </a:solidFill>
          <a:latin typeface="+mn-lt"/>
        </a:defRPr>
      </a:lvl6pPr>
      <a:lvl7pPr marL="2971800" indent="-228600" algn="l" rtl="0" fontAlgn="base">
        <a:spcBef>
          <a:spcPct val="0"/>
        </a:spcBef>
        <a:spcAft>
          <a:spcPct val="30000"/>
        </a:spcAft>
        <a:buClr>
          <a:schemeClr val="tx1"/>
        </a:buClr>
        <a:buChar char="»"/>
        <a:defRPr sz="3000">
          <a:solidFill>
            <a:schemeClr val="tx1"/>
          </a:solidFill>
          <a:latin typeface="+mn-lt"/>
        </a:defRPr>
      </a:lvl7pPr>
      <a:lvl8pPr marL="3429000" indent="-228600" algn="l" rtl="0" fontAlgn="base">
        <a:spcBef>
          <a:spcPct val="0"/>
        </a:spcBef>
        <a:spcAft>
          <a:spcPct val="30000"/>
        </a:spcAft>
        <a:buClr>
          <a:schemeClr val="tx1"/>
        </a:buClr>
        <a:buChar char="»"/>
        <a:defRPr sz="3000">
          <a:solidFill>
            <a:schemeClr val="tx1"/>
          </a:solidFill>
          <a:latin typeface="+mn-lt"/>
        </a:defRPr>
      </a:lvl8pPr>
      <a:lvl9pPr marL="3886200" indent="-228600" algn="l" rtl="0" fontAlgn="base">
        <a:spcBef>
          <a:spcPct val="0"/>
        </a:spcBef>
        <a:spcAft>
          <a:spcPct val="30000"/>
        </a:spcAft>
        <a:buClr>
          <a:schemeClr val="tx1"/>
        </a:buClr>
        <a:buChar char="»"/>
        <a:defRPr sz="3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2"/>
          <p:cNvSpPr>
            <a:spLocks noGrp="1" noChangeArrowheads="1"/>
          </p:cNvSpPr>
          <p:nvPr>
            <p:ph type="ctrTitle"/>
          </p:nvPr>
        </p:nvSpPr>
        <p:spPr>
          <a:xfrm>
            <a:off x="23037" y="1676400"/>
            <a:ext cx="9144000" cy="2457880"/>
          </a:xfrm>
          <a:noFill/>
        </p:spPr>
        <p:txBody>
          <a:bodyPr/>
          <a:lstStyle/>
          <a:p>
            <a:pPr algn="ctr"/>
            <a:r>
              <a:rPr lang="en-US" sz="6000" dirty="0" smtClean="0">
                <a:solidFill>
                  <a:schemeClr val="tx1"/>
                </a:solidFill>
              </a:rPr>
              <a:t>TIMS Webinar</a:t>
            </a:r>
            <a:br>
              <a:rPr lang="en-US" sz="6000" dirty="0" smtClean="0">
                <a:solidFill>
                  <a:schemeClr val="tx1"/>
                </a:solidFill>
              </a:rPr>
            </a:br>
            <a:r>
              <a:rPr lang="en-US" sz="6000" dirty="0" smtClean="0">
                <a:solidFill>
                  <a:schemeClr val="tx1"/>
                </a:solidFill>
              </a:rPr>
              <a:t/>
            </a:r>
            <a:br>
              <a:rPr lang="en-US" sz="6000" dirty="0" smtClean="0">
                <a:solidFill>
                  <a:schemeClr val="tx1"/>
                </a:solidFill>
              </a:rPr>
            </a:br>
            <a:r>
              <a:rPr lang="en-US" sz="3600" dirty="0" smtClean="0">
                <a:solidFill>
                  <a:schemeClr val="tx1"/>
                </a:solidFill>
              </a:rPr>
              <a:t>2016 </a:t>
            </a:r>
            <a:br>
              <a:rPr lang="en-US" sz="3600" dirty="0" smtClean="0">
                <a:solidFill>
                  <a:schemeClr val="tx1"/>
                </a:solidFill>
              </a:rPr>
            </a:br>
            <a:r>
              <a:rPr lang="en-US" sz="3600" dirty="0" smtClean="0">
                <a:solidFill>
                  <a:schemeClr val="tx1"/>
                </a:solidFill>
              </a:rPr>
              <a:t>Railroad Crossing Update</a:t>
            </a:r>
            <a:r>
              <a:rPr lang="en-US" sz="3600" dirty="0">
                <a:solidFill>
                  <a:schemeClr val="tx1"/>
                </a:solidFill>
              </a:rPr>
              <a:t/>
            </a:r>
            <a:br>
              <a:rPr lang="en-US" sz="3600" dirty="0">
                <a:solidFill>
                  <a:schemeClr val="tx1"/>
                </a:solidFill>
              </a:rPr>
            </a:br>
            <a:r>
              <a:rPr lang="en-US" sz="3600" dirty="0" smtClean="0"/>
              <a:t/>
            </a:r>
            <a:br>
              <a:rPr lang="en-US" sz="3600" dirty="0" smtClean="0"/>
            </a:br>
            <a:r>
              <a:rPr lang="en-US" sz="4400" dirty="0" smtClean="0"/>
              <a:t/>
            </a:r>
            <a:br>
              <a:rPr lang="en-US" sz="4400" dirty="0" smtClean="0"/>
            </a:br>
            <a:endParaRPr lang="en-US" sz="4400"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1066800"/>
            <a:ext cx="9144000" cy="1877437"/>
          </a:xfrm>
          <a:prstGeom prst="rect">
            <a:avLst/>
          </a:prstGeom>
          <a:noFill/>
        </p:spPr>
        <p:txBody>
          <a:bodyPr wrap="square" rtlCol="0">
            <a:spAutoFit/>
          </a:bodyPr>
          <a:lstStyle/>
          <a:p>
            <a:pPr lvl="0"/>
            <a:r>
              <a:rPr lang="en-US" sz="2000" u="sng" dirty="0" smtClean="0"/>
              <a:t>Overview of Railroad Maps from NCDOT Rail Division</a:t>
            </a:r>
            <a:endParaRPr lang="en-US" sz="2000" u="sng" dirty="0"/>
          </a:p>
          <a:p>
            <a:pPr lvl="0"/>
            <a:endParaRPr lang="en-US" sz="1600" dirty="0" smtClean="0"/>
          </a:p>
          <a:p>
            <a:r>
              <a:rPr lang="en-US" sz="1600" dirty="0" smtClean="0"/>
              <a:t>The Rail Division of NCDOT has also provided a map of Closed Railroad Crossings. These crossings have been paved over and/or the tracks removed completely. Since these crossing no longer exist, LEAs should review each of these to ensure they are no longer present in TIMS.</a:t>
            </a:r>
          </a:p>
          <a:p>
            <a:endParaRPr lang="en-US" sz="1600" dirty="0"/>
          </a:p>
          <a:p>
            <a:r>
              <a:rPr lang="en-US" sz="1600" dirty="0" smtClean="0"/>
              <a:t>This map displays the Closed Crossings in Red.</a:t>
            </a:r>
          </a:p>
        </p:txBody>
      </p:sp>
      <p:sp>
        <p:nvSpPr>
          <p:cNvPr id="5" name="Rectangle 2"/>
          <p:cNvSpPr txBox="1">
            <a:spLocks noChangeArrowheads="1"/>
          </p:cNvSpPr>
          <p:nvPr/>
        </p:nvSpPr>
        <p:spPr bwMode="auto">
          <a:xfrm>
            <a:off x="-5366" y="41856"/>
            <a:ext cx="9144000" cy="872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3200" kern="0" dirty="0" smtClean="0">
                <a:solidFill>
                  <a:schemeClr val="tx1"/>
                </a:solidFill>
              </a:rPr>
              <a:t>TIMS Webinar </a:t>
            </a:r>
          </a:p>
          <a:p>
            <a:pPr algn="ctr"/>
            <a:r>
              <a:rPr lang="en-US" sz="3200" kern="0" dirty="0" smtClean="0">
                <a:solidFill>
                  <a:schemeClr val="tx1"/>
                </a:solidFill>
              </a:rPr>
              <a:t>2016 Railroad Crossing Update</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0"/>
            <a:ext cx="8153400" cy="3574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8364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1066800"/>
            <a:ext cx="9144000" cy="5078313"/>
          </a:xfrm>
          <a:prstGeom prst="rect">
            <a:avLst/>
          </a:prstGeom>
          <a:noFill/>
        </p:spPr>
        <p:txBody>
          <a:bodyPr wrap="square" rtlCol="0">
            <a:spAutoFit/>
          </a:bodyPr>
          <a:lstStyle/>
          <a:p>
            <a:pPr lvl="0"/>
            <a:r>
              <a:rPr lang="en-US" sz="2000" u="sng" dirty="0" smtClean="0"/>
              <a:t>Overview of RR Crossing List Spreadsheet</a:t>
            </a:r>
            <a:endParaRPr lang="en-US" sz="2000" u="sng" dirty="0"/>
          </a:p>
          <a:p>
            <a:pPr lvl="0"/>
            <a:endParaRPr lang="en-US" sz="1600" dirty="0" smtClean="0"/>
          </a:p>
          <a:p>
            <a:r>
              <a:rPr lang="en-US" sz="1600" dirty="0" smtClean="0"/>
              <a:t>The Rail Division of NCDOT has provided a spreadsheet listing of each Open Railroad Crossing in your county that needs to be documented. The spreadsheet contains the following information.</a:t>
            </a:r>
          </a:p>
          <a:p>
            <a:endParaRPr lang="en-US" sz="1600" dirty="0"/>
          </a:p>
          <a:p>
            <a:pPr marL="285750" indent="-285750">
              <a:buFont typeface="Arial" panose="020B0604020202020204" pitchFamily="34" charset="0"/>
              <a:buChar char="•"/>
            </a:pPr>
            <a:r>
              <a:rPr lang="en-US" sz="1600" dirty="0" smtClean="0"/>
              <a:t>Crossing Number (some may have been changed)</a:t>
            </a:r>
          </a:p>
          <a:p>
            <a:pPr marL="285750" indent="-285750">
              <a:buFont typeface="Arial" panose="020B0604020202020204" pitchFamily="34" charset="0"/>
              <a:buChar char="•"/>
            </a:pPr>
            <a:r>
              <a:rPr lang="en-US" sz="1600" dirty="0" smtClean="0"/>
              <a:t>Street 	(where </a:t>
            </a:r>
            <a:r>
              <a:rPr lang="en-US" sz="1600" dirty="0"/>
              <a:t>c</a:t>
            </a:r>
            <a:r>
              <a:rPr lang="en-US" sz="1600" dirty="0" smtClean="0"/>
              <a:t>rossing is located)</a:t>
            </a:r>
          </a:p>
          <a:p>
            <a:pPr marL="285750" indent="-285750">
              <a:buFont typeface="Arial" panose="020B0604020202020204" pitchFamily="34" charset="0"/>
              <a:buChar char="•"/>
            </a:pPr>
            <a:r>
              <a:rPr lang="en-US" sz="1600" dirty="0" smtClean="0"/>
              <a:t>City (where </a:t>
            </a:r>
            <a:r>
              <a:rPr lang="en-US" sz="1600" dirty="0"/>
              <a:t>c</a:t>
            </a:r>
            <a:r>
              <a:rPr lang="en-US" sz="1600" dirty="0" smtClean="0"/>
              <a:t>rossing is located)</a:t>
            </a:r>
          </a:p>
          <a:p>
            <a:pPr marL="285750" indent="-285750">
              <a:buFont typeface="Arial" panose="020B0604020202020204" pitchFamily="34" charset="0"/>
              <a:buChar char="•"/>
            </a:pPr>
            <a:r>
              <a:rPr lang="en-US" sz="1600" dirty="0" smtClean="0"/>
              <a:t>Crossing Type (Public or Private)</a:t>
            </a:r>
          </a:p>
          <a:p>
            <a:pPr marL="285750" indent="-285750">
              <a:buFont typeface="Arial" panose="020B0604020202020204" pitchFamily="34" charset="0"/>
              <a:buChar char="•"/>
            </a:pPr>
            <a:r>
              <a:rPr lang="en-US" sz="1600" dirty="0" smtClean="0"/>
              <a:t>School Bus Node (most recently reported by TIMS Data)</a:t>
            </a:r>
          </a:p>
          <a:p>
            <a:endParaRPr lang="en-US" sz="1600" dirty="0"/>
          </a:p>
          <a:p>
            <a:r>
              <a:rPr lang="en-US" sz="1600" dirty="0" smtClean="0"/>
              <a:t>Each Public Railroad Crossing Number in the spreadsheet needs to be reviewed, verified, corrected or created in TIMS and coded with the correct NCDOT Crossing Number - RRX 721050U</a:t>
            </a:r>
          </a:p>
          <a:p>
            <a:endParaRPr lang="en-US" sz="1600" dirty="0"/>
          </a:p>
          <a:p>
            <a:r>
              <a:rPr lang="en-US" sz="1600" dirty="0" smtClean="0"/>
              <a:t>As for the Private Crossings, some of your Buses may be traveling over these (for special needs students or to transport students to a place of business). You will want to review each of these to determine if they need to be created in TIMS. If so, you do not need to use the NCDOT Private Crossing Number for these, but rather code them as RRX PRIVATE.</a:t>
            </a:r>
          </a:p>
          <a:p>
            <a:endParaRPr lang="en-US" sz="1600" dirty="0"/>
          </a:p>
          <a:p>
            <a:endParaRPr lang="en-US" sz="1600" dirty="0" smtClean="0"/>
          </a:p>
        </p:txBody>
      </p:sp>
      <p:sp>
        <p:nvSpPr>
          <p:cNvPr id="5" name="Rectangle 2"/>
          <p:cNvSpPr txBox="1">
            <a:spLocks noChangeArrowheads="1"/>
          </p:cNvSpPr>
          <p:nvPr/>
        </p:nvSpPr>
        <p:spPr bwMode="auto">
          <a:xfrm>
            <a:off x="-5366" y="41856"/>
            <a:ext cx="9144000" cy="872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3200" kern="0" dirty="0" smtClean="0">
                <a:solidFill>
                  <a:schemeClr val="tx1"/>
                </a:solidFill>
              </a:rPr>
              <a:t>TIMS Webinar </a:t>
            </a:r>
          </a:p>
          <a:p>
            <a:pPr algn="ctr"/>
            <a:r>
              <a:rPr lang="en-US" sz="3200" kern="0" dirty="0" smtClean="0">
                <a:solidFill>
                  <a:schemeClr val="tx1"/>
                </a:solidFill>
              </a:rPr>
              <a:t>2016 Railroad Crossing Update</a:t>
            </a:r>
          </a:p>
        </p:txBody>
      </p:sp>
    </p:spTree>
    <p:extLst>
      <p:ext uri="{BB962C8B-B14F-4D97-AF65-F5344CB8AC3E}">
        <p14:creationId xmlns:p14="http://schemas.microsoft.com/office/powerpoint/2010/main" val="3960763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1066800"/>
            <a:ext cx="9144000" cy="400110"/>
          </a:xfrm>
          <a:prstGeom prst="rect">
            <a:avLst/>
          </a:prstGeom>
          <a:noFill/>
        </p:spPr>
        <p:txBody>
          <a:bodyPr wrap="square" rtlCol="0">
            <a:spAutoFit/>
          </a:bodyPr>
          <a:lstStyle/>
          <a:p>
            <a:pPr lvl="0"/>
            <a:r>
              <a:rPr lang="en-US" sz="2000" u="sng" dirty="0" smtClean="0"/>
              <a:t>Overview of RR Crossing List Spreadsheet</a:t>
            </a:r>
            <a:endParaRPr lang="en-US" sz="2000" u="sng" dirty="0"/>
          </a:p>
        </p:txBody>
      </p:sp>
      <p:sp>
        <p:nvSpPr>
          <p:cNvPr id="5" name="Rectangle 2"/>
          <p:cNvSpPr txBox="1">
            <a:spLocks noChangeArrowheads="1"/>
          </p:cNvSpPr>
          <p:nvPr/>
        </p:nvSpPr>
        <p:spPr bwMode="auto">
          <a:xfrm>
            <a:off x="-5366" y="41856"/>
            <a:ext cx="9144000" cy="872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3200" kern="0" dirty="0" smtClean="0">
                <a:solidFill>
                  <a:schemeClr val="tx1"/>
                </a:solidFill>
              </a:rPr>
              <a:t>TIMS Webinar </a:t>
            </a:r>
          </a:p>
          <a:p>
            <a:pPr algn="ctr"/>
            <a:r>
              <a:rPr lang="en-US" sz="3200" kern="0" dirty="0" smtClean="0">
                <a:solidFill>
                  <a:schemeClr val="tx1"/>
                </a:solidFill>
              </a:rPr>
              <a:t>2016 Railroad Crossing Update</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3909"/>
          <a:stretch/>
        </p:blipFill>
        <p:spPr bwMode="auto">
          <a:xfrm>
            <a:off x="54467" y="2447330"/>
            <a:ext cx="8915400" cy="39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1524000"/>
            <a:ext cx="9024334" cy="923330"/>
          </a:xfrm>
          <a:prstGeom prst="rect">
            <a:avLst/>
          </a:prstGeom>
          <a:noFill/>
        </p:spPr>
        <p:txBody>
          <a:bodyPr wrap="square" rtlCol="0">
            <a:spAutoFit/>
          </a:bodyPr>
          <a:lstStyle/>
          <a:p>
            <a:r>
              <a:rPr lang="en-US" dirty="0" smtClean="0"/>
              <a:t>To help with verifying each of the Railroad Crossings, we have added three columns to the end of spreadsheet so you can quickly document the 3 Node Numbers at each Railroad Crossing.</a:t>
            </a:r>
            <a:endParaRPr lang="en-US" dirty="0"/>
          </a:p>
        </p:txBody>
      </p:sp>
    </p:spTree>
    <p:extLst>
      <p:ext uri="{BB962C8B-B14F-4D97-AF65-F5344CB8AC3E}">
        <p14:creationId xmlns:p14="http://schemas.microsoft.com/office/powerpoint/2010/main" val="4161784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1066800"/>
            <a:ext cx="9144000" cy="2123658"/>
          </a:xfrm>
          <a:prstGeom prst="rect">
            <a:avLst/>
          </a:prstGeom>
          <a:noFill/>
        </p:spPr>
        <p:txBody>
          <a:bodyPr wrap="square" rtlCol="0">
            <a:spAutoFit/>
          </a:bodyPr>
          <a:lstStyle/>
          <a:p>
            <a:pPr lvl="0"/>
            <a:r>
              <a:rPr lang="en-US" sz="2000" u="sng" dirty="0" smtClean="0"/>
              <a:t>Reviewing, Verifying and Creating Railroad Crossings in MARIS</a:t>
            </a:r>
            <a:endParaRPr lang="en-US" sz="2000" u="sng" dirty="0"/>
          </a:p>
          <a:p>
            <a:pPr lvl="0"/>
            <a:endParaRPr lang="en-US" sz="1600" dirty="0" smtClean="0"/>
          </a:p>
          <a:p>
            <a:pPr lvl="0"/>
            <a:r>
              <a:rPr lang="en-US" sz="1600" dirty="0" smtClean="0"/>
              <a:t>After downloading the Railroad Maps and Spreadsheet from </a:t>
            </a:r>
            <a:r>
              <a:rPr lang="en-US" sz="1600" dirty="0" err="1" smtClean="0"/>
              <a:t>CoreFTP</a:t>
            </a:r>
            <a:r>
              <a:rPr lang="en-US" sz="1600" dirty="0" smtClean="0"/>
              <a:t>, open the Railroad Crossing Map and take a look.</a:t>
            </a:r>
          </a:p>
          <a:p>
            <a:pPr lvl="0"/>
            <a:endParaRPr lang="en-US" sz="1600" dirty="0" smtClean="0"/>
          </a:p>
          <a:p>
            <a:pPr lvl="0"/>
            <a:endParaRPr lang="en-US" sz="1600" dirty="0"/>
          </a:p>
          <a:p>
            <a:pPr lvl="0"/>
            <a:r>
              <a:rPr lang="en-US" sz="1600" dirty="0" smtClean="0"/>
              <a:t>Start by finding where a Railroad begins at the edge of your county, Zoom In on the map as needed and then follow the track using the Pan Tool    , looking for Railroad Crossings.</a:t>
            </a:r>
          </a:p>
        </p:txBody>
      </p:sp>
      <p:sp>
        <p:nvSpPr>
          <p:cNvPr id="5" name="Rectangle 2"/>
          <p:cNvSpPr txBox="1">
            <a:spLocks noChangeArrowheads="1"/>
          </p:cNvSpPr>
          <p:nvPr/>
        </p:nvSpPr>
        <p:spPr bwMode="auto">
          <a:xfrm>
            <a:off x="-5366" y="41856"/>
            <a:ext cx="9144000" cy="872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3200" kern="0" dirty="0" smtClean="0">
                <a:solidFill>
                  <a:schemeClr val="tx1"/>
                </a:solidFill>
              </a:rPr>
              <a:t>TIMS Webinar </a:t>
            </a:r>
          </a:p>
          <a:p>
            <a:pPr algn="ctr"/>
            <a:r>
              <a:rPr lang="en-US" sz="3200" kern="0" dirty="0" smtClean="0">
                <a:solidFill>
                  <a:schemeClr val="tx1"/>
                </a:solidFill>
              </a:rPr>
              <a:t>2016 Railroad Crossing Update</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2360" r="33690"/>
          <a:stretch/>
        </p:blipFill>
        <p:spPr bwMode="auto">
          <a:xfrm>
            <a:off x="2057400" y="1933699"/>
            <a:ext cx="2150583" cy="736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473" y="3220583"/>
            <a:ext cx="2408327" cy="2856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2690" y="3220583"/>
            <a:ext cx="2750551" cy="2856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C:\Users\khart12\AppData\Local\Microsoft\Windows\Temporary Internet Files\Content.IE5\JXL0U3XG\hand[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56876" y="2898349"/>
            <a:ext cx="183777" cy="168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564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1066800"/>
            <a:ext cx="9144000" cy="2616101"/>
          </a:xfrm>
          <a:prstGeom prst="rect">
            <a:avLst/>
          </a:prstGeom>
          <a:noFill/>
        </p:spPr>
        <p:txBody>
          <a:bodyPr wrap="square" rtlCol="0">
            <a:spAutoFit/>
          </a:bodyPr>
          <a:lstStyle/>
          <a:p>
            <a:pPr lvl="0"/>
            <a:r>
              <a:rPr lang="en-US" sz="2000" u="sng" dirty="0" smtClean="0"/>
              <a:t>Reviewing, Verifying and Creating Railroad Crossings in MARIS</a:t>
            </a:r>
            <a:endParaRPr lang="en-US" sz="2000" u="sng" dirty="0"/>
          </a:p>
          <a:p>
            <a:pPr lvl="0"/>
            <a:endParaRPr lang="en-US" sz="1600" dirty="0" smtClean="0"/>
          </a:p>
          <a:p>
            <a:pPr lvl="0"/>
            <a:r>
              <a:rPr lang="en-US" sz="1600" dirty="0" smtClean="0"/>
              <a:t>When you come to a Railroad Crossing, find the corresponding Crossing ID on the Spreadsheet.</a:t>
            </a:r>
          </a:p>
          <a:p>
            <a:pPr lvl="0"/>
            <a:endParaRPr lang="en-US" sz="1600" dirty="0"/>
          </a:p>
          <a:p>
            <a:pPr lvl="0"/>
            <a:endParaRPr lang="en-US" sz="1600" dirty="0" smtClean="0"/>
          </a:p>
          <a:p>
            <a:pPr lvl="0"/>
            <a:endParaRPr lang="en-US" sz="1600" dirty="0"/>
          </a:p>
          <a:p>
            <a:pPr lvl="0"/>
            <a:endParaRPr lang="en-US" sz="1600" dirty="0" smtClean="0"/>
          </a:p>
          <a:p>
            <a:pPr lvl="0"/>
            <a:endParaRPr lang="en-US" sz="1600" dirty="0"/>
          </a:p>
          <a:p>
            <a:pPr lvl="0"/>
            <a:r>
              <a:rPr lang="en-US" sz="1600" dirty="0" smtClean="0"/>
              <a:t>Then, in MARIS, find the location of the Railroad Crossing and identify the Node Numbers before  the crossing, at the crossing and after the crossing. Document the 3 Nodes in the Spreadsheet.</a:t>
            </a:r>
          </a:p>
        </p:txBody>
      </p:sp>
      <p:sp>
        <p:nvSpPr>
          <p:cNvPr id="5" name="Rectangle 2"/>
          <p:cNvSpPr txBox="1">
            <a:spLocks noChangeArrowheads="1"/>
          </p:cNvSpPr>
          <p:nvPr/>
        </p:nvSpPr>
        <p:spPr bwMode="auto">
          <a:xfrm>
            <a:off x="-5366" y="41856"/>
            <a:ext cx="9144000" cy="872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3200" kern="0" dirty="0" smtClean="0">
                <a:solidFill>
                  <a:schemeClr val="tx1"/>
                </a:solidFill>
              </a:rPr>
              <a:t>TIMS Webinar </a:t>
            </a:r>
          </a:p>
          <a:p>
            <a:pPr algn="ctr"/>
            <a:r>
              <a:rPr lang="en-US" sz="3200" kern="0" dirty="0" smtClean="0">
                <a:solidFill>
                  <a:schemeClr val="tx1"/>
                </a:solidFill>
              </a:rPr>
              <a:t>2016 Railroad Crossing Update</a:t>
            </a:r>
          </a:p>
        </p:txBody>
      </p:sp>
      <p:pic>
        <p:nvPicPr>
          <p:cNvPr id="2052"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0415" b="5321"/>
          <a:stretch/>
        </p:blipFill>
        <p:spPr bwMode="auto">
          <a:xfrm>
            <a:off x="685800" y="1962896"/>
            <a:ext cx="1752600" cy="11697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962896"/>
            <a:ext cx="578802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99" y="3656319"/>
            <a:ext cx="2607275" cy="235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200" y="3656320"/>
            <a:ext cx="1981200" cy="2363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0599" y="3656319"/>
            <a:ext cx="1783707" cy="235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l="41667" t="13580" r="42508" b="76707"/>
          <a:stretch/>
        </p:blipFill>
        <p:spPr bwMode="auto">
          <a:xfrm>
            <a:off x="6629400" y="3656320"/>
            <a:ext cx="2206625" cy="10732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65872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1066800"/>
            <a:ext cx="9144000" cy="2369880"/>
          </a:xfrm>
          <a:prstGeom prst="rect">
            <a:avLst/>
          </a:prstGeom>
          <a:noFill/>
        </p:spPr>
        <p:txBody>
          <a:bodyPr wrap="square" rtlCol="0">
            <a:spAutoFit/>
          </a:bodyPr>
          <a:lstStyle/>
          <a:p>
            <a:pPr lvl="0"/>
            <a:r>
              <a:rPr lang="en-US" sz="2000" u="sng" dirty="0" smtClean="0"/>
              <a:t>Reviewing, Verifying and Creating Railroad Crossings in MARIS</a:t>
            </a:r>
            <a:endParaRPr lang="en-US" sz="2000" u="sng" dirty="0"/>
          </a:p>
          <a:p>
            <a:pPr lvl="0"/>
            <a:endParaRPr lang="en-US" sz="1600" dirty="0" smtClean="0"/>
          </a:p>
          <a:p>
            <a:pPr lvl="0"/>
            <a:r>
              <a:rPr lang="en-US" sz="1600" dirty="0" smtClean="0"/>
              <a:t>If the Street in MARIS is not already split, or is not split correctly (Before, At, and After the Crossing), then you will need to split the street correctly in MARIS.</a:t>
            </a:r>
          </a:p>
          <a:p>
            <a:pPr lvl="0" algn="ctr"/>
            <a:endParaRPr lang="en-US" sz="1600" i="1" dirty="0" smtClean="0"/>
          </a:p>
          <a:p>
            <a:pPr lvl="0"/>
            <a:r>
              <a:rPr lang="en-US" sz="1600" i="1" dirty="0" smtClean="0"/>
              <a:t>NOTE: Do Not Split the Railroad in MARIS or Connect the Railroad to the Street Network. You only need to split the street the bus travels.</a:t>
            </a:r>
            <a:endParaRPr lang="en-US" sz="1600" dirty="0" smtClean="0"/>
          </a:p>
          <a:p>
            <a:pPr lvl="0"/>
            <a:endParaRPr lang="en-US" sz="1600" dirty="0"/>
          </a:p>
          <a:p>
            <a:pPr lvl="0"/>
            <a:r>
              <a:rPr lang="en-US" sz="1600" dirty="0" smtClean="0"/>
              <a:t>This crossing is not in MARIS and needs to be created. </a:t>
            </a:r>
          </a:p>
        </p:txBody>
      </p:sp>
      <p:sp>
        <p:nvSpPr>
          <p:cNvPr id="5" name="Rectangle 2"/>
          <p:cNvSpPr txBox="1">
            <a:spLocks noChangeArrowheads="1"/>
          </p:cNvSpPr>
          <p:nvPr/>
        </p:nvSpPr>
        <p:spPr bwMode="auto">
          <a:xfrm>
            <a:off x="-5366" y="41856"/>
            <a:ext cx="9144000" cy="872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3200" kern="0" dirty="0" smtClean="0">
                <a:solidFill>
                  <a:schemeClr val="tx1"/>
                </a:solidFill>
              </a:rPr>
              <a:t>TIMS Webinar </a:t>
            </a:r>
          </a:p>
          <a:p>
            <a:pPr algn="ctr"/>
            <a:r>
              <a:rPr lang="en-US" sz="3200" kern="0" dirty="0" smtClean="0">
                <a:solidFill>
                  <a:schemeClr val="tx1"/>
                </a:solidFill>
              </a:rPr>
              <a:t>2016 Railroad Crossing Update</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095" t="19441" r="42301" b="27882"/>
          <a:stretch/>
        </p:blipFill>
        <p:spPr bwMode="auto">
          <a:xfrm>
            <a:off x="4724400" y="3449085"/>
            <a:ext cx="4220429" cy="3011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449085"/>
            <a:ext cx="4411738" cy="3011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419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1066800"/>
            <a:ext cx="9144000" cy="4832092"/>
          </a:xfrm>
          <a:prstGeom prst="rect">
            <a:avLst/>
          </a:prstGeom>
          <a:noFill/>
        </p:spPr>
        <p:txBody>
          <a:bodyPr wrap="square" rtlCol="0">
            <a:spAutoFit/>
          </a:bodyPr>
          <a:lstStyle/>
          <a:p>
            <a:pPr lvl="0"/>
            <a:r>
              <a:rPr lang="en-US" sz="2000" u="sng" dirty="0" smtClean="0"/>
              <a:t>Reviewing, Verifying and Creating Railroad Crossings in MARIS</a:t>
            </a:r>
            <a:endParaRPr lang="en-US" sz="2000" u="sng" dirty="0"/>
          </a:p>
          <a:p>
            <a:pPr lvl="0"/>
            <a:endParaRPr lang="en-US" sz="1600" dirty="0" smtClean="0"/>
          </a:p>
          <a:p>
            <a:pPr lvl="0"/>
            <a:r>
              <a:rPr lang="en-US" sz="1600" dirty="0" smtClean="0"/>
              <a:t>To Create a New Railroad Crossing in MARIS, Add the 3 Nodes needed at the crossing location.</a:t>
            </a:r>
          </a:p>
          <a:p>
            <a:pPr lvl="0" algn="ctr"/>
            <a:r>
              <a:rPr lang="en-US" sz="1600" dirty="0" smtClean="0"/>
              <a:t>1 Node Before the Crossing - 	1 Node At The Crossing - 1 Node After the Crossing</a:t>
            </a:r>
          </a:p>
          <a:p>
            <a:pPr lvl="0"/>
            <a:endParaRPr lang="en-US" sz="1600" dirty="0"/>
          </a:p>
          <a:p>
            <a:pPr lvl="0"/>
            <a:r>
              <a:rPr lang="en-US" sz="1600" dirty="0"/>
              <a:t>	</a:t>
            </a:r>
            <a:r>
              <a:rPr lang="en-US" sz="1600" dirty="0" smtClean="0"/>
              <a:t>Add Node</a:t>
            </a:r>
          </a:p>
          <a:p>
            <a:pPr lvl="0"/>
            <a:endParaRPr lang="en-US" sz="1600" dirty="0"/>
          </a:p>
          <a:p>
            <a:pPr lvl="0"/>
            <a:r>
              <a:rPr lang="en-US" sz="1600" dirty="0" smtClean="0"/>
              <a:t>	Split Segment</a:t>
            </a:r>
          </a:p>
          <a:p>
            <a:pPr lvl="0"/>
            <a:endParaRPr lang="en-US" sz="1600" dirty="0"/>
          </a:p>
          <a:p>
            <a:pPr lvl="0"/>
            <a:endParaRPr lang="en-US" sz="1600" dirty="0" smtClean="0"/>
          </a:p>
          <a:p>
            <a:pPr lvl="0"/>
            <a:endParaRPr lang="en-US" sz="1600" dirty="0"/>
          </a:p>
          <a:p>
            <a:pPr lvl="0"/>
            <a:endParaRPr lang="en-US" sz="1600" dirty="0" smtClean="0"/>
          </a:p>
          <a:p>
            <a:pPr lvl="0"/>
            <a:endParaRPr lang="en-US" sz="1600" dirty="0" smtClean="0"/>
          </a:p>
          <a:p>
            <a:pPr lvl="0"/>
            <a:r>
              <a:rPr lang="en-US" sz="1600" dirty="0" smtClean="0"/>
              <a:t>Then, using the Split Segment Tool, Identify the Segment and Split the Segment at each of the</a:t>
            </a:r>
          </a:p>
          <a:p>
            <a:pPr lvl="0"/>
            <a:r>
              <a:rPr lang="en-US" sz="1600" dirty="0" smtClean="0"/>
              <a:t>3 Nodes you just added. </a:t>
            </a:r>
          </a:p>
          <a:p>
            <a:pPr lvl="0"/>
            <a:endParaRPr lang="en-US" sz="1600" dirty="0" smtClean="0"/>
          </a:p>
          <a:p>
            <a:pPr lvl="0"/>
            <a:endParaRPr lang="en-US" sz="1600" dirty="0"/>
          </a:p>
          <a:p>
            <a:pPr lvl="0"/>
            <a:r>
              <a:rPr lang="en-US" sz="1600" dirty="0" smtClean="0"/>
              <a:t>Hint: Since you added the nodes first, choose “Old Node” when identifying where you want to split the segment.</a:t>
            </a:r>
          </a:p>
        </p:txBody>
      </p:sp>
      <p:sp>
        <p:nvSpPr>
          <p:cNvPr id="5" name="Rectangle 2"/>
          <p:cNvSpPr txBox="1">
            <a:spLocks noChangeArrowheads="1"/>
          </p:cNvSpPr>
          <p:nvPr/>
        </p:nvSpPr>
        <p:spPr bwMode="auto">
          <a:xfrm>
            <a:off x="-5366" y="41856"/>
            <a:ext cx="9144000" cy="872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3200" kern="0" dirty="0" smtClean="0">
                <a:solidFill>
                  <a:schemeClr val="tx1"/>
                </a:solidFill>
              </a:rPr>
              <a:t>TIMS Webinar </a:t>
            </a:r>
          </a:p>
          <a:p>
            <a:pPr algn="ctr"/>
            <a:r>
              <a:rPr lang="en-US" sz="3200" kern="0" dirty="0" smtClean="0">
                <a:solidFill>
                  <a:schemeClr val="tx1"/>
                </a:solidFill>
              </a:rPr>
              <a:t>2016 Railroad Crossing Update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182535"/>
            <a:ext cx="5011737" cy="1919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4692" t="36225" r="30574" b="37972"/>
          <a:stretch/>
        </p:blipFill>
        <p:spPr bwMode="auto">
          <a:xfrm>
            <a:off x="533400" y="2861303"/>
            <a:ext cx="444795" cy="37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6020" t="3239" r="81654" b="72045"/>
          <a:stretch/>
        </p:blipFill>
        <p:spPr bwMode="auto">
          <a:xfrm>
            <a:off x="533400" y="2311791"/>
            <a:ext cx="444795" cy="432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t="50000" b="25000"/>
          <a:stretch/>
        </p:blipFill>
        <p:spPr bwMode="auto">
          <a:xfrm>
            <a:off x="2362198" y="5551542"/>
            <a:ext cx="2534541" cy="54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b="58362"/>
          <a:stretch/>
        </p:blipFill>
        <p:spPr bwMode="auto">
          <a:xfrm>
            <a:off x="2362199" y="4572000"/>
            <a:ext cx="253454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7332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1066800"/>
            <a:ext cx="9144000" cy="5078313"/>
          </a:xfrm>
          <a:prstGeom prst="rect">
            <a:avLst/>
          </a:prstGeom>
          <a:noFill/>
        </p:spPr>
        <p:txBody>
          <a:bodyPr wrap="square" rtlCol="0">
            <a:spAutoFit/>
          </a:bodyPr>
          <a:lstStyle/>
          <a:p>
            <a:pPr lvl="0"/>
            <a:r>
              <a:rPr lang="en-US" sz="2000" u="sng" dirty="0" smtClean="0"/>
              <a:t>Reviewing, Verifying and Creating Railroad Crossings in MARIS</a:t>
            </a:r>
            <a:endParaRPr lang="en-US" sz="2000" u="sng" dirty="0"/>
          </a:p>
          <a:p>
            <a:pPr lvl="0"/>
            <a:endParaRPr lang="en-US" sz="1600" dirty="0" smtClean="0"/>
          </a:p>
          <a:p>
            <a:pPr lvl="0"/>
            <a:r>
              <a:rPr lang="en-US" sz="1600" dirty="0" smtClean="0"/>
              <a:t>When you are finished splitting the segment at the crossing, check your work by identifying each of the new segments and the 3 Node Numbers that create the Railroad Crossing.  </a:t>
            </a:r>
          </a:p>
          <a:p>
            <a:pPr lvl="0"/>
            <a:endParaRPr lang="en-US" sz="1600" dirty="0" smtClean="0"/>
          </a:p>
          <a:p>
            <a:pPr lvl="0"/>
            <a:endParaRPr lang="en-US" sz="1600" dirty="0"/>
          </a:p>
          <a:p>
            <a:pPr lvl="0"/>
            <a:endParaRPr lang="en-US" sz="1600" dirty="0" smtClean="0"/>
          </a:p>
          <a:p>
            <a:pPr lvl="0"/>
            <a:endParaRPr lang="en-US" sz="1600" dirty="0"/>
          </a:p>
          <a:p>
            <a:pPr lvl="0"/>
            <a:endParaRPr lang="en-US" sz="1600" dirty="0" smtClean="0"/>
          </a:p>
          <a:p>
            <a:pPr lvl="0"/>
            <a:endParaRPr lang="en-US" sz="1600" dirty="0"/>
          </a:p>
          <a:p>
            <a:pPr lvl="0"/>
            <a:endParaRPr lang="en-US" sz="1600" dirty="0" smtClean="0"/>
          </a:p>
          <a:p>
            <a:pPr lvl="0"/>
            <a:endParaRPr lang="en-US" sz="1600" dirty="0"/>
          </a:p>
          <a:p>
            <a:pPr lvl="0" algn="ctr"/>
            <a:r>
              <a:rPr lang="en-US" sz="1600" dirty="0" smtClean="0"/>
              <a:t>Add the 3 Node Numbers the Crossing Spreadsheet.</a:t>
            </a:r>
          </a:p>
          <a:p>
            <a:pPr lvl="0" algn="ctr"/>
            <a:endParaRPr lang="en-US" sz="1600" dirty="0"/>
          </a:p>
          <a:p>
            <a:pPr lvl="0" algn="ctr"/>
            <a:endParaRPr lang="en-US" sz="1600" dirty="0" smtClean="0"/>
          </a:p>
          <a:p>
            <a:pPr lvl="0" algn="ctr"/>
            <a:endParaRPr lang="en-US" sz="1600" dirty="0"/>
          </a:p>
          <a:p>
            <a:pPr lvl="0" algn="ctr"/>
            <a:endParaRPr lang="en-US" sz="1600" dirty="0" smtClean="0"/>
          </a:p>
          <a:p>
            <a:pPr lvl="0"/>
            <a:r>
              <a:rPr lang="en-US" sz="1600" dirty="0" smtClean="0"/>
              <a:t>Continue following the Railroad until you Verify, Correct or Create each</a:t>
            </a:r>
          </a:p>
          <a:p>
            <a:pPr lvl="0"/>
            <a:r>
              <a:rPr lang="en-US" sz="1600" dirty="0" smtClean="0"/>
              <a:t>Railroad Crossing in MARIS. Be sure to enter the Node Numbers for each</a:t>
            </a:r>
          </a:p>
          <a:p>
            <a:pPr lvl="0"/>
            <a:r>
              <a:rPr lang="en-US" sz="1600" dirty="0" smtClean="0"/>
              <a:t>Public Crossing ID in the Spreadsheet.</a:t>
            </a:r>
          </a:p>
        </p:txBody>
      </p:sp>
      <p:sp>
        <p:nvSpPr>
          <p:cNvPr id="5" name="Rectangle 2"/>
          <p:cNvSpPr txBox="1">
            <a:spLocks noChangeArrowheads="1"/>
          </p:cNvSpPr>
          <p:nvPr/>
        </p:nvSpPr>
        <p:spPr bwMode="auto">
          <a:xfrm>
            <a:off x="-5366" y="41856"/>
            <a:ext cx="9144000" cy="872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3200" kern="0" dirty="0" smtClean="0">
                <a:solidFill>
                  <a:schemeClr val="tx1"/>
                </a:solidFill>
              </a:rPr>
              <a:t>TIMS Webinar </a:t>
            </a:r>
          </a:p>
          <a:p>
            <a:pPr algn="ctr"/>
            <a:r>
              <a:rPr lang="en-US" sz="3200" kern="0" dirty="0" smtClean="0">
                <a:solidFill>
                  <a:schemeClr val="tx1"/>
                </a:solidFill>
              </a:rPr>
              <a:t>2016 Railroad Crossing Update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09800"/>
            <a:ext cx="5751512" cy="182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829" y="4343400"/>
            <a:ext cx="8156575"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3096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1066800"/>
            <a:ext cx="9144000" cy="4832092"/>
          </a:xfrm>
          <a:prstGeom prst="rect">
            <a:avLst/>
          </a:prstGeom>
          <a:noFill/>
        </p:spPr>
        <p:txBody>
          <a:bodyPr wrap="square" rtlCol="0">
            <a:spAutoFit/>
          </a:bodyPr>
          <a:lstStyle/>
          <a:p>
            <a:pPr lvl="0"/>
            <a:r>
              <a:rPr lang="en-US" sz="2000" u="sng" dirty="0" smtClean="0"/>
              <a:t>Reviewing, Verifying and Creating Railroad Crossings in MARIS</a:t>
            </a:r>
            <a:endParaRPr lang="en-US" sz="2000" u="sng" dirty="0"/>
          </a:p>
          <a:p>
            <a:pPr lvl="0"/>
            <a:endParaRPr lang="en-US" sz="1600" dirty="0" smtClean="0"/>
          </a:p>
          <a:p>
            <a:pPr lvl="0"/>
            <a:r>
              <a:rPr lang="en-US" sz="1600" dirty="0" smtClean="0"/>
              <a:t>When you are finished Verifying, Correcting or Creating each of the Railroad Crossings, you should have Node Numbers for each of the Public Crossings listed in the Spreadsheet.</a:t>
            </a:r>
          </a:p>
          <a:p>
            <a:pPr lvl="0"/>
            <a:endParaRPr lang="en-US" sz="1600" dirty="0"/>
          </a:p>
          <a:p>
            <a:pPr lvl="0"/>
            <a:endParaRPr lang="en-US" sz="1600" dirty="0" smtClean="0"/>
          </a:p>
          <a:p>
            <a:pPr lvl="0"/>
            <a:endParaRPr lang="en-US" sz="1600" dirty="0"/>
          </a:p>
          <a:p>
            <a:pPr lvl="0"/>
            <a:endParaRPr lang="en-US" sz="1600" dirty="0" smtClean="0"/>
          </a:p>
          <a:p>
            <a:pPr lvl="0"/>
            <a:endParaRPr lang="en-US" sz="1600" dirty="0"/>
          </a:p>
          <a:p>
            <a:pPr lvl="0"/>
            <a:endParaRPr lang="en-US" sz="1600" dirty="0" smtClean="0"/>
          </a:p>
          <a:p>
            <a:pPr lvl="0"/>
            <a:endParaRPr lang="en-US" sz="1600" dirty="0"/>
          </a:p>
          <a:p>
            <a:pPr lvl="0"/>
            <a:endParaRPr lang="en-US" sz="1600" dirty="0" smtClean="0"/>
          </a:p>
          <a:p>
            <a:pPr lvl="0"/>
            <a:endParaRPr lang="en-US" sz="1600" dirty="0"/>
          </a:p>
          <a:p>
            <a:pPr lvl="0"/>
            <a:endParaRPr lang="en-US" sz="1600" dirty="0" smtClean="0"/>
          </a:p>
          <a:p>
            <a:pPr lvl="0"/>
            <a:endParaRPr lang="en-US" sz="1600" dirty="0"/>
          </a:p>
          <a:p>
            <a:pPr lvl="0"/>
            <a:endParaRPr lang="en-US" sz="1600" dirty="0" smtClean="0"/>
          </a:p>
          <a:p>
            <a:pPr lvl="0"/>
            <a:endParaRPr lang="en-US" sz="1600" dirty="0"/>
          </a:p>
          <a:p>
            <a:pPr lvl="0"/>
            <a:r>
              <a:rPr lang="en-US" sz="1600" dirty="0" smtClean="0"/>
              <a:t>Remember to review the Private Crossings and Verify, Correct or Create any of the </a:t>
            </a:r>
          </a:p>
          <a:p>
            <a:pPr lvl="0"/>
            <a:r>
              <a:rPr lang="en-US" sz="1600" dirty="0" smtClean="0"/>
              <a:t>Private Crossings your Buses may be travelling over.</a:t>
            </a:r>
            <a:endParaRPr lang="en-US" sz="1600" dirty="0"/>
          </a:p>
        </p:txBody>
      </p:sp>
      <p:sp>
        <p:nvSpPr>
          <p:cNvPr id="5" name="Rectangle 2"/>
          <p:cNvSpPr txBox="1">
            <a:spLocks noChangeArrowheads="1"/>
          </p:cNvSpPr>
          <p:nvPr/>
        </p:nvSpPr>
        <p:spPr bwMode="auto">
          <a:xfrm>
            <a:off x="-5366" y="41856"/>
            <a:ext cx="9144000" cy="872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3200" kern="0" dirty="0" smtClean="0">
                <a:solidFill>
                  <a:schemeClr val="tx1"/>
                </a:solidFill>
              </a:rPr>
              <a:t>TIMS Webinar </a:t>
            </a:r>
          </a:p>
          <a:p>
            <a:pPr algn="ctr"/>
            <a:r>
              <a:rPr lang="en-US" sz="3200" kern="0" dirty="0" smtClean="0">
                <a:solidFill>
                  <a:schemeClr val="tx1"/>
                </a:solidFill>
              </a:rPr>
              <a:t>2016 Railroad Crossing Update</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85"/>
          <a:stretch/>
        </p:blipFill>
        <p:spPr bwMode="auto">
          <a:xfrm>
            <a:off x="76200" y="2207345"/>
            <a:ext cx="8915400" cy="2816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6705600" y="2207345"/>
            <a:ext cx="2286000" cy="2816225"/>
          </a:xfrm>
          <a:prstGeom prst="rect">
            <a:avLst/>
          </a:prstGeom>
          <a:noFill/>
          <a:ln w="476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5271028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1066800"/>
            <a:ext cx="9144000" cy="2616101"/>
          </a:xfrm>
          <a:prstGeom prst="rect">
            <a:avLst/>
          </a:prstGeom>
          <a:noFill/>
        </p:spPr>
        <p:txBody>
          <a:bodyPr wrap="square" rtlCol="0">
            <a:spAutoFit/>
          </a:bodyPr>
          <a:lstStyle/>
          <a:p>
            <a:pPr lvl="0"/>
            <a:r>
              <a:rPr lang="en-US" sz="2000" u="sng" dirty="0" smtClean="0"/>
              <a:t>TIMS Tasks – Updating the RRCRS File in TIMS</a:t>
            </a:r>
            <a:endParaRPr lang="en-US" sz="2000" u="sng" dirty="0"/>
          </a:p>
          <a:p>
            <a:pPr lvl="0"/>
            <a:endParaRPr lang="en-US" sz="1600" dirty="0" smtClean="0"/>
          </a:p>
          <a:p>
            <a:r>
              <a:rPr lang="en-US" sz="1600" dirty="0" smtClean="0"/>
              <a:t>Now that you have Reviewed, Verified, Corrected or Created each of your Railroad Crossings in MARIS, you are now ready to Review, Verify, Correct or Create the rules for each Railroad Crossing in the BUILD TEXT Module of TIMS.</a:t>
            </a:r>
          </a:p>
          <a:p>
            <a:endParaRPr lang="en-US" sz="1600" dirty="0"/>
          </a:p>
          <a:p>
            <a:r>
              <a:rPr lang="en-US" sz="1600" dirty="0" smtClean="0"/>
              <a:t>Depending on your Server Setup, there may be a link to </a:t>
            </a:r>
            <a:r>
              <a:rPr lang="en-US" sz="1600" dirty="0" err="1" smtClean="0"/>
              <a:t>BuildTxt</a:t>
            </a:r>
            <a:r>
              <a:rPr lang="en-US" sz="1600" dirty="0" smtClean="0"/>
              <a:t> –LIVE on your </a:t>
            </a:r>
            <a:r>
              <a:rPr lang="en-US" sz="1600" dirty="0" err="1" smtClean="0"/>
              <a:t>LaunchPad</a:t>
            </a:r>
            <a:r>
              <a:rPr lang="en-US" sz="1600" dirty="0" smtClean="0"/>
              <a:t>.</a:t>
            </a:r>
          </a:p>
          <a:p>
            <a:endParaRPr lang="en-US" sz="1600" dirty="0"/>
          </a:p>
          <a:p>
            <a:r>
              <a:rPr lang="en-US" sz="1600" dirty="0" smtClean="0"/>
              <a:t>If it is not on your </a:t>
            </a:r>
            <a:r>
              <a:rPr lang="en-US" sz="1600" dirty="0" err="1" smtClean="0"/>
              <a:t>LaunchPad</a:t>
            </a:r>
            <a:r>
              <a:rPr lang="en-US" sz="1600" dirty="0" smtClean="0"/>
              <a:t>, you can browse to the ELT&gt;Database&gt;Report folder</a:t>
            </a:r>
          </a:p>
          <a:p>
            <a:r>
              <a:rPr lang="en-US" sz="1600" dirty="0"/>
              <a:t>o</a:t>
            </a:r>
            <a:r>
              <a:rPr lang="en-US" sz="1600" dirty="0" smtClean="0"/>
              <a:t>n the TIMS Server and look for the buildtxt.exe link. Double-Click the link to open Build Text </a:t>
            </a:r>
          </a:p>
        </p:txBody>
      </p:sp>
      <p:sp>
        <p:nvSpPr>
          <p:cNvPr id="5" name="Rectangle 2"/>
          <p:cNvSpPr txBox="1">
            <a:spLocks noChangeArrowheads="1"/>
          </p:cNvSpPr>
          <p:nvPr/>
        </p:nvSpPr>
        <p:spPr bwMode="auto">
          <a:xfrm>
            <a:off x="-5366" y="41856"/>
            <a:ext cx="9144000" cy="872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3200" kern="0" dirty="0" smtClean="0">
                <a:solidFill>
                  <a:schemeClr val="tx1"/>
                </a:solidFill>
              </a:rPr>
              <a:t>TIMS Webinar </a:t>
            </a:r>
          </a:p>
          <a:p>
            <a:pPr algn="ctr"/>
            <a:r>
              <a:rPr lang="en-US" sz="3200" kern="0" dirty="0" smtClean="0">
                <a:solidFill>
                  <a:schemeClr val="tx1"/>
                </a:solidFill>
              </a:rPr>
              <a:t>2016 Railroad Crossing Update</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682901"/>
            <a:ext cx="2320024" cy="2409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175" t="9245" r="83651" b="68949"/>
          <a:stretch/>
        </p:blipFill>
        <p:spPr bwMode="auto">
          <a:xfrm>
            <a:off x="2819400" y="3682901"/>
            <a:ext cx="1494972" cy="24093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8235" r="57937" b="45754"/>
          <a:stretch/>
        </p:blipFill>
        <p:spPr bwMode="auto">
          <a:xfrm>
            <a:off x="4787976" y="3682901"/>
            <a:ext cx="4325257" cy="28461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39880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5366" y="41856"/>
            <a:ext cx="9144000" cy="872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3200" kern="0" dirty="0" smtClean="0">
                <a:solidFill>
                  <a:schemeClr val="tx1"/>
                </a:solidFill>
              </a:rPr>
              <a:t>TIMS Webinar</a:t>
            </a:r>
          </a:p>
          <a:p>
            <a:pPr algn="ctr"/>
            <a:r>
              <a:rPr lang="en-US" sz="3200" kern="0" dirty="0" smtClean="0">
                <a:solidFill>
                  <a:schemeClr val="tx1"/>
                </a:solidFill>
              </a:rPr>
              <a:t>2016 Railroad Crossing Update</a:t>
            </a:r>
          </a:p>
        </p:txBody>
      </p:sp>
      <p:sp>
        <p:nvSpPr>
          <p:cNvPr id="4" name="TextBox 3"/>
          <p:cNvSpPr txBox="1"/>
          <p:nvPr/>
        </p:nvSpPr>
        <p:spPr>
          <a:xfrm>
            <a:off x="0" y="1066800"/>
            <a:ext cx="8991600" cy="3477875"/>
          </a:xfrm>
          <a:prstGeom prst="rect">
            <a:avLst/>
          </a:prstGeom>
          <a:noFill/>
        </p:spPr>
        <p:txBody>
          <a:bodyPr wrap="square" rtlCol="0">
            <a:spAutoFit/>
          </a:bodyPr>
          <a:lstStyle/>
          <a:p>
            <a:r>
              <a:rPr lang="en-US" sz="2000" b="1" u="sng" dirty="0" smtClean="0"/>
              <a:t>Railroad Crossing Update</a:t>
            </a:r>
          </a:p>
          <a:p>
            <a:pPr marL="742950" lvl="1" indent="-285750">
              <a:buFont typeface="Arial" panose="020B0604020202020204" pitchFamily="34" charset="0"/>
              <a:buChar char="•"/>
            </a:pPr>
            <a:r>
              <a:rPr lang="en-US" sz="2000" dirty="0" smtClean="0"/>
              <a:t>Overview of Railroad Crossings in TIMS</a:t>
            </a:r>
          </a:p>
          <a:p>
            <a:pPr marL="742950" lvl="1" indent="-285750">
              <a:buFont typeface="Arial" panose="020B0604020202020204" pitchFamily="34" charset="0"/>
              <a:buChar char="•"/>
            </a:pPr>
            <a:r>
              <a:rPr lang="en-US" sz="2000" dirty="0" smtClean="0"/>
              <a:t>Driver Directions &amp; Student Safety</a:t>
            </a:r>
          </a:p>
          <a:p>
            <a:pPr marL="742950" lvl="1" indent="-285750">
              <a:buFont typeface="Arial" panose="020B0604020202020204" pitchFamily="34" charset="0"/>
              <a:buChar char="•"/>
            </a:pPr>
            <a:r>
              <a:rPr lang="en-US" sz="2000" dirty="0" smtClean="0"/>
              <a:t>Total Students passing over each Railroad Crossing </a:t>
            </a:r>
            <a:endParaRPr lang="en-US" sz="2000" dirty="0"/>
          </a:p>
          <a:p>
            <a:pPr marL="742950" lvl="1" indent="-285750">
              <a:buFont typeface="Arial" panose="020B0604020202020204" pitchFamily="34" charset="0"/>
              <a:buChar char="•"/>
            </a:pPr>
            <a:r>
              <a:rPr lang="en-US" sz="2000" dirty="0" smtClean="0"/>
              <a:t>Updated Railroad Crossing IDs from NCDOT</a:t>
            </a:r>
          </a:p>
          <a:p>
            <a:pPr lvl="1"/>
            <a:endParaRPr lang="en-US" sz="2000" dirty="0"/>
          </a:p>
          <a:p>
            <a:r>
              <a:rPr lang="en-US" sz="2000" b="1" u="sng" dirty="0" smtClean="0"/>
              <a:t>TIMS Tasks</a:t>
            </a:r>
          </a:p>
          <a:p>
            <a:pPr marL="742950" lvl="1" indent="-285750">
              <a:buFont typeface="Arial" panose="020B0604020202020204" pitchFamily="34" charset="0"/>
              <a:buChar char="•"/>
            </a:pPr>
            <a:r>
              <a:rPr lang="en-US" sz="2000" dirty="0" smtClean="0"/>
              <a:t>Verify Railroad Crossings are correctly built in MARIS</a:t>
            </a:r>
          </a:p>
          <a:p>
            <a:pPr marL="742950" lvl="1" indent="-285750">
              <a:buFont typeface="Arial" panose="020B0604020202020204" pitchFamily="34" charset="0"/>
              <a:buChar char="•"/>
            </a:pPr>
            <a:r>
              <a:rPr lang="en-US" sz="2000" dirty="0" smtClean="0"/>
              <a:t>Document Crossing Nodes on LEA Railroad Spreadsheet</a:t>
            </a:r>
          </a:p>
          <a:p>
            <a:pPr marL="742950" lvl="1" indent="-285750">
              <a:buFont typeface="Arial" panose="020B0604020202020204" pitchFamily="34" charset="0"/>
              <a:buChar char="•"/>
            </a:pPr>
            <a:r>
              <a:rPr lang="en-US" sz="2000" dirty="0" smtClean="0"/>
              <a:t>Create/Edit Railroad Crossings as needed</a:t>
            </a:r>
          </a:p>
          <a:p>
            <a:pPr marL="742950" lvl="1" indent="-285750">
              <a:buFont typeface="Arial" panose="020B0604020202020204" pitchFamily="34" charset="0"/>
              <a:buChar char="•"/>
            </a:pPr>
            <a:r>
              <a:rPr lang="en-US" sz="2000" dirty="0" smtClean="0"/>
              <a:t>Update RRCRS File in TIMS</a:t>
            </a:r>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5419" y="4191000"/>
            <a:ext cx="1900456" cy="184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904815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1066800"/>
            <a:ext cx="9144000" cy="4832092"/>
          </a:xfrm>
          <a:prstGeom prst="rect">
            <a:avLst/>
          </a:prstGeom>
          <a:noFill/>
        </p:spPr>
        <p:txBody>
          <a:bodyPr wrap="square" rtlCol="0">
            <a:spAutoFit/>
          </a:bodyPr>
          <a:lstStyle/>
          <a:p>
            <a:pPr lvl="0"/>
            <a:r>
              <a:rPr lang="en-US" sz="2000" u="sng" dirty="0" smtClean="0"/>
              <a:t>Updating the RRCRS File in TIMS</a:t>
            </a:r>
            <a:endParaRPr lang="en-US" sz="2000" u="sng" dirty="0"/>
          </a:p>
          <a:p>
            <a:pPr lvl="0"/>
            <a:endParaRPr lang="en-US" sz="1600" dirty="0" smtClean="0"/>
          </a:p>
          <a:p>
            <a:r>
              <a:rPr lang="en-US" sz="1600" dirty="0" smtClean="0"/>
              <a:t>TIMS-NT vs TIMS- SQL</a:t>
            </a:r>
          </a:p>
          <a:p>
            <a:endParaRPr lang="en-US" sz="1600" dirty="0"/>
          </a:p>
          <a:p>
            <a:r>
              <a:rPr lang="en-US" sz="1600" dirty="0" smtClean="0"/>
              <a:t>The Build Text Module for SQL looks slightly different than the following screenshots, although the same methods for creating, editing or deleting a </a:t>
            </a:r>
            <a:r>
              <a:rPr lang="en-US" sz="1600" dirty="0" smtClean="0"/>
              <a:t>records </a:t>
            </a:r>
            <a:r>
              <a:rPr lang="en-US" sz="1600" dirty="0" smtClean="0"/>
              <a:t>are the same. Also, the procedures for Importing and Exporting in Build Text SQL are slightly different.</a:t>
            </a:r>
          </a:p>
          <a:p>
            <a:endParaRPr lang="en-US" sz="1600" dirty="0"/>
          </a:p>
          <a:p>
            <a:r>
              <a:rPr lang="en-US" sz="1600" dirty="0" smtClean="0"/>
              <a:t>For SQL, the RRCRS commands are automatically stored in the SQL Database, so you will not need to Clear the File and Import before beginning. As you add, edit and remove records, these changes will automatically be saved in TIMS.</a:t>
            </a:r>
          </a:p>
          <a:p>
            <a:endParaRPr lang="en-US" sz="1600" dirty="0"/>
          </a:p>
          <a:p>
            <a:r>
              <a:rPr lang="en-US" sz="1600" dirty="0" smtClean="0"/>
              <a:t>For SQL Sites who have reviewed all of their Crossings in MARIS and are ready to begin reviewing the Build Text commands, please contact your TIMS Project Leader to get you started on this process.</a:t>
            </a:r>
          </a:p>
          <a:p>
            <a:endParaRPr lang="en-US" sz="1600" dirty="0"/>
          </a:p>
          <a:p>
            <a:r>
              <a:rPr lang="en-US" sz="1600" dirty="0" smtClean="0"/>
              <a:t>Checking the Crossings in MARIS and documenting the correct Node Numbers will be the most time consuming task for the Railroad Update, so please reach back out to us when you are ready to update the data in Build Text. </a:t>
            </a:r>
            <a:endParaRPr lang="en-US" sz="1600" dirty="0"/>
          </a:p>
        </p:txBody>
      </p:sp>
      <p:sp>
        <p:nvSpPr>
          <p:cNvPr id="5" name="Rectangle 2"/>
          <p:cNvSpPr txBox="1">
            <a:spLocks noChangeArrowheads="1"/>
          </p:cNvSpPr>
          <p:nvPr/>
        </p:nvSpPr>
        <p:spPr bwMode="auto">
          <a:xfrm>
            <a:off x="-5366" y="41856"/>
            <a:ext cx="9144000" cy="872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3200" kern="0" dirty="0" smtClean="0">
                <a:solidFill>
                  <a:schemeClr val="tx1"/>
                </a:solidFill>
              </a:rPr>
              <a:t>TIMS Webinar </a:t>
            </a:r>
          </a:p>
          <a:p>
            <a:pPr algn="ctr"/>
            <a:r>
              <a:rPr lang="en-US" sz="3200" kern="0" dirty="0" smtClean="0">
                <a:solidFill>
                  <a:schemeClr val="tx1"/>
                </a:solidFill>
              </a:rPr>
              <a:t>2016 Railroad Crossing Update</a:t>
            </a:r>
          </a:p>
        </p:txBody>
      </p:sp>
    </p:spTree>
    <p:extLst>
      <p:ext uri="{BB962C8B-B14F-4D97-AF65-F5344CB8AC3E}">
        <p14:creationId xmlns:p14="http://schemas.microsoft.com/office/powerpoint/2010/main" val="25935130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1066800"/>
            <a:ext cx="9144000" cy="5078313"/>
          </a:xfrm>
          <a:prstGeom prst="rect">
            <a:avLst/>
          </a:prstGeom>
          <a:noFill/>
        </p:spPr>
        <p:txBody>
          <a:bodyPr wrap="square" rtlCol="0">
            <a:spAutoFit/>
          </a:bodyPr>
          <a:lstStyle/>
          <a:p>
            <a:pPr lvl="0"/>
            <a:r>
              <a:rPr lang="en-US" sz="2000" u="sng" dirty="0" smtClean="0"/>
              <a:t>Updating the RRCRS File in TIMS</a:t>
            </a:r>
            <a:endParaRPr lang="en-US" sz="2000" u="sng" dirty="0"/>
          </a:p>
          <a:p>
            <a:pPr lvl="0"/>
            <a:endParaRPr lang="en-US" sz="1600" dirty="0" smtClean="0"/>
          </a:p>
          <a:p>
            <a:r>
              <a:rPr lang="en-US" sz="1600" dirty="0" smtClean="0"/>
              <a:t>After opening Build Text, the first Step is to Clear the RRCRS File. On the right, under Clear Files, select RRCRS and choose OK that you want to clear the RRCRS File.</a:t>
            </a:r>
          </a:p>
          <a:p>
            <a:endParaRPr lang="en-US" sz="1600" dirty="0"/>
          </a:p>
          <a:p>
            <a:r>
              <a:rPr lang="en-US" sz="1600" dirty="0" smtClean="0"/>
              <a:t>Then on the left, select RRCRS. </a:t>
            </a:r>
          </a:p>
          <a:p>
            <a:r>
              <a:rPr lang="en-US" sz="1600" dirty="0" smtClean="0"/>
              <a:t>Click on the Import\Export Options Tab</a:t>
            </a:r>
          </a:p>
          <a:p>
            <a:r>
              <a:rPr lang="en-US" sz="1600" dirty="0" smtClean="0"/>
              <a:t>Choose Import NT File</a:t>
            </a:r>
          </a:p>
          <a:p>
            <a:r>
              <a:rPr lang="en-US" sz="1600" dirty="0" smtClean="0"/>
              <a:t>Browse to ELT\Database\Server\STA and select the RRCRS.DAT File</a:t>
            </a:r>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r>
              <a:rPr lang="en-US" sz="1600" dirty="0" smtClean="0"/>
              <a:t>		This will populate Build Text with your current</a:t>
            </a:r>
          </a:p>
          <a:p>
            <a:r>
              <a:rPr lang="en-US" sz="1600" dirty="0"/>
              <a:t>	</a:t>
            </a:r>
            <a:r>
              <a:rPr lang="en-US" sz="1600" dirty="0" smtClean="0"/>
              <a:t>	Railroad Crossing Rules and Commands</a:t>
            </a:r>
          </a:p>
        </p:txBody>
      </p:sp>
      <p:sp>
        <p:nvSpPr>
          <p:cNvPr id="5" name="Rectangle 2"/>
          <p:cNvSpPr txBox="1">
            <a:spLocks noChangeArrowheads="1"/>
          </p:cNvSpPr>
          <p:nvPr/>
        </p:nvSpPr>
        <p:spPr bwMode="auto">
          <a:xfrm>
            <a:off x="-5366" y="41856"/>
            <a:ext cx="9144000" cy="872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3200" kern="0" dirty="0" smtClean="0">
                <a:solidFill>
                  <a:schemeClr val="tx1"/>
                </a:solidFill>
              </a:rPr>
              <a:t>TIMS Webinar </a:t>
            </a:r>
          </a:p>
          <a:p>
            <a:pPr algn="ctr"/>
            <a:r>
              <a:rPr lang="en-US" sz="3200" kern="0" dirty="0" smtClean="0">
                <a:solidFill>
                  <a:schemeClr val="tx1"/>
                </a:solidFill>
              </a:rPr>
              <a:t>2016 Railroad Crossing Update</a:t>
            </a:r>
          </a:p>
        </p:txBody>
      </p:sp>
      <p:pic>
        <p:nvPicPr>
          <p:cNvPr id="819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4144" t="15481" r="57937" b="45754"/>
          <a:stretch/>
        </p:blipFill>
        <p:spPr bwMode="auto">
          <a:xfrm>
            <a:off x="7378826" y="1905000"/>
            <a:ext cx="1229598" cy="16001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6512" r="58994"/>
          <a:stretch/>
        </p:blipFill>
        <p:spPr bwMode="auto">
          <a:xfrm>
            <a:off x="76200" y="3581400"/>
            <a:ext cx="1782356" cy="239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bwMode="auto">
          <a:xfrm>
            <a:off x="7378826" y="3316176"/>
            <a:ext cx="556247" cy="189023"/>
          </a:xfrm>
          <a:prstGeom prst="rect">
            <a:avLst/>
          </a:prstGeom>
          <a:noFill/>
          <a:ln w="476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4999" y="3581400"/>
            <a:ext cx="2293533" cy="1797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3581400"/>
            <a:ext cx="2211990" cy="1797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3200" y="3584945"/>
            <a:ext cx="2184400" cy="1797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bwMode="auto">
          <a:xfrm>
            <a:off x="3276600" y="4294476"/>
            <a:ext cx="609600" cy="189023"/>
          </a:xfrm>
          <a:prstGeom prst="rect">
            <a:avLst/>
          </a:prstGeom>
          <a:noFill/>
          <a:ln w="476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228600" y="5715000"/>
            <a:ext cx="738778" cy="189023"/>
          </a:xfrm>
          <a:prstGeom prst="rect">
            <a:avLst/>
          </a:prstGeom>
          <a:noFill/>
          <a:ln w="476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4419600" y="4588521"/>
            <a:ext cx="762000" cy="189023"/>
          </a:xfrm>
          <a:prstGeom prst="rect">
            <a:avLst/>
          </a:prstGeom>
          <a:noFill/>
          <a:ln w="476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225177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1066800"/>
            <a:ext cx="9144000" cy="1384995"/>
          </a:xfrm>
          <a:prstGeom prst="rect">
            <a:avLst/>
          </a:prstGeom>
          <a:noFill/>
        </p:spPr>
        <p:txBody>
          <a:bodyPr wrap="square" rtlCol="0">
            <a:spAutoFit/>
          </a:bodyPr>
          <a:lstStyle/>
          <a:p>
            <a:pPr lvl="0"/>
            <a:r>
              <a:rPr lang="en-US" sz="2000" u="sng" dirty="0" smtClean="0"/>
              <a:t>Updating the RRCRS File in TIMS</a:t>
            </a:r>
            <a:endParaRPr lang="en-US" sz="2000" u="sng" dirty="0"/>
          </a:p>
          <a:p>
            <a:pPr lvl="0"/>
            <a:endParaRPr lang="en-US" sz="1600" dirty="0" smtClean="0"/>
          </a:p>
          <a:p>
            <a:r>
              <a:rPr lang="en-US" sz="1600" dirty="0" smtClean="0"/>
              <a:t>After importing the RRCRS.DAT File into Build Text, select the RRCRS Table Tab and view your current Railroad Crossing commands. Below are two example files.</a:t>
            </a:r>
          </a:p>
          <a:p>
            <a:endParaRPr lang="en-US" sz="1600" dirty="0"/>
          </a:p>
        </p:txBody>
      </p:sp>
      <p:sp>
        <p:nvSpPr>
          <p:cNvPr id="5" name="Rectangle 2"/>
          <p:cNvSpPr txBox="1">
            <a:spLocks noChangeArrowheads="1"/>
          </p:cNvSpPr>
          <p:nvPr/>
        </p:nvSpPr>
        <p:spPr bwMode="auto">
          <a:xfrm>
            <a:off x="-5366" y="41856"/>
            <a:ext cx="9144000" cy="872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3200" kern="0" dirty="0" smtClean="0">
                <a:solidFill>
                  <a:schemeClr val="tx1"/>
                </a:solidFill>
              </a:rPr>
              <a:t>TIMS Webinar </a:t>
            </a:r>
          </a:p>
          <a:p>
            <a:pPr algn="ctr"/>
            <a:r>
              <a:rPr lang="en-US" sz="3200" kern="0" dirty="0" smtClean="0">
                <a:solidFill>
                  <a:schemeClr val="tx1"/>
                </a:solidFill>
              </a:rPr>
              <a:t>2016 Railroad Crossing Update</a:t>
            </a: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213" t="26894" r="30990" b="26147"/>
          <a:stretch/>
        </p:blipFill>
        <p:spPr bwMode="auto">
          <a:xfrm>
            <a:off x="63745" y="3733800"/>
            <a:ext cx="3619548" cy="2743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4516" y="3733800"/>
            <a:ext cx="3683000" cy="271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758" y="2451795"/>
            <a:ext cx="3619548" cy="1200329"/>
          </a:xfrm>
          <a:prstGeom prst="rect">
            <a:avLst/>
          </a:prstGeom>
          <a:noFill/>
        </p:spPr>
        <p:txBody>
          <a:bodyPr wrap="square" rtlCol="0">
            <a:spAutoFit/>
          </a:bodyPr>
          <a:lstStyle/>
          <a:p>
            <a:r>
              <a:rPr lang="en-US" dirty="0" smtClean="0"/>
              <a:t>This LEA does not have any of the NCDOT Crossing IDs listed in the file. Their warnings only say “Railroad Crossing”</a:t>
            </a:r>
            <a:endParaRPr lang="en-US" dirty="0"/>
          </a:p>
        </p:txBody>
      </p:sp>
      <p:sp>
        <p:nvSpPr>
          <p:cNvPr id="13" name="TextBox 12"/>
          <p:cNvSpPr txBox="1"/>
          <p:nvPr/>
        </p:nvSpPr>
        <p:spPr>
          <a:xfrm>
            <a:off x="5034516" y="2533471"/>
            <a:ext cx="3619548" cy="1200329"/>
          </a:xfrm>
          <a:prstGeom prst="rect">
            <a:avLst/>
          </a:prstGeom>
          <a:noFill/>
        </p:spPr>
        <p:txBody>
          <a:bodyPr wrap="square" rtlCol="0">
            <a:spAutoFit/>
          </a:bodyPr>
          <a:lstStyle/>
          <a:p>
            <a:r>
              <a:rPr lang="en-US" dirty="0" smtClean="0"/>
              <a:t>This LEA does have the NCDOT Crossing IDs listed in the file. Their warnings include the ID</a:t>
            </a:r>
          </a:p>
          <a:p>
            <a:r>
              <a:rPr lang="en-US" dirty="0" smtClean="0"/>
              <a:t>“Warning RRX 630771S”</a:t>
            </a:r>
            <a:endParaRPr lang="en-US" dirty="0"/>
          </a:p>
        </p:txBody>
      </p:sp>
    </p:spTree>
    <p:extLst>
      <p:ext uri="{BB962C8B-B14F-4D97-AF65-F5344CB8AC3E}">
        <p14:creationId xmlns:p14="http://schemas.microsoft.com/office/powerpoint/2010/main" val="39031753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1066800"/>
            <a:ext cx="9144000" cy="5047536"/>
          </a:xfrm>
          <a:prstGeom prst="rect">
            <a:avLst/>
          </a:prstGeom>
          <a:noFill/>
        </p:spPr>
        <p:txBody>
          <a:bodyPr wrap="square" rtlCol="0">
            <a:spAutoFit/>
          </a:bodyPr>
          <a:lstStyle/>
          <a:p>
            <a:pPr lvl="0"/>
            <a:r>
              <a:rPr lang="en-US" sz="2000" u="sng" dirty="0" smtClean="0"/>
              <a:t>Updating the RRCRS File in TIMS</a:t>
            </a:r>
            <a:endParaRPr lang="en-US" sz="2000" u="sng" dirty="0"/>
          </a:p>
          <a:p>
            <a:pPr lvl="0"/>
            <a:endParaRPr lang="en-US" sz="1600" dirty="0" smtClean="0"/>
          </a:p>
          <a:p>
            <a:r>
              <a:rPr lang="en-US" sz="1600" dirty="0" smtClean="0"/>
              <a:t>The naming method for entering Railroad Crossing Warnings in Build Text varies by LEA. Below are a few examples of how LEAs identify a Railroad Crossing.</a:t>
            </a:r>
          </a:p>
          <a:p>
            <a:endParaRPr lang="en-US" sz="1600" dirty="0" smtClean="0"/>
          </a:p>
          <a:p>
            <a:pPr marL="742950" lvl="1" indent="-285750">
              <a:buFont typeface="Arial" panose="020B0604020202020204" pitchFamily="34" charset="0"/>
              <a:buChar char="•"/>
            </a:pPr>
            <a:r>
              <a:rPr lang="en-US" sz="1400" dirty="0" smtClean="0"/>
              <a:t>RRX 621050R</a:t>
            </a:r>
          </a:p>
          <a:p>
            <a:pPr marL="742950" lvl="1" indent="-285750">
              <a:buFont typeface="Arial" panose="020B0604020202020204" pitchFamily="34" charset="0"/>
              <a:buChar char="•"/>
            </a:pPr>
            <a:r>
              <a:rPr lang="en-US" sz="1400" dirty="0" smtClean="0"/>
              <a:t>RR XING 621050R</a:t>
            </a:r>
          </a:p>
          <a:p>
            <a:pPr marL="742950" lvl="1" indent="-285750">
              <a:buFont typeface="Arial" panose="020B0604020202020204" pitchFamily="34" charset="0"/>
              <a:buChar char="•"/>
            </a:pPr>
            <a:r>
              <a:rPr lang="en-US" sz="1400" dirty="0" smtClean="0"/>
              <a:t>RR CRSG 621050R</a:t>
            </a:r>
          </a:p>
          <a:p>
            <a:pPr marL="742950" lvl="1" indent="-285750">
              <a:buFont typeface="Arial" panose="020B0604020202020204" pitchFamily="34" charset="0"/>
              <a:buChar char="•"/>
            </a:pPr>
            <a:r>
              <a:rPr lang="en-US" sz="1400" dirty="0" smtClean="0"/>
              <a:t>WARNING RRX 621050R</a:t>
            </a:r>
          </a:p>
          <a:p>
            <a:pPr marL="742950" lvl="1" indent="-285750">
              <a:buFont typeface="Arial" panose="020B0604020202020204" pitchFamily="34" charset="0"/>
              <a:buChar char="•"/>
            </a:pPr>
            <a:r>
              <a:rPr lang="en-US" sz="1400" dirty="0" smtClean="0"/>
              <a:t>**RRX** 621050R</a:t>
            </a:r>
          </a:p>
          <a:p>
            <a:pPr marL="742950" lvl="1" indent="-285750">
              <a:buFont typeface="Arial" panose="020B0604020202020204" pitchFamily="34" charset="0"/>
              <a:buChar char="•"/>
            </a:pPr>
            <a:r>
              <a:rPr lang="en-US" sz="1400" dirty="0" smtClean="0"/>
              <a:t>**RAILROAD ** 621050R</a:t>
            </a:r>
          </a:p>
          <a:p>
            <a:endParaRPr lang="en-US" sz="1600" dirty="0"/>
          </a:p>
          <a:p>
            <a:r>
              <a:rPr lang="en-US" sz="1600" dirty="0" smtClean="0"/>
              <a:t>LEAs are free to use whatever abbreviation or warning message they prefer. However, for all Public Railroad Crossings, the last thing in the warning message must be the NCDOT Public Crossing ID.</a:t>
            </a:r>
          </a:p>
          <a:p>
            <a:endParaRPr lang="en-US" sz="1600" dirty="0"/>
          </a:p>
          <a:p>
            <a:r>
              <a:rPr lang="en-US" sz="1600" dirty="0" smtClean="0"/>
              <a:t>For Private Railroad Crossings you decided should be included in TIMS, please replace the NCDOT Crossing ID with the word PRIVATE. Below are a few examples for Private Crossings.</a:t>
            </a:r>
          </a:p>
          <a:p>
            <a:endParaRPr lang="en-US" sz="1600" dirty="0" smtClean="0"/>
          </a:p>
          <a:p>
            <a:pPr marL="742950" lvl="1" indent="-285750">
              <a:buFont typeface="Arial" panose="020B0604020202020204" pitchFamily="34" charset="0"/>
              <a:buChar char="•"/>
            </a:pPr>
            <a:r>
              <a:rPr lang="en-US" sz="1400" dirty="0" smtClean="0"/>
              <a:t>RRX PRIVATE</a:t>
            </a:r>
          </a:p>
          <a:p>
            <a:pPr marL="742950" lvl="1" indent="-285750">
              <a:buFont typeface="Arial" panose="020B0604020202020204" pitchFamily="34" charset="0"/>
              <a:buChar char="•"/>
            </a:pPr>
            <a:r>
              <a:rPr lang="en-US" sz="1400" dirty="0" smtClean="0"/>
              <a:t>RR XING PRIVATE</a:t>
            </a:r>
          </a:p>
          <a:p>
            <a:pPr marL="742950" lvl="1" indent="-285750">
              <a:buFont typeface="Arial" panose="020B0604020202020204" pitchFamily="34" charset="0"/>
              <a:buChar char="•"/>
            </a:pPr>
            <a:r>
              <a:rPr lang="en-US" sz="1400" dirty="0" smtClean="0"/>
              <a:t>**RRX** PRIVATE</a:t>
            </a:r>
            <a:endParaRPr lang="en-US" sz="1400" dirty="0"/>
          </a:p>
        </p:txBody>
      </p:sp>
      <p:sp>
        <p:nvSpPr>
          <p:cNvPr id="5" name="Rectangle 2"/>
          <p:cNvSpPr txBox="1">
            <a:spLocks noChangeArrowheads="1"/>
          </p:cNvSpPr>
          <p:nvPr/>
        </p:nvSpPr>
        <p:spPr bwMode="auto">
          <a:xfrm>
            <a:off x="-5366" y="41856"/>
            <a:ext cx="9144000" cy="872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3200" kern="0" dirty="0" smtClean="0">
                <a:solidFill>
                  <a:schemeClr val="tx1"/>
                </a:solidFill>
              </a:rPr>
              <a:t>TIMS Webinar </a:t>
            </a:r>
          </a:p>
          <a:p>
            <a:pPr algn="ctr"/>
            <a:r>
              <a:rPr lang="en-US" sz="3200" kern="0" dirty="0" smtClean="0">
                <a:solidFill>
                  <a:schemeClr val="tx1"/>
                </a:solidFill>
              </a:rPr>
              <a:t>2016 Railroad Crossing Update</a:t>
            </a:r>
          </a:p>
        </p:txBody>
      </p:sp>
    </p:spTree>
    <p:extLst>
      <p:ext uri="{BB962C8B-B14F-4D97-AF65-F5344CB8AC3E}">
        <p14:creationId xmlns:p14="http://schemas.microsoft.com/office/powerpoint/2010/main" val="35630239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1066800"/>
            <a:ext cx="9144000" cy="5078313"/>
          </a:xfrm>
          <a:prstGeom prst="rect">
            <a:avLst/>
          </a:prstGeom>
          <a:noFill/>
        </p:spPr>
        <p:txBody>
          <a:bodyPr wrap="square" rtlCol="0">
            <a:spAutoFit/>
          </a:bodyPr>
          <a:lstStyle/>
          <a:p>
            <a:pPr lvl="0"/>
            <a:r>
              <a:rPr lang="en-US" sz="2000" u="sng" dirty="0" smtClean="0"/>
              <a:t>Updating the RRCRS File in TIMS</a:t>
            </a:r>
            <a:endParaRPr lang="en-US" sz="2000" u="sng" dirty="0"/>
          </a:p>
          <a:p>
            <a:pPr lvl="0"/>
            <a:endParaRPr lang="en-US" sz="1600" dirty="0" smtClean="0"/>
          </a:p>
          <a:p>
            <a:r>
              <a:rPr lang="en-US" sz="1600" dirty="0" smtClean="0"/>
              <a:t>Depending on the accuracy of your current RRCRS File, some of your Railroad Crossings may be correct, while others may need to be Edited, some new Crossings Created and Closed Crossings removed.</a:t>
            </a:r>
          </a:p>
          <a:p>
            <a:endParaRPr lang="en-US" sz="1600" dirty="0"/>
          </a:p>
          <a:p>
            <a:r>
              <a:rPr lang="en-US" sz="1600" dirty="0" smtClean="0"/>
              <a:t>Most Crossing IDs will have two listings in the RRCRS File. </a:t>
            </a:r>
          </a:p>
          <a:p>
            <a:r>
              <a:rPr lang="en-US" sz="1600" dirty="0" smtClean="0"/>
              <a:t>The first for when you are traveling one direction on the street (Node 1 to Node 2).</a:t>
            </a:r>
          </a:p>
          <a:p>
            <a:r>
              <a:rPr lang="en-US" sz="1600" dirty="0" smtClean="0"/>
              <a:t>And the second for when you are traveling the other direction on the street (Node 3 to Node 2).</a:t>
            </a:r>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smtClean="0"/>
          </a:p>
          <a:p>
            <a:r>
              <a:rPr lang="en-US" sz="1600" dirty="0" smtClean="0"/>
              <a:t>If there is a Railroad Crossing at a 3-Way or 4-Way Intersection, you may have </a:t>
            </a:r>
          </a:p>
          <a:p>
            <a:r>
              <a:rPr lang="en-US" sz="1600" dirty="0" smtClean="0"/>
              <a:t>6 to 8 or even more such listings for a single Crossing ID. Be sure to think</a:t>
            </a:r>
          </a:p>
          <a:p>
            <a:r>
              <a:rPr lang="en-US" sz="1600" dirty="0"/>
              <a:t>t</a:t>
            </a:r>
            <a:r>
              <a:rPr lang="en-US" sz="1600" dirty="0" smtClean="0"/>
              <a:t>hrough all of the possible ways a bus could cross a track in these areas.</a:t>
            </a:r>
            <a:endParaRPr lang="en-US" sz="1600" dirty="0"/>
          </a:p>
        </p:txBody>
      </p:sp>
      <p:sp>
        <p:nvSpPr>
          <p:cNvPr id="5" name="Rectangle 2"/>
          <p:cNvSpPr txBox="1">
            <a:spLocks noChangeArrowheads="1"/>
          </p:cNvSpPr>
          <p:nvPr/>
        </p:nvSpPr>
        <p:spPr bwMode="auto">
          <a:xfrm>
            <a:off x="-5366" y="41856"/>
            <a:ext cx="9144000" cy="872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3200" kern="0" dirty="0" smtClean="0">
                <a:solidFill>
                  <a:schemeClr val="tx1"/>
                </a:solidFill>
              </a:rPr>
              <a:t>TIMS Webinar </a:t>
            </a:r>
          </a:p>
          <a:p>
            <a:pPr algn="ctr"/>
            <a:r>
              <a:rPr lang="en-US" sz="3200" kern="0" dirty="0" smtClean="0">
                <a:solidFill>
                  <a:schemeClr val="tx1"/>
                </a:solidFill>
              </a:rPr>
              <a:t>2016 Railroad Crossing Update</a:t>
            </a:r>
          </a:p>
        </p:txBody>
      </p:sp>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3429000"/>
            <a:ext cx="3097213" cy="1787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76807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1066800"/>
            <a:ext cx="9144000" cy="4832092"/>
          </a:xfrm>
          <a:prstGeom prst="rect">
            <a:avLst/>
          </a:prstGeom>
          <a:noFill/>
        </p:spPr>
        <p:txBody>
          <a:bodyPr wrap="square" rtlCol="0">
            <a:spAutoFit/>
          </a:bodyPr>
          <a:lstStyle/>
          <a:p>
            <a:pPr lvl="0"/>
            <a:r>
              <a:rPr lang="en-US" sz="2000" u="sng" dirty="0" smtClean="0"/>
              <a:t>Updating the RRCRS File in TIMS</a:t>
            </a:r>
            <a:endParaRPr lang="en-US" sz="2000" u="sng" dirty="0"/>
          </a:p>
          <a:p>
            <a:pPr lvl="0"/>
            <a:endParaRPr lang="en-US" sz="1600" dirty="0" smtClean="0"/>
          </a:p>
          <a:p>
            <a:r>
              <a:rPr lang="en-US" sz="1600" dirty="0" smtClean="0"/>
              <a:t>The commands for Railroad Crossings are based on the direction of travel from the first Node the Bus reaches to the second Node the Bus reaches. Below are both examples for each Crossing.</a:t>
            </a:r>
          </a:p>
          <a:p>
            <a:endParaRPr lang="en-US" sz="1600" dirty="0"/>
          </a:p>
          <a:p>
            <a:endParaRPr lang="en-US" sz="1600" dirty="0" smtClean="0"/>
          </a:p>
          <a:p>
            <a:endParaRPr lang="en-US" sz="1600" dirty="0"/>
          </a:p>
          <a:p>
            <a:endParaRPr lang="en-US" sz="1600" dirty="0" smtClean="0"/>
          </a:p>
          <a:p>
            <a:endParaRPr lang="en-US" sz="1600" dirty="0"/>
          </a:p>
          <a:p>
            <a:r>
              <a:rPr lang="en-US" sz="1600" dirty="0" smtClean="0"/>
              <a:t>Node 1	Node 2	Warning Message</a:t>
            </a:r>
          </a:p>
          <a:p>
            <a:pPr marL="342900" indent="-342900">
              <a:buAutoNum type="arabicPlain" startAt="10100"/>
            </a:pPr>
            <a:r>
              <a:rPr lang="en-US" sz="1600" dirty="0" smtClean="0"/>
              <a:t> 	10099	RRX 630732B		(From Node 1 to Node 2)</a:t>
            </a:r>
          </a:p>
          <a:p>
            <a:r>
              <a:rPr lang="en-US" sz="1600" dirty="0" smtClean="0"/>
              <a:t>10101	10099	RRX 630732B		(From Node 3 to Node 2)</a:t>
            </a:r>
          </a:p>
          <a:p>
            <a:endParaRPr lang="en-US" sz="1600" dirty="0" smtClean="0"/>
          </a:p>
          <a:p>
            <a:r>
              <a:rPr lang="en-US" sz="1600" dirty="0"/>
              <a:t>Node 1	Node 2	Warning Message</a:t>
            </a:r>
          </a:p>
          <a:p>
            <a:r>
              <a:rPr lang="en-US" sz="1600" dirty="0" smtClean="0"/>
              <a:t>10106	10105	RRX 630735W		(From Node 1 to Node 2)</a:t>
            </a:r>
          </a:p>
          <a:p>
            <a:r>
              <a:rPr lang="en-US" sz="1600" dirty="0" smtClean="0"/>
              <a:t>10107	10105	RRX 630735W		(From Node 3 to Node 2)</a:t>
            </a:r>
          </a:p>
          <a:p>
            <a:endParaRPr lang="en-US" sz="1600" dirty="0" smtClean="0"/>
          </a:p>
          <a:p>
            <a:r>
              <a:rPr lang="en-US" sz="1600" dirty="0" smtClean="0"/>
              <a:t>Please note how there are two listings for each Crossing ID.</a:t>
            </a:r>
          </a:p>
          <a:p>
            <a:r>
              <a:rPr lang="en-US" sz="1600" dirty="0" smtClean="0"/>
              <a:t>One for each direction the Bus could cross the tracks.</a:t>
            </a:r>
          </a:p>
        </p:txBody>
      </p:sp>
      <p:sp>
        <p:nvSpPr>
          <p:cNvPr id="5" name="Rectangle 2"/>
          <p:cNvSpPr txBox="1">
            <a:spLocks noChangeArrowheads="1"/>
          </p:cNvSpPr>
          <p:nvPr/>
        </p:nvSpPr>
        <p:spPr bwMode="auto">
          <a:xfrm>
            <a:off x="-5366" y="41856"/>
            <a:ext cx="9144000" cy="872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3200" kern="0" dirty="0" smtClean="0">
                <a:solidFill>
                  <a:schemeClr val="tx1"/>
                </a:solidFill>
              </a:rPr>
              <a:t>TIMS Webinar </a:t>
            </a:r>
          </a:p>
          <a:p>
            <a:pPr algn="ctr"/>
            <a:r>
              <a:rPr lang="en-US" sz="3200" kern="0" dirty="0" smtClean="0">
                <a:solidFill>
                  <a:schemeClr val="tx1"/>
                </a:solidFill>
              </a:rPr>
              <a:t>2016 Railroad Crossing Update</a:t>
            </a:r>
          </a:p>
        </p:txBody>
      </p:sp>
      <p:pic>
        <p:nvPicPr>
          <p:cNvPr id="1126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053" b="62782"/>
          <a:stretch/>
        </p:blipFill>
        <p:spPr bwMode="auto">
          <a:xfrm>
            <a:off x="0" y="2133600"/>
            <a:ext cx="5968409" cy="106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133600"/>
            <a:ext cx="2509234" cy="1446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79738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1066800"/>
            <a:ext cx="9144000" cy="5078313"/>
          </a:xfrm>
          <a:prstGeom prst="rect">
            <a:avLst/>
          </a:prstGeom>
          <a:noFill/>
        </p:spPr>
        <p:txBody>
          <a:bodyPr wrap="square" rtlCol="0">
            <a:spAutoFit/>
          </a:bodyPr>
          <a:lstStyle/>
          <a:p>
            <a:pPr lvl="0"/>
            <a:r>
              <a:rPr lang="en-US" sz="2000" u="sng" dirty="0" smtClean="0"/>
              <a:t>Updating the RRCRS File in TIMS</a:t>
            </a:r>
            <a:endParaRPr lang="en-US" sz="2000" u="sng" dirty="0"/>
          </a:p>
          <a:p>
            <a:pPr lvl="0"/>
            <a:endParaRPr lang="en-US" sz="1600" dirty="0" smtClean="0"/>
          </a:p>
          <a:p>
            <a:r>
              <a:rPr lang="en-US" sz="1600" dirty="0" smtClean="0"/>
              <a:t>After opening the RRCRS.DAT File into Build Text, select the RRCRS Table Tab and view your current Railroad Crossing commands. </a:t>
            </a:r>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r>
              <a:rPr lang="en-US" sz="1600" dirty="0" smtClean="0"/>
              <a:t>Now you need to review each listing in Build Text and Verify, Correct or Create each of the </a:t>
            </a:r>
          </a:p>
          <a:p>
            <a:r>
              <a:rPr lang="en-US" sz="1600" dirty="0" smtClean="0"/>
              <a:t>Railroad Crossing commands. Use the completed spreadsheet to make sure the commands contain the correct MARIS Nodes and the correct NCDOT Crossing ID.</a:t>
            </a:r>
          </a:p>
          <a:p>
            <a:endParaRPr lang="en-US" sz="1600" dirty="0" smtClean="0"/>
          </a:p>
          <a:p>
            <a:r>
              <a:rPr lang="en-US" sz="1600" dirty="0" smtClean="0"/>
              <a:t>Remember, some of Crossing IDs have been changed by NCDOT.</a:t>
            </a:r>
          </a:p>
          <a:p>
            <a:r>
              <a:rPr lang="en-US" sz="1600" dirty="0" smtClean="0"/>
              <a:t>So pay close attention as you review and edit this file.</a:t>
            </a:r>
            <a:endParaRPr lang="en-US" sz="1600" dirty="0"/>
          </a:p>
        </p:txBody>
      </p:sp>
      <p:sp>
        <p:nvSpPr>
          <p:cNvPr id="5" name="Rectangle 2"/>
          <p:cNvSpPr txBox="1">
            <a:spLocks noChangeArrowheads="1"/>
          </p:cNvSpPr>
          <p:nvPr/>
        </p:nvSpPr>
        <p:spPr bwMode="auto">
          <a:xfrm>
            <a:off x="-5366" y="41856"/>
            <a:ext cx="9144000" cy="872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3200" kern="0" dirty="0" smtClean="0">
                <a:solidFill>
                  <a:schemeClr val="tx1"/>
                </a:solidFill>
              </a:rPr>
              <a:t>TIMS Webinar </a:t>
            </a:r>
          </a:p>
          <a:p>
            <a:pPr algn="ctr"/>
            <a:r>
              <a:rPr lang="en-US" sz="3200" kern="0" dirty="0" smtClean="0">
                <a:solidFill>
                  <a:schemeClr val="tx1"/>
                </a:solidFill>
              </a:rPr>
              <a:t>2016 Railroad Crossing Update</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05573"/>
            <a:ext cx="3081684" cy="227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2205573"/>
            <a:ext cx="2476046" cy="2290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3779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1066800"/>
            <a:ext cx="9144000" cy="4585871"/>
          </a:xfrm>
          <a:prstGeom prst="rect">
            <a:avLst/>
          </a:prstGeom>
          <a:noFill/>
        </p:spPr>
        <p:txBody>
          <a:bodyPr wrap="square" rtlCol="0">
            <a:spAutoFit/>
          </a:bodyPr>
          <a:lstStyle/>
          <a:p>
            <a:pPr lvl="0"/>
            <a:r>
              <a:rPr lang="en-US" sz="2000" u="sng" dirty="0" smtClean="0"/>
              <a:t>Updating the RRCRS File in TIMS</a:t>
            </a:r>
            <a:endParaRPr lang="en-US" sz="2000" u="sng" dirty="0"/>
          </a:p>
          <a:p>
            <a:pPr lvl="0"/>
            <a:endParaRPr lang="en-US" sz="1600" dirty="0" smtClean="0"/>
          </a:p>
          <a:p>
            <a:r>
              <a:rPr lang="en-US" sz="1600" dirty="0" smtClean="0"/>
              <a:t>If Node 1 and Node 2 are listed correctly and the Crossing ID has not been changed by NCDOT, then move on to the next crossing in the list. </a:t>
            </a:r>
          </a:p>
          <a:p>
            <a:endParaRPr lang="en-US" sz="1600" dirty="0"/>
          </a:p>
          <a:p>
            <a:r>
              <a:rPr lang="en-US" sz="1600" dirty="0" smtClean="0"/>
              <a:t>I suggest highlighting the Crossing ID in the spreadsheet as you verify, correct or create each listing in Build Text so you can keep track of which ones have been completed.</a:t>
            </a:r>
          </a:p>
          <a:p>
            <a:endParaRPr lang="en-US" sz="1600" dirty="0"/>
          </a:p>
          <a:p>
            <a:r>
              <a:rPr lang="en-US" sz="1600" dirty="0" smtClean="0"/>
              <a:t>If the Nodes or Crossing ID are incorrect, then you will need to Edit the current command rules. </a:t>
            </a:r>
          </a:p>
          <a:p>
            <a:endParaRPr lang="en-US" sz="1600" dirty="0"/>
          </a:p>
          <a:p>
            <a:r>
              <a:rPr lang="en-US" sz="1600" dirty="0" smtClean="0"/>
              <a:t>Use the Edit Record Button            to enable editing of the command.</a:t>
            </a:r>
          </a:p>
          <a:p>
            <a:endParaRPr lang="en-US" sz="1600" dirty="0" smtClean="0"/>
          </a:p>
          <a:p>
            <a:r>
              <a:rPr lang="en-US" sz="1600" dirty="0"/>
              <a:t>	</a:t>
            </a:r>
            <a:r>
              <a:rPr lang="en-US" sz="1600" dirty="0" smtClean="0"/>
              <a:t>			After selecting Edit Record, you can now Edit data in</a:t>
            </a:r>
          </a:p>
          <a:p>
            <a:r>
              <a:rPr lang="en-US" sz="1600" dirty="0"/>
              <a:t>	</a:t>
            </a:r>
            <a:r>
              <a:rPr lang="en-US" sz="1600" dirty="0" smtClean="0"/>
              <a:t>			the Node 1, Node 2 and the Warning Message section at</a:t>
            </a:r>
          </a:p>
          <a:p>
            <a:r>
              <a:rPr lang="en-US" sz="1600" dirty="0"/>
              <a:t>	</a:t>
            </a:r>
            <a:r>
              <a:rPr lang="en-US" sz="1600" dirty="0" smtClean="0"/>
              <a:t>			the top of Build Text. </a:t>
            </a:r>
          </a:p>
          <a:p>
            <a:endParaRPr lang="en-US" sz="1600" dirty="0" smtClean="0"/>
          </a:p>
          <a:p>
            <a:r>
              <a:rPr lang="en-US" sz="1600" dirty="0"/>
              <a:t>	</a:t>
            </a:r>
            <a:r>
              <a:rPr lang="en-US" sz="1600" dirty="0" smtClean="0"/>
              <a:t>			When finished, select the Add\Save Record Button</a:t>
            </a:r>
          </a:p>
          <a:p>
            <a:r>
              <a:rPr lang="en-US" sz="1600" dirty="0"/>
              <a:t>	</a:t>
            </a:r>
            <a:r>
              <a:rPr lang="en-US" sz="1600" dirty="0" smtClean="0"/>
              <a:t>			to save your changes to this listing.</a:t>
            </a:r>
          </a:p>
        </p:txBody>
      </p:sp>
      <p:sp>
        <p:nvSpPr>
          <p:cNvPr id="5" name="Rectangle 2"/>
          <p:cNvSpPr txBox="1">
            <a:spLocks noChangeArrowheads="1"/>
          </p:cNvSpPr>
          <p:nvPr/>
        </p:nvSpPr>
        <p:spPr bwMode="auto">
          <a:xfrm>
            <a:off x="-5366" y="41856"/>
            <a:ext cx="9144000" cy="872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3200" kern="0" dirty="0" smtClean="0">
                <a:solidFill>
                  <a:schemeClr val="tx1"/>
                </a:solidFill>
              </a:rPr>
              <a:t>TIMS Webinar </a:t>
            </a:r>
          </a:p>
          <a:p>
            <a:pPr algn="ctr"/>
            <a:r>
              <a:rPr lang="en-US" sz="3200" kern="0" dirty="0" smtClean="0">
                <a:solidFill>
                  <a:schemeClr val="tx1"/>
                </a:solidFill>
              </a:rPr>
              <a:t>2016 Railroad Crossing Update</a:t>
            </a: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409" r="50000"/>
          <a:stretch/>
        </p:blipFill>
        <p:spPr bwMode="auto">
          <a:xfrm>
            <a:off x="2648247" y="3505200"/>
            <a:ext cx="479945" cy="3579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953" t="26704" r="32738" b="32477"/>
          <a:stretch/>
        </p:blipFill>
        <p:spPr bwMode="auto">
          <a:xfrm>
            <a:off x="76200" y="3944679"/>
            <a:ext cx="3457353" cy="23710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5041456"/>
            <a:ext cx="433387" cy="2619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1380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1066800"/>
            <a:ext cx="9144000" cy="4832092"/>
          </a:xfrm>
          <a:prstGeom prst="rect">
            <a:avLst/>
          </a:prstGeom>
          <a:noFill/>
        </p:spPr>
        <p:txBody>
          <a:bodyPr wrap="square" rtlCol="0">
            <a:spAutoFit/>
          </a:bodyPr>
          <a:lstStyle/>
          <a:p>
            <a:pPr lvl="0"/>
            <a:r>
              <a:rPr lang="en-US" sz="2000" u="sng" dirty="0" smtClean="0"/>
              <a:t>Updating the RRCRS File in TIMS</a:t>
            </a:r>
            <a:endParaRPr lang="en-US" sz="2000" u="sng" dirty="0"/>
          </a:p>
          <a:p>
            <a:pPr lvl="0"/>
            <a:endParaRPr lang="en-US" sz="1600" dirty="0" smtClean="0"/>
          </a:p>
          <a:p>
            <a:r>
              <a:rPr lang="en-US" sz="1600" dirty="0" smtClean="0"/>
              <a:t>If there is a new or missing Railroad Crossing you need to add to the file. </a:t>
            </a:r>
            <a:endParaRPr lang="en-US" sz="1600" dirty="0"/>
          </a:p>
          <a:p>
            <a:endParaRPr lang="en-US" sz="1600" dirty="0"/>
          </a:p>
          <a:p>
            <a:r>
              <a:rPr lang="en-US" sz="1600" dirty="0" smtClean="0"/>
              <a:t>Use the Add Record Button            to add a new Warning Command.</a:t>
            </a:r>
          </a:p>
          <a:p>
            <a:endParaRPr lang="en-US" sz="1600" dirty="0" smtClean="0"/>
          </a:p>
          <a:p>
            <a:r>
              <a:rPr lang="en-US" sz="1600" dirty="0"/>
              <a:t>	</a:t>
            </a:r>
            <a:r>
              <a:rPr lang="en-US" sz="1600" dirty="0" smtClean="0"/>
              <a:t>			After selecting Add Record, you can now Add data in</a:t>
            </a:r>
          </a:p>
          <a:p>
            <a:r>
              <a:rPr lang="en-US" sz="1600" dirty="0"/>
              <a:t>	</a:t>
            </a:r>
            <a:r>
              <a:rPr lang="en-US" sz="1600" dirty="0" smtClean="0"/>
              <a:t>			the Node 1, Node 2 and the Warning Message section at</a:t>
            </a:r>
          </a:p>
          <a:p>
            <a:r>
              <a:rPr lang="en-US" sz="1600" dirty="0"/>
              <a:t>	</a:t>
            </a:r>
            <a:r>
              <a:rPr lang="en-US" sz="1600" dirty="0" smtClean="0"/>
              <a:t>			the top of Build Text. </a:t>
            </a:r>
          </a:p>
          <a:p>
            <a:endParaRPr lang="en-US" sz="1600" dirty="0" smtClean="0"/>
          </a:p>
          <a:p>
            <a:r>
              <a:rPr lang="en-US" sz="1600" dirty="0"/>
              <a:t>	</a:t>
            </a:r>
            <a:r>
              <a:rPr lang="en-US" sz="1600" dirty="0" smtClean="0"/>
              <a:t>			When finished, select the Add\Save Record Button</a:t>
            </a:r>
          </a:p>
          <a:p>
            <a:r>
              <a:rPr lang="en-US" sz="1600" dirty="0"/>
              <a:t>	</a:t>
            </a:r>
            <a:r>
              <a:rPr lang="en-US" sz="1600" dirty="0" smtClean="0"/>
              <a:t>			to save your new command.</a:t>
            </a:r>
          </a:p>
          <a:p>
            <a:endParaRPr lang="en-US" sz="1600" dirty="0"/>
          </a:p>
          <a:p>
            <a:endParaRPr lang="en-US" sz="1600" dirty="0" smtClean="0"/>
          </a:p>
          <a:p>
            <a:endParaRPr lang="en-US" sz="1600" dirty="0"/>
          </a:p>
          <a:p>
            <a:r>
              <a:rPr lang="en-US" sz="1600" dirty="0"/>
              <a:t>There may </a:t>
            </a:r>
            <a:r>
              <a:rPr lang="en-US" sz="1600" dirty="0" smtClean="0"/>
              <a:t>also be closed </a:t>
            </a:r>
            <a:r>
              <a:rPr lang="en-US" sz="1600" dirty="0"/>
              <a:t>or incorrect Railroad </a:t>
            </a:r>
            <a:r>
              <a:rPr lang="en-US" sz="1600" dirty="0" smtClean="0"/>
              <a:t>Crossings you </a:t>
            </a:r>
            <a:r>
              <a:rPr lang="en-US" sz="1600" dirty="0"/>
              <a:t>need to remove from the file. </a:t>
            </a:r>
          </a:p>
          <a:p>
            <a:r>
              <a:rPr lang="en-US" sz="1600" dirty="0" smtClean="0"/>
              <a:t>To </a:t>
            </a:r>
            <a:r>
              <a:rPr lang="en-US" sz="1600" dirty="0"/>
              <a:t>remove a command line, select the record you want to remove and use the </a:t>
            </a:r>
          </a:p>
          <a:p>
            <a:r>
              <a:rPr lang="en-US" sz="1600" dirty="0"/>
              <a:t>Delete Record Button         to remove this listing.</a:t>
            </a:r>
          </a:p>
          <a:p>
            <a:endParaRPr lang="en-US" sz="1600" dirty="0" smtClean="0"/>
          </a:p>
        </p:txBody>
      </p:sp>
      <p:sp>
        <p:nvSpPr>
          <p:cNvPr id="5" name="Rectangle 2"/>
          <p:cNvSpPr txBox="1">
            <a:spLocks noChangeArrowheads="1"/>
          </p:cNvSpPr>
          <p:nvPr/>
        </p:nvSpPr>
        <p:spPr bwMode="auto">
          <a:xfrm>
            <a:off x="-5366" y="41856"/>
            <a:ext cx="9144000" cy="872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3200" kern="0" dirty="0" smtClean="0">
                <a:solidFill>
                  <a:schemeClr val="tx1"/>
                </a:solidFill>
              </a:rPr>
              <a:t>TIMS Webinar </a:t>
            </a:r>
          </a:p>
          <a:p>
            <a:pPr algn="ctr"/>
            <a:r>
              <a:rPr lang="en-US" sz="3200" kern="0" dirty="0" smtClean="0">
                <a:solidFill>
                  <a:schemeClr val="tx1"/>
                </a:solidFill>
              </a:rPr>
              <a:t>2016 Railroad Crossing Update</a:t>
            </a: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3581400"/>
            <a:ext cx="433387" cy="2619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77" r="72438"/>
          <a:stretch/>
        </p:blipFill>
        <p:spPr bwMode="auto">
          <a:xfrm>
            <a:off x="2632298" y="2057400"/>
            <a:ext cx="439479" cy="3476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2514600"/>
            <a:ext cx="2814823" cy="202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5334000"/>
            <a:ext cx="401637" cy="32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586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1066800"/>
            <a:ext cx="9144000" cy="2862322"/>
          </a:xfrm>
          <a:prstGeom prst="rect">
            <a:avLst/>
          </a:prstGeom>
          <a:noFill/>
        </p:spPr>
        <p:txBody>
          <a:bodyPr wrap="square" rtlCol="0">
            <a:spAutoFit/>
          </a:bodyPr>
          <a:lstStyle/>
          <a:p>
            <a:pPr lvl="0"/>
            <a:r>
              <a:rPr lang="en-US" sz="2000" u="sng" dirty="0" smtClean="0"/>
              <a:t>Completing Updates to the RRCRS File and Exporting Back into TIMS</a:t>
            </a:r>
            <a:endParaRPr lang="en-US" sz="2000" u="sng" dirty="0"/>
          </a:p>
          <a:p>
            <a:pPr lvl="0"/>
            <a:endParaRPr lang="en-US" sz="1600" dirty="0" smtClean="0"/>
          </a:p>
          <a:p>
            <a:r>
              <a:rPr lang="en-US" sz="1600" dirty="0" smtClean="0"/>
              <a:t>After completing updates to the RRCRS File in Build Text, the last step is to Export the newly updated file back into TIMS. </a:t>
            </a:r>
          </a:p>
          <a:p>
            <a:pPr algn="ctr"/>
            <a:r>
              <a:rPr lang="en-US" sz="1600" i="1" u="sng" dirty="0" smtClean="0"/>
              <a:t>Exporting the Updated File is only necessary for LEAs using TIMS-NT</a:t>
            </a:r>
          </a:p>
          <a:p>
            <a:endParaRPr lang="en-US" sz="1600" dirty="0"/>
          </a:p>
          <a:p>
            <a:r>
              <a:rPr lang="en-US" sz="1600" dirty="0" smtClean="0"/>
              <a:t>Once again, select the Import/Export Options Tab</a:t>
            </a:r>
          </a:p>
          <a:p>
            <a:r>
              <a:rPr lang="en-US" sz="1600" dirty="0" smtClean="0"/>
              <a:t>Choose Export File</a:t>
            </a:r>
          </a:p>
          <a:p>
            <a:r>
              <a:rPr lang="en-US" sz="1600" dirty="0" smtClean="0"/>
              <a:t>Browse to the ELT\Dataset\Server\STA folder</a:t>
            </a:r>
          </a:p>
          <a:p>
            <a:r>
              <a:rPr lang="en-US" sz="1600" dirty="0" smtClean="0"/>
              <a:t>Highlight the RRCRS.DAT File and Choose Save.</a:t>
            </a:r>
          </a:p>
          <a:p>
            <a:r>
              <a:rPr lang="en-US" sz="1600" dirty="0" smtClean="0"/>
              <a:t>Say YES when it asks if you want to replace this file.</a:t>
            </a:r>
          </a:p>
        </p:txBody>
      </p:sp>
      <p:sp>
        <p:nvSpPr>
          <p:cNvPr id="5" name="Rectangle 2"/>
          <p:cNvSpPr txBox="1">
            <a:spLocks noChangeArrowheads="1"/>
          </p:cNvSpPr>
          <p:nvPr/>
        </p:nvSpPr>
        <p:spPr bwMode="auto">
          <a:xfrm>
            <a:off x="-5366" y="41856"/>
            <a:ext cx="9144000" cy="872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3200" kern="0" dirty="0" smtClean="0">
                <a:solidFill>
                  <a:schemeClr val="tx1"/>
                </a:solidFill>
              </a:rPr>
              <a:t>TIMS Webinar </a:t>
            </a:r>
          </a:p>
          <a:p>
            <a:pPr algn="ctr"/>
            <a:r>
              <a:rPr lang="en-US" sz="3200" kern="0" dirty="0" smtClean="0">
                <a:solidFill>
                  <a:schemeClr val="tx1"/>
                </a:solidFill>
              </a:rPr>
              <a:t>2016 Railroad Crossing Update</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930894"/>
            <a:ext cx="2690813" cy="2131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930894"/>
            <a:ext cx="2595054" cy="2131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962792"/>
            <a:ext cx="2809875" cy="944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bwMode="auto">
          <a:xfrm>
            <a:off x="304800" y="5683494"/>
            <a:ext cx="838200" cy="246911"/>
          </a:xfrm>
          <a:prstGeom prst="rect">
            <a:avLst/>
          </a:prstGeom>
          <a:noFill/>
          <a:ln w="476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1423378" y="4724400"/>
            <a:ext cx="1169194" cy="277205"/>
          </a:xfrm>
          <a:prstGeom prst="rect">
            <a:avLst/>
          </a:prstGeom>
          <a:noFill/>
          <a:ln w="476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571690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1066800"/>
            <a:ext cx="6329966" cy="4585871"/>
          </a:xfrm>
          <a:prstGeom prst="rect">
            <a:avLst/>
          </a:prstGeom>
          <a:noFill/>
        </p:spPr>
        <p:txBody>
          <a:bodyPr wrap="square" rtlCol="0">
            <a:spAutoFit/>
          </a:bodyPr>
          <a:lstStyle/>
          <a:p>
            <a:pPr lvl="0"/>
            <a:r>
              <a:rPr lang="en-US" sz="2000" u="sng" dirty="0" smtClean="0"/>
              <a:t>Overview of Railroad Crossings in TIMS</a:t>
            </a:r>
            <a:endParaRPr lang="en-US" sz="2000" u="sng" dirty="0"/>
          </a:p>
          <a:p>
            <a:pPr lvl="0"/>
            <a:endParaRPr lang="en-US" sz="1600" dirty="0" smtClean="0"/>
          </a:p>
          <a:p>
            <a:r>
              <a:rPr lang="en-US" sz="1600" dirty="0" smtClean="0"/>
              <a:t>TIMS has the capability for LEAs to document various driving hazards, including Railroad Crossings, in the TIMS Geocode. Documenting Hazards in your LEA helps promote student safety by informing Bus Drivers of an upcoming sharp turn, blind curve or Railroad Crossing along the Bus Route.</a:t>
            </a:r>
          </a:p>
          <a:p>
            <a:endParaRPr lang="en-US" sz="1600" dirty="0"/>
          </a:p>
          <a:p>
            <a:r>
              <a:rPr lang="en-US" sz="1600" dirty="0" smtClean="0"/>
              <a:t>In addition to documenting hazards in Driver Directions, TIMS Railroad Crossing Data is shared annually with the Rail Division of NCDOT. As part of TDTIMS each year, LEAs submit a summary of each Railroad Crossing in TIMS.</a:t>
            </a:r>
          </a:p>
          <a:p>
            <a:endParaRPr lang="en-US" sz="1600" dirty="0"/>
          </a:p>
          <a:p>
            <a:r>
              <a:rPr lang="en-US" sz="1600" dirty="0" smtClean="0"/>
              <a:t>TIMS Support Staff then tally this data each year and inform NCDOT how many students go over each Railroad Crossing per day. The Rail Division of NCDOT uses this data to help prioritize annual Railroad Crossing Inspections, Closures, Paving and Upgrades.</a:t>
            </a:r>
          </a:p>
        </p:txBody>
      </p:sp>
      <p:sp>
        <p:nvSpPr>
          <p:cNvPr id="5" name="Rectangle 2"/>
          <p:cNvSpPr txBox="1">
            <a:spLocks noChangeArrowheads="1"/>
          </p:cNvSpPr>
          <p:nvPr/>
        </p:nvSpPr>
        <p:spPr bwMode="auto">
          <a:xfrm>
            <a:off x="-5366" y="41856"/>
            <a:ext cx="9144000" cy="872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3200" kern="0" dirty="0" smtClean="0">
                <a:solidFill>
                  <a:schemeClr val="tx1"/>
                </a:solidFill>
              </a:rPr>
              <a:t>TIMS Webinar </a:t>
            </a:r>
          </a:p>
          <a:p>
            <a:pPr algn="ctr"/>
            <a:r>
              <a:rPr lang="en-US" sz="3200" kern="0" dirty="0" smtClean="0">
                <a:solidFill>
                  <a:schemeClr val="tx1"/>
                </a:solidFill>
              </a:rPr>
              <a:t>2016 Railroad Crossing Update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371600"/>
            <a:ext cx="2733675"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95067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1066800"/>
            <a:ext cx="9144000" cy="2369880"/>
          </a:xfrm>
          <a:prstGeom prst="rect">
            <a:avLst/>
          </a:prstGeom>
          <a:noFill/>
        </p:spPr>
        <p:txBody>
          <a:bodyPr wrap="square" rtlCol="0">
            <a:spAutoFit/>
          </a:bodyPr>
          <a:lstStyle/>
          <a:p>
            <a:pPr lvl="0"/>
            <a:r>
              <a:rPr lang="en-US" sz="2000" u="sng" dirty="0" smtClean="0"/>
              <a:t>Enabling Driver Direction Warnings</a:t>
            </a:r>
            <a:endParaRPr lang="en-US" sz="2000" u="sng" dirty="0"/>
          </a:p>
          <a:p>
            <a:pPr lvl="0"/>
            <a:endParaRPr lang="en-US" sz="1600" dirty="0" smtClean="0"/>
          </a:p>
          <a:p>
            <a:r>
              <a:rPr lang="en-US" sz="1600" dirty="0" smtClean="0"/>
              <a:t>If you or your drivers have never seen Railroad Warnings in a Driving Directions Reports, you may not have them selected for inclusion. To check if Driver Directions Warning are included in Reports</a:t>
            </a:r>
          </a:p>
          <a:p>
            <a:endParaRPr lang="en-US" sz="1600" dirty="0"/>
          </a:p>
          <a:p>
            <a:pPr marL="285750" indent="-285750">
              <a:buFont typeface="Arial" panose="020B0604020202020204" pitchFamily="34" charset="0"/>
              <a:buChar char="•"/>
            </a:pPr>
            <a:r>
              <a:rPr lang="en-US" sz="1600" dirty="0" smtClean="0"/>
              <a:t>Open </a:t>
            </a:r>
            <a:r>
              <a:rPr lang="en-US" sz="1600" dirty="0" err="1" smtClean="0"/>
              <a:t>Edulog</a:t>
            </a:r>
            <a:r>
              <a:rPr lang="en-US" sz="1600" dirty="0" smtClean="0"/>
              <a:t> Reports</a:t>
            </a:r>
          </a:p>
          <a:p>
            <a:pPr marL="285750" indent="-285750">
              <a:buFont typeface="Arial" panose="020B0604020202020204" pitchFamily="34" charset="0"/>
              <a:buChar char="•"/>
            </a:pPr>
            <a:r>
              <a:rPr lang="en-US" sz="1600" dirty="0" smtClean="0"/>
              <a:t>Go to Standard Reports</a:t>
            </a:r>
          </a:p>
          <a:p>
            <a:pPr marL="285750" indent="-285750">
              <a:buFont typeface="Arial" panose="020B0604020202020204" pitchFamily="34" charset="0"/>
              <a:buChar char="•"/>
            </a:pPr>
            <a:r>
              <a:rPr lang="en-US" sz="1600" dirty="0" smtClean="0"/>
              <a:t>Choose Format</a:t>
            </a:r>
          </a:p>
          <a:p>
            <a:pPr marL="285750" indent="-285750">
              <a:buFont typeface="Arial" panose="020B0604020202020204" pitchFamily="34" charset="0"/>
              <a:buChar char="•"/>
            </a:pPr>
            <a:r>
              <a:rPr lang="en-US" sz="1600" dirty="0" smtClean="0"/>
              <a:t>Make sure the Include Driver Directions Warning box is checked</a:t>
            </a:r>
          </a:p>
        </p:txBody>
      </p:sp>
      <p:sp>
        <p:nvSpPr>
          <p:cNvPr id="5" name="Rectangle 2"/>
          <p:cNvSpPr txBox="1">
            <a:spLocks noChangeArrowheads="1"/>
          </p:cNvSpPr>
          <p:nvPr/>
        </p:nvSpPr>
        <p:spPr bwMode="auto">
          <a:xfrm>
            <a:off x="-5366" y="41856"/>
            <a:ext cx="9144000" cy="872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3200" kern="0" dirty="0" smtClean="0">
                <a:solidFill>
                  <a:schemeClr val="tx1"/>
                </a:solidFill>
              </a:rPr>
              <a:t>TIMS Webinar </a:t>
            </a:r>
          </a:p>
          <a:p>
            <a:pPr algn="ctr"/>
            <a:r>
              <a:rPr lang="en-US" sz="3200" kern="0" dirty="0" smtClean="0">
                <a:solidFill>
                  <a:schemeClr val="tx1"/>
                </a:solidFill>
              </a:rPr>
              <a:t>2016 Railroad Crossing Update</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1400"/>
            <a:ext cx="27104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581399"/>
            <a:ext cx="3170238" cy="293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1" y="3581400"/>
            <a:ext cx="3118834" cy="293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bwMode="auto">
          <a:xfrm>
            <a:off x="826183" y="4183692"/>
            <a:ext cx="850217" cy="189023"/>
          </a:xfrm>
          <a:prstGeom prst="rect">
            <a:avLst/>
          </a:prstGeom>
          <a:noFill/>
          <a:ln w="476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4845291" y="5638801"/>
            <a:ext cx="488709" cy="265222"/>
          </a:xfrm>
          <a:prstGeom prst="rect">
            <a:avLst/>
          </a:prstGeom>
          <a:noFill/>
          <a:ln w="476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7543776" y="5715000"/>
            <a:ext cx="1169194" cy="189023"/>
          </a:xfrm>
          <a:prstGeom prst="rect">
            <a:avLst/>
          </a:prstGeom>
          <a:noFill/>
          <a:ln w="476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9810717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1066800"/>
            <a:ext cx="9144000" cy="954107"/>
          </a:xfrm>
          <a:prstGeom prst="rect">
            <a:avLst/>
          </a:prstGeom>
          <a:noFill/>
        </p:spPr>
        <p:txBody>
          <a:bodyPr wrap="square" rtlCol="0">
            <a:spAutoFit/>
          </a:bodyPr>
          <a:lstStyle/>
          <a:p>
            <a:pPr lvl="0"/>
            <a:r>
              <a:rPr lang="en-US" sz="2000" u="sng" dirty="0" smtClean="0"/>
              <a:t>Number of Railroad Crossings by LEA</a:t>
            </a:r>
          </a:p>
          <a:p>
            <a:pPr lvl="0"/>
            <a:endParaRPr lang="en-US" sz="2000" u="sng" dirty="0"/>
          </a:p>
          <a:p>
            <a:pPr lvl="0"/>
            <a:r>
              <a:rPr lang="en-US" sz="1600" dirty="0" smtClean="0"/>
              <a:t>	16 LEAS with 100+ Crossings		17 LEAs with Zero Crossings</a:t>
            </a:r>
          </a:p>
        </p:txBody>
      </p:sp>
      <p:sp>
        <p:nvSpPr>
          <p:cNvPr id="5" name="Rectangle 2"/>
          <p:cNvSpPr txBox="1">
            <a:spLocks noChangeArrowheads="1"/>
          </p:cNvSpPr>
          <p:nvPr/>
        </p:nvSpPr>
        <p:spPr bwMode="auto">
          <a:xfrm>
            <a:off x="-5366" y="41856"/>
            <a:ext cx="9144000" cy="872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3200" kern="0" dirty="0" smtClean="0">
                <a:solidFill>
                  <a:schemeClr val="tx1"/>
                </a:solidFill>
              </a:rPr>
              <a:t>TIMS Webinar </a:t>
            </a:r>
          </a:p>
          <a:p>
            <a:pPr algn="ctr"/>
            <a:r>
              <a:rPr lang="en-US" sz="3200" kern="0" dirty="0" smtClean="0">
                <a:solidFill>
                  <a:schemeClr val="tx1"/>
                </a:solidFill>
              </a:rPr>
              <a:t>2016 Railroad Crossing Update</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020907"/>
            <a:ext cx="2438400" cy="3676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0344" y="1981200"/>
            <a:ext cx="2057400" cy="3676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62806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90600"/>
            <a:ext cx="9144000" cy="4370427"/>
          </a:xfrm>
          <a:prstGeom prst="rect">
            <a:avLst/>
          </a:prstGeom>
          <a:noFill/>
        </p:spPr>
        <p:txBody>
          <a:bodyPr wrap="square" rtlCol="0">
            <a:spAutoFit/>
          </a:bodyPr>
          <a:lstStyle/>
          <a:p>
            <a:r>
              <a:rPr lang="en-US" b="1" u="sng" dirty="0"/>
              <a:t>Tips &amp; Tricks for Completing the Railroad Crossing Update</a:t>
            </a: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1600" dirty="0"/>
              <a:t>Make Backups Before You </a:t>
            </a:r>
            <a:r>
              <a:rPr lang="en-US" sz="1600" dirty="0" smtClean="0"/>
              <a:t>Begin</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If you make edits in MARIS (adding and removing nodes, splitting streets, etc</a:t>
            </a:r>
            <a:r>
              <a:rPr lang="en-US" sz="1600" dirty="0" smtClean="0"/>
              <a:t>.) you </a:t>
            </a:r>
            <a:r>
              <a:rPr lang="en-US" sz="1600" dirty="0"/>
              <a:t>will be creating new node parings for Students and Stops. As a result, stops and students on these segments will become Unmatched. Map Maintenance will relocate the stops and the students for you, however the Students may lose their Bus Assignments because of the MARIS changes.</a:t>
            </a:r>
          </a:p>
          <a:p>
            <a:pPr marL="742950" lvl="1" indent="-285750">
              <a:buFont typeface="Arial" panose="020B0604020202020204" pitchFamily="34" charset="0"/>
              <a:buChar char="•"/>
            </a:pPr>
            <a:endParaRPr lang="en-US" sz="1600" dirty="0"/>
          </a:p>
          <a:p>
            <a:pPr lvl="1"/>
            <a:r>
              <a:rPr lang="en-US" sz="1600" b="1" u="sng" dirty="0"/>
              <a:t>Hint: </a:t>
            </a:r>
            <a:r>
              <a:rPr lang="en-US" sz="1600" b="1" u="sng" dirty="0" smtClean="0"/>
              <a:t>Use the Lost Assignments Report</a:t>
            </a:r>
          </a:p>
          <a:p>
            <a:pPr marL="1200150" lvl="2" indent="-285750">
              <a:buFont typeface="Arial" panose="020B0604020202020204" pitchFamily="34" charset="0"/>
              <a:buChar char="•"/>
            </a:pPr>
            <a:r>
              <a:rPr lang="en-US" sz="1600" dirty="0" smtClean="0"/>
              <a:t>Before EMU Map Maintenance - run the “Riders IDs Before UPSTU” Report used to create the list of Lost Assignments. Then after Map Maintenance completes, run the “Rider IDs After UPSTU” Report.</a:t>
            </a:r>
          </a:p>
          <a:p>
            <a:pPr marL="1200150" lvl="2" indent="-285750">
              <a:buFont typeface="Arial" panose="020B0604020202020204" pitchFamily="34" charset="0"/>
              <a:buChar char="•"/>
            </a:pPr>
            <a:r>
              <a:rPr lang="en-US" sz="1600" dirty="0" smtClean="0"/>
              <a:t>Then use the Lost Assignments Program to create a list of Lost Assignments due to the MARIS Changes. </a:t>
            </a:r>
          </a:p>
          <a:p>
            <a:pPr marL="1200150" lvl="2" indent="-285750">
              <a:buFont typeface="Arial" panose="020B0604020202020204" pitchFamily="34" charset="0"/>
              <a:buChar char="•"/>
            </a:pPr>
            <a:r>
              <a:rPr lang="en-US" sz="1600" dirty="0" smtClean="0"/>
              <a:t>Each student should be easily Quick Assigned back to their previous stop.</a:t>
            </a:r>
            <a:endParaRPr lang="en-US" sz="1600" dirty="0"/>
          </a:p>
        </p:txBody>
      </p:sp>
      <p:sp>
        <p:nvSpPr>
          <p:cNvPr id="5" name="Rectangle 2"/>
          <p:cNvSpPr txBox="1">
            <a:spLocks noChangeArrowheads="1"/>
          </p:cNvSpPr>
          <p:nvPr/>
        </p:nvSpPr>
        <p:spPr bwMode="auto">
          <a:xfrm>
            <a:off x="-5366" y="41856"/>
            <a:ext cx="9144000" cy="872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3200" kern="0" dirty="0" smtClean="0">
                <a:solidFill>
                  <a:schemeClr val="tx1"/>
                </a:solidFill>
              </a:rPr>
              <a:t>TIMS Webinar </a:t>
            </a:r>
          </a:p>
          <a:p>
            <a:pPr algn="ctr"/>
            <a:r>
              <a:rPr lang="en-US" sz="3200" kern="0" dirty="0" smtClean="0">
                <a:solidFill>
                  <a:schemeClr val="tx1"/>
                </a:solidFill>
              </a:rPr>
              <a:t>2016 Railroad Crossing Update</a:t>
            </a:r>
          </a:p>
        </p:txBody>
      </p:sp>
    </p:spTree>
    <p:extLst>
      <p:ext uri="{BB962C8B-B14F-4D97-AF65-F5344CB8AC3E}">
        <p14:creationId xmlns:p14="http://schemas.microsoft.com/office/powerpoint/2010/main" val="28827554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2"/>
          <p:cNvSpPr>
            <a:spLocks noGrp="1" noChangeArrowheads="1"/>
          </p:cNvSpPr>
          <p:nvPr>
            <p:ph type="ctrTitle"/>
          </p:nvPr>
        </p:nvSpPr>
        <p:spPr>
          <a:xfrm>
            <a:off x="76200" y="1066800"/>
            <a:ext cx="9144000" cy="2457880"/>
          </a:xfrm>
          <a:noFill/>
        </p:spPr>
        <p:txBody>
          <a:bodyPr/>
          <a:lstStyle/>
          <a:p>
            <a:pPr algn="ctr"/>
            <a:r>
              <a:rPr lang="en-US" sz="6000" dirty="0" smtClean="0">
                <a:solidFill>
                  <a:schemeClr val="tx1"/>
                </a:solidFill>
              </a:rPr>
              <a:t>TIMS Webinar</a:t>
            </a:r>
            <a:br>
              <a:rPr lang="en-US" sz="6000" dirty="0" smtClean="0">
                <a:solidFill>
                  <a:schemeClr val="tx1"/>
                </a:solidFill>
              </a:rPr>
            </a:br>
            <a:r>
              <a:rPr lang="en-US" sz="3600" dirty="0" smtClean="0">
                <a:solidFill>
                  <a:schemeClr val="tx1"/>
                </a:solidFill>
              </a:rPr>
              <a:t>2016 </a:t>
            </a:r>
            <a:br>
              <a:rPr lang="en-US" sz="3600" dirty="0" smtClean="0">
                <a:solidFill>
                  <a:schemeClr val="tx1"/>
                </a:solidFill>
              </a:rPr>
            </a:br>
            <a:r>
              <a:rPr lang="en-US" sz="3600" dirty="0" smtClean="0">
                <a:solidFill>
                  <a:schemeClr val="tx1"/>
                </a:solidFill>
              </a:rPr>
              <a:t>Railroad Crossing Update</a:t>
            </a:r>
            <a:r>
              <a:rPr lang="en-US" sz="3600" dirty="0">
                <a:solidFill>
                  <a:schemeClr val="tx1"/>
                </a:solidFill>
              </a:rPr>
              <a:t/>
            </a:r>
            <a:br>
              <a:rPr lang="en-US" sz="3600" dirty="0">
                <a:solidFill>
                  <a:schemeClr val="tx1"/>
                </a:solidFill>
              </a:rPr>
            </a:br>
            <a:r>
              <a:rPr lang="en-US" sz="3600" dirty="0" smtClean="0"/>
              <a:t/>
            </a:r>
            <a:br>
              <a:rPr lang="en-US" sz="3600" dirty="0" smtClean="0"/>
            </a:br>
            <a:r>
              <a:rPr lang="en-US" sz="4400" dirty="0" smtClean="0"/>
              <a:t/>
            </a:r>
            <a:br>
              <a:rPr lang="en-US" sz="4400" dirty="0" smtClean="0"/>
            </a:br>
            <a:endParaRPr lang="en-US" sz="4400" dirty="0" smtClean="0"/>
          </a:p>
        </p:txBody>
      </p:sp>
      <p:pic>
        <p:nvPicPr>
          <p:cNvPr id="18434" name="Picture 2" descr="C:\Users\khart12\AppData\Local\Microsoft\Windows\Temporary Internet Files\Content.IE5\A2IWX8KF\bocadillo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438400"/>
            <a:ext cx="3886200" cy="31868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20517094">
            <a:off x="3429000" y="2962982"/>
            <a:ext cx="3124200" cy="1446550"/>
          </a:xfrm>
          <a:prstGeom prst="rect">
            <a:avLst/>
          </a:prstGeom>
          <a:noFill/>
        </p:spPr>
        <p:txBody>
          <a:bodyPr wrap="square" rtlCol="0">
            <a:spAutoFit/>
          </a:bodyPr>
          <a:lstStyle/>
          <a:p>
            <a:pPr algn="ctr"/>
            <a:r>
              <a:rPr lang="en-US" sz="4400" dirty="0" smtClean="0"/>
              <a:t>Any Questions?</a:t>
            </a:r>
            <a:endParaRPr lang="en-US" sz="4400" dirty="0"/>
          </a:p>
        </p:txBody>
      </p:sp>
    </p:spTree>
    <p:extLst>
      <p:ext uri="{BB962C8B-B14F-4D97-AF65-F5344CB8AC3E}">
        <p14:creationId xmlns:p14="http://schemas.microsoft.com/office/powerpoint/2010/main" val="276181089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1066800"/>
            <a:ext cx="9144000" cy="4832092"/>
          </a:xfrm>
          <a:prstGeom prst="rect">
            <a:avLst/>
          </a:prstGeom>
          <a:noFill/>
        </p:spPr>
        <p:txBody>
          <a:bodyPr wrap="square" rtlCol="0">
            <a:spAutoFit/>
          </a:bodyPr>
          <a:lstStyle/>
          <a:p>
            <a:pPr lvl="0"/>
            <a:r>
              <a:rPr lang="en-US" sz="2000" u="sng" dirty="0" smtClean="0"/>
              <a:t>Overview of 2016 Railroad Crossing Update</a:t>
            </a:r>
            <a:endParaRPr lang="en-US" sz="2000" u="sng" dirty="0"/>
          </a:p>
          <a:p>
            <a:pPr lvl="0"/>
            <a:endParaRPr lang="en-US" sz="1600" dirty="0" smtClean="0"/>
          </a:p>
          <a:p>
            <a:r>
              <a:rPr lang="en-US" sz="1600" dirty="0" smtClean="0"/>
              <a:t>Over the last few years, the Rail Division of NCDOT has noticed irregularities with the TIMS Data they received.  After trying to determine the reason for the data errors, it was discovered that some LEAs do not have all of the correct Railroad Crossings IDs in TIMS. Also, many railroad crossings have been closed, paved or privatized over the years and these changes had not been shared with School Transportation Departments. </a:t>
            </a:r>
          </a:p>
          <a:p>
            <a:endParaRPr lang="en-US" sz="1600" dirty="0"/>
          </a:p>
          <a:p>
            <a:r>
              <a:rPr lang="en-US" sz="1600" dirty="0" smtClean="0"/>
              <a:t>As a result of our collaboration with NCDOT, the Rail Division has provided updated Railroad Maps and a list of all Public and Private Railroad Crossings in each county. In addition to the opening and closing of Railroad Crossings throughout the state, NCDOT has also renamed a lot of Railroad Crossings IDs within each county. </a:t>
            </a:r>
          </a:p>
          <a:p>
            <a:endParaRPr lang="en-US" sz="1600" dirty="0"/>
          </a:p>
          <a:p>
            <a:r>
              <a:rPr lang="en-US" sz="1600" dirty="0" smtClean="0"/>
              <a:t>As a result of the changes by the Rail Division of NCDOT, each LEA must now review, verify and correct all Railroad Crossings present in TIMS. </a:t>
            </a:r>
          </a:p>
          <a:p>
            <a:endParaRPr lang="en-US" sz="1600" dirty="0"/>
          </a:p>
          <a:p>
            <a:r>
              <a:rPr lang="en-US" sz="1600" dirty="0" smtClean="0"/>
              <a:t>Updates to TIMS Railroad Crossings must be completed before submitting 2016-2017 TDTIMS.</a:t>
            </a:r>
            <a:endParaRPr lang="en-US" sz="1600" dirty="0"/>
          </a:p>
          <a:p>
            <a:endParaRPr lang="en-US" sz="1600" dirty="0" smtClean="0"/>
          </a:p>
          <a:p>
            <a:r>
              <a:rPr lang="en-US" sz="1600" dirty="0" smtClean="0"/>
              <a:t>TDTIMS is due by November 1</a:t>
            </a:r>
            <a:r>
              <a:rPr lang="en-US" sz="1600" baseline="30000" dirty="0" smtClean="0"/>
              <a:t>st</a:t>
            </a:r>
            <a:r>
              <a:rPr lang="en-US" sz="1600" dirty="0" smtClean="0"/>
              <a:t>, 2016.</a:t>
            </a:r>
          </a:p>
        </p:txBody>
      </p:sp>
      <p:sp>
        <p:nvSpPr>
          <p:cNvPr id="5" name="Rectangle 2"/>
          <p:cNvSpPr txBox="1">
            <a:spLocks noChangeArrowheads="1"/>
          </p:cNvSpPr>
          <p:nvPr/>
        </p:nvSpPr>
        <p:spPr bwMode="auto">
          <a:xfrm>
            <a:off x="-5366" y="41856"/>
            <a:ext cx="9144000" cy="872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3200" kern="0" dirty="0" smtClean="0">
                <a:solidFill>
                  <a:schemeClr val="tx1"/>
                </a:solidFill>
              </a:rPr>
              <a:t>TIMS Webinar </a:t>
            </a:r>
          </a:p>
          <a:p>
            <a:pPr algn="ctr"/>
            <a:r>
              <a:rPr lang="en-US" sz="3200" kern="0" dirty="0" smtClean="0">
                <a:solidFill>
                  <a:schemeClr val="tx1"/>
                </a:solidFill>
              </a:rPr>
              <a:t>2016 Railroad Crossing Update</a:t>
            </a:r>
          </a:p>
        </p:txBody>
      </p:sp>
    </p:spTree>
    <p:extLst>
      <p:ext uri="{BB962C8B-B14F-4D97-AF65-F5344CB8AC3E}">
        <p14:creationId xmlns:p14="http://schemas.microsoft.com/office/powerpoint/2010/main" val="3824289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1066800"/>
            <a:ext cx="9144000" cy="2369880"/>
          </a:xfrm>
          <a:prstGeom prst="rect">
            <a:avLst/>
          </a:prstGeom>
          <a:noFill/>
        </p:spPr>
        <p:txBody>
          <a:bodyPr wrap="square" rtlCol="0">
            <a:spAutoFit/>
          </a:bodyPr>
          <a:lstStyle/>
          <a:p>
            <a:pPr lvl="0"/>
            <a:r>
              <a:rPr lang="en-US" sz="2000" u="sng" dirty="0" smtClean="0"/>
              <a:t>How Railroad Crossings Look in MARIS</a:t>
            </a:r>
            <a:endParaRPr lang="en-US" sz="2000" u="sng" dirty="0"/>
          </a:p>
          <a:p>
            <a:pPr lvl="0"/>
            <a:endParaRPr lang="en-US" sz="1600" dirty="0" smtClean="0"/>
          </a:p>
          <a:p>
            <a:r>
              <a:rPr lang="en-US" sz="1600" dirty="0" smtClean="0"/>
              <a:t>In order to correctly create Railroad Crossings in TIMS, the street the bus travels must be split into two segments, one that ends at the Railroad Crossing and one that begins at the Railroad Crossing. </a:t>
            </a:r>
          </a:p>
          <a:p>
            <a:endParaRPr lang="en-US" sz="1600" dirty="0"/>
          </a:p>
          <a:p>
            <a:r>
              <a:rPr lang="en-US" sz="1600" dirty="0" smtClean="0"/>
              <a:t>We will use the three Nodes that create the beginning and end of two segments to create the rules for the Railroad Crossing in TIMS.</a:t>
            </a:r>
          </a:p>
          <a:p>
            <a:endParaRPr lang="en-US" sz="1600" dirty="0" smtClean="0"/>
          </a:p>
        </p:txBody>
      </p:sp>
      <p:sp>
        <p:nvSpPr>
          <p:cNvPr id="5" name="Rectangle 2"/>
          <p:cNvSpPr txBox="1">
            <a:spLocks noChangeArrowheads="1"/>
          </p:cNvSpPr>
          <p:nvPr/>
        </p:nvSpPr>
        <p:spPr bwMode="auto">
          <a:xfrm>
            <a:off x="-5366" y="41856"/>
            <a:ext cx="9144000" cy="872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3200" kern="0" dirty="0" smtClean="0">
                <a:solidFill>
                  <a:schemeClr val="tx1"/>
                </a:solidFill>
              </a:rPr>
              <a:t>TIMS Webinar </a:t>
            </a:r>
          </a:p>
          <a:p>
            <a:pPr algn="ctr"/>
            <a:r>
              <a:rPr lang="en-US" sz="3200" kern="0" dirty="0" smtClean="0">
                <a:solidFill>
                  <a:schemeClr val="tx1"/>
                </a:solidFill>
              </a:rPr>
              <a:t>2016 Railroad Crossing Update</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118" t="37554" b="9775"/>
          <a:stretch/>
        </p:blipFill>
        <p:spPr bwMode="auto">
          <a:xfrm>
            <a:off x="3880834" y="3429000"/>
            <a:ext cx="5257800" cy="30296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33234" y="4845271"/>
            <a:ext cx="990600" cy="369332"/>
          </a:xfrm>
          <a:prstGeom prst="rect">
            <a:avLst/>
          </a:prstGeom>
          <a:noFill/>
        </p:spPr>
        <p:txBody>
          <a:bodyPr wrap="square" rtlCol="0">
            <a:spAutoFit/>
          </a:bodyPr>
          <a:lstStyle/>
          <a:p>
            <a:r>
              <a:rPr lang="en-US" dirty="0" smtClean="0"/>
              <a:t>Node 1</a:t>
            </a:r>
            <a:endParaRPr lang="en-US" dirty="0"/>
          </a:p>
        </p:txBody>
      </p:sp>
      <p:sp>
        <p:nvSpPr>
          <p:cNvPr id="6" name="TextBox 5"/>
          <p:cNvSpPr txBox="1"/>
          <p:nvPr/>
        </p:nvSpPr>
        <p:spPr>
          <a:xfrm>
            <a:off x="5252434" y="5014724"/>
            <a:ext cx="990600" cy="369332"/>
          </a:xfrm>
          <a:prstGeom prst="rect">
            <a:avLst/>
          </a:prstGeom>
          <a:noFill/>
        </p:spPr>
        <p:txBody>
          <a:bodyPr wrap="square" rtlCol="0">
            <a:spAutoFit/>
          </a:bodyPr>
          <a:lstStyle/>
          <a:p>
            <a:r>
              <a:rPr lang="en-US" dirty="0" smtClean="0"/>
              <a:t>Node 2</a:t>
            </a:r>
            <a:endParaRPr lang="en-US" dirty="0"/>
          </a:p>
        </p:txBody>
      </p:sp>
      <p:sp>
        <p:nvSpPr>
          <p:cNvPr id="7" name="TextBox 6"/>
          <p:cNvSpPr txBox="1"/>
          <p:nvPr/>
        </p:nvSpPr>
        <p:spPr>
          <a:xfrm>
            <a:off x="6928834" y="5539563"/>
            <a:ext cx="990600" cy="369332"/>
          </a:xfrm>
          <a:prstGeom prst="rect">
            <a:avLst/>
          </a:prstGeom>
          <a:noFill/>
        </p:spPr>
        <p:txBody>
          <a:bodyPr wrap="square" rtlCol="0">
            <a:spAutoFit/>
          </a:bodyPr>
          <a:lstStyle/>
          <a:p>
            <a:r>
              <a:rPr lang="en-US" dirty="0" smtClean="0"/>
              <a:t>Node 3</a:t>
            </a:r>
            <a:endParaRPr lang="en-US" dirty="0"/>
          </a:p>
        </p:txBody>
      </p:sp>
      <p:cxnSp>
        <p:nvCxnSpPr>
          <p:cNvPr id="8" name="Straight Arrow Connector 7"/>
          <p:cNvCxnSpPr/>
          <p:nvPr/>
        </p:nvCxnSpPr>
        <p:spPr bwMode="auto">
          <a:xfrm flipV="1">
            <a:off x="4433284" y="4572000"/>
            <a:ext cx="95250" cy="273271"/>
          </a:xfrm>
          <a:prstGeom prst="straightConnector1">
            <a:avLst/>
          </a:prstGeom>
          <a:solidFill>
            <a:schemeClr val="accent1"/>
          </a:solidFill>
          <a:ln w="28575" cap="flat" cmpd="sng" algn="ctr">
            <a:solidFill>
              <a:schemeClr val="tx1"/>
            </a:solidFill>
            <a:prstDash val="solid"/>
            <a:miter lim="800000"/>
            <a:headEnd type="none" w="med" len="med"/>
            <a:tailEnd type="arrow"/>
          </a:ln>
          <a:effectLst/>
        </p:spPr>
      </p:cxnSp>
      <p:cxnSp>
        <p:nvCxnSpPr>
          <p:cNvPr id="11" name="Straight Arrow Connector 10"/>
          <p:cNvCxnSpPr/>
          <p:nvPr/>
        </p:nvCxnSpPr>
        <p:spPr bwMode="auto">
          <a:xfrm flipV="1">
            <a:off x="5862034" y="4780809"/>
            <a:ext cx="247650" cy="273270"/>
          </a:xfrm>
          <a:prstGeom prst="straightConnector1">
            <a:avLst/>
          </a:prstGeom>
          <a:solidFill>
            <a:schemeClr val="accent1"/>
          </a:solidFill>
          <a:ln w="28575" cap="flat" cmpd="sng" algn="ctr">
            <a:solidFill>
              <a:schemeClr val="tx1"/>
            </a:solidFill>
            <a:prstDash val="solid"/>
            <a:miter lim="800000"/>
            <a:headEnd type="none" w="med" len="med"/>
            <a:tailEnd type="arrow"/>
          </a:ln>
          <a:effectLst/>
        </p:spPr>
      </p:cxnSp>
      <p:cxnSp>
        <p:nvCxnSpPr>
          <p:cNvPr id="12" name="Straight Arrow Connector 11"/>
          <p:cNvCxnSpPr/>
          <p:nvPr/>
        </p:nvCxnSpPr>
        <p:spPr bwMode="auto">
          <a:xfrm flipV="1">
            <a:off x="7538434" y="5381249"/>
            <a:ext cx="304800" cy="273272"/>
          </a:xfrm>
          <a:prstGeom prst="straightConnector1">
            <a:avLst/>
          </a:prstGeom>
          <a:solidFill>
            <a:schemeClr val="accent1"/>
          </a:solidFill>
          <a:ln w="28575" cap="flat" cmpd="sng" algn="ctr">
            <a:solidFill>
              <a:schemeClr val="tx1"/>
            </a:solidFill>
            <a:prstDash val="solid"/>
            <a:miter lim="800000"/>
            <a:headEnd type="none" w="med" len="med"/>
            <a:tailEnd type="arrow"/>
          </a:ln>
          <a:effectLst/>
        </p:spPr>
      </p:cxnSp>
      <p:sp>
        <p:nvSpPr>
          <p:cNvPr id="23" name="TextBox 22"/>
          <p:cNvSpPr txBox="1"/>
          <p:nvPr/>
        </p:nvSpPr>
        <p:spPr>
          <a:xfrm>
            <a:off x="0" y="3785928"/>
            <a:ext cx="3880834" cy="1754326"/>
          </a:xfrm>
          <a:prstGeom prst="rect">
            <a:avLst/>
          </a:prstGeom>
          <a:noFill/>
        </p:spPr>
        <p:txBody>
          <a:bodyPr wrap="square" rtlCol="0">
            <a:spAutoFit/>
          </a:bodyPr>
          <a:lstStyle/>
          <a:p>
            <a:pPr algn="ctr"/>
            <a:r>
              <a:rPr lang="en-US" dirty="0" smtClean="0"/>
              <a:t>In MARIS, you will need to split the street at three places…</a:t>
            </a:r>
          </a:p>
          <a:p>
            <a:endParaRPr lang="en-US" dirty="0"/>
          </a:p>
          <a:p>
            <a:r>
              <a:rPr lang="en-US" dirty="0" smtClean="0"/>
              <a:t>Before the Crossing 	(Node 1)</a:t>
            </a:r>
          </a:p>
          <a:p>
            <a:r>
              <a:rPr lang="en-US" dirty="0" smtClean="0"/>
              <a:t>At the Crossing 		(Node 2)</a:t>
            </a:r>
          </a:p>
          <a:p>
            <a:r>
              <a:rPr lang="en-US" dirty="0" smtClean="0"/>
              <a:t>After the Crossing 	(Node 3)</a:t>
            </a:r>
            <a:endParaRPr lang="en-US" dirty="0"/>
          </a:p>
        </p:txBody>
      </p:sp>
    </p:spTree>
    <p:extLst>
      <p:ext uri="{BB962C8B-B14F-4D97-AF65-F5344CB8AC3E}">
        <p14:creationId xmlns:p14="http://schemas.microsoft.com/office/powerpoint/2010/main" val="3459843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1066800"/>
            <a:ext cx="9144000" cy="2369880"/>
          </a:xfrm>
          <a:prstGeom prst="rect">
            <a:avLst/>
          </a:prstGeom>
          <a:noFill/>
        </p:spPr>
        <p:txBody>
          <a:bodyPr wrap="square" rtlCol="0">
            <a:spAutoFit/>
          </a:bodyPr>
          <a:lstStyle/>
          <a:p>
            <a:pPr lvl="0"/>
            <a:r>
              <a:rPr lang="en-US" sz="2000" u="sng" dirty="0" smtClean="0"/>
              <a:t>How TIMS uses Railroad Crossings created in MARIS</a:t>
            </a:r>
            <a:endParaRPr lang="en-US" sz="2000" u="sng" dirty="0"/>
          </a:p>
          <a:p>
            <a:pPr lvl="0"/>
            <a:endParaRPr lang="en-US" sz="1600" dirty="0" smtClean="0"/>
          </a:p>
          <a:p>
            <a:r>
              <a:rPr lang="en-US" sz="1600" dirty="0" smtClean="0"/>
              <a:t>Like most things in TIMS, Railroad Crossing information is connected to the Node Parings for a specific segment. So between Node 1 and Node 2, the system knows there is a Street Name, Addressing and Speed for this segment. Same thing for the segment from Node 2 to Node 3.</a:t>
            </a:r>
          </a:p>
          <a:p>
            <a:endParaRPr lang="en-US" sz="1600" dirty="0"/>
          </a:p>
          <a:p>
            <a:r>
              <a:rPr lang="en-US" sz="1600" dirty="0" smtClean="0"/>
              <a:t>The Railroad Crossings in TIMS are based on Run Directions and the Bus traveling a certain segment.  So if the bus is driving from left to right on the map below, the system sees the Bus as travelling from Node 1 to Node 2 and then from Node 2 to Node 3, and so forth on down the street.</a:t>
            </a:r>
          </a:p>
        </p:txBody>
      </p:sp>
      <p:sp>
        <p:nvSpPr>
          <p:cNvPr id="5" name="Rectangle 2"/>
          <p:cNvSpPr txBox="1">
            <a:spLocks noChangeArrowheads="1"/>
          </p:cNvSpPr>
          <p:nvPr/>
        </p:nvSpPr>
        <p:spPr bwMode="auto">
          <a:xfrm>
            <a:off x="-5366" y="41856"/>
            <a:ext cx="9144000" cy="872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3200" kern="0" dirty="0" smtClean="0">
                <a:solidFill>
                  <a:schemeClr val="tx1"/>
                </a:solidFill>
              </a:rPr>
              <a:t>TIMS Webinar </a:t>
            </a:r>
          </a:p>
          <a:p>
            <a:pPr algn="ctr"/>
            <a:r>
              <a:rPr lang="en-US" sz="3200" kern="0" dirty="0" smtClean="0">
                <a:solidFill>
                  <a:schemeClr val="tx1"/>
                </a:solidFill>
              </a:rPr>
              <a:t>2016 Railroad Crossing Update</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118" t="37554" b="9775"/>
          <a:stretch/>
        </p:blipFill>
        <p:spPr bwMode="auto">
          <a:xfrm>
            <a:off x="3880834" y="3784156"/>
            <a:ext cx="5257800" cy="30296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33234" y="5200427"/>
            <a:ext cx="990600" cy="369332"/>
          </a:xfrm>
          <a:prstGeom prst="rect">
            <a:avLst/>
          </a:prstGeom>
          <a:noFill/>
        </p:spPr>
        <p:txBody>
          <a:bodyPr wrap="square" rtlCol="0">
            <a:spAutoFit/>
          </a:bodyPr>
          <a:lstStyle/>
          <a:p>
            <a:r>
              <a:rPr lang="en-US" dirty="0" smtClean="0"/>
              <a:t>Node 1</a:t>
            </a:r>
            <a:endParaRPr lang="en-US" dirty="0"/>
          </a:p>
        </p:txBody>
      </p:sp>
      <p:sp>
        <p:nvSpPr>
          <p:cNvPr id="6" name="TextBox 5"/>
          <p:cNvSpPr txBox="1"/>
          <p:nvPr/>
        </p:nvSpPr>
        <p:spPr>
          <a:xfrm>
            <a:off x="5252434" y="5369880"/>
            <a:ext cx="990600" cy="369332"/>
          </a:xfrm>
          <a:prstGeom prst="rect">
            <a:avLst/>
          </a:prstGeom>
          <a:noFill/>
        </p:spPr>
        <p:txBody>
          <a:bodyPr wrap="square" rtlCol="0">
            <a:spAutoFit/>
          </a:bodyPr>
          <a:lstStyle/>
          <a:p>
            <a:r>
              <a:rPr lang="en-US" dirty="0" smtClean="0"/>
              <a:t>Node 2</a:t>
            </a:r>
            <a:endParaRPr lang="en-US" dirty="0"/>
          </a:p>
        </p:txBody>
      </p:sp>
      <p:sp>
        <p:nvSpPr>
          <p:cNvPr id="7" name="TextBox 6"/>
          <p:cNvSpPr txBox="1"/>
          <p:nvPr/>
        </p:nvSpPr>
        <p:spPr>
          <a:xfrm>
            <a:off x="6928834" y="5894719"/>
            <a:ext cx="990600" cy="369332"/>
          </a:xfrm>
          <a:prstGeom prst="rect">
            <a:avLst/>
          </a:prstGeom>
          <a:noFill/>
        </p:spPr>
        <p:txBody>
          <a:bodyPr wrap="square" rtlCol="0">
            <a:spAutoFit/>
          </a:bodyPr>
          <a:lstStyle/>
          <a:p>
            <a:r>
              <a:rPr lang="en-US" dirty="0" smtClean="0"/>
              <a:t>Node 3</a:t>
            </a:r>
            <a:endParaRPr lang="en-US" dirty="0"/>
          </a:p>
        </p:txBody>
      </p:sp>
      <p:cxnSp>
        <p:nvCxnSpPr>
          <p:cNvPr id="8" name="Straight Arrow Connector 7"/>
          <p:cNvCxnSpPr/>
          <p:nvPr/>
        </p:nvCxnSpPr>
        <p:spPr bwMode="auto">
          <a:xfrm flipV="1">
            <a:off x="4433284" y="4927156"/>
            <a:ext cx="95250" cy="273271"/>
          </a:xfrm>
          <a:prstGeom prst="straightConnector1">
            <a:avLst/>
          </a:prstGeom>
          <a:solidFill>
            <a:schemeClr val="accent1"/>
          </a:solidFill>
          <a:ln w="28575" cap="flat" cmpd="sng" algn="ctr">
            <a:solidFill>
              <a:schemeClr val="tx1"/>
            </a:solidFill>
            <a:prstDash val="solid"/>
            <a:miter lim="800000"/>
            <a:headEnd type="none" w="med" len="med"/>
            <a:tailEnd type="arrow"/>
          </a:ln>
          <a:effectLst/>
        </p:spPr>
      </p:cxnSp>
      <p:cxnSp>
        <p:nvCxnSpPr>
          <p:cNvPr id="11" name="Straight Arrow Connector 10"/>
          <p:cNvCxnSpPr/>
          <p:nvPr/>
        </p:nvCxnSpPr>
        <p:spPr bwMode="auto">
          <a:xfrm flipV="1">
            <a:off x="5862034" y="5135965"/>
            <a:ext cx="247650" cy="273270"/>
          </a:xfrm>
          <a:prstGeom prst="straightConnector1">
            <a:avLst/>
          </a:prstGeom>
          <a:solidFill>
            <a:schemeClr val="accent1"/>
          </a:solidFill>
          <a:ln w="28575" cap="flat" cmpd="sng" algn="ctr">
            <a:solidFill>
              <a:schemeClr val="tx1"/>
            </a:solidFill>
            <a:prstDash val="solid"/>
            <a:miter lim="800000"/>
            <a:headEnd type="none" w="med" len="med"/>
            <a:tailEnd type="arrow"/>
          </a:ln>
          <a:effectLst/>
        </p:spPr>
      </p:cxnSp>
      <p:cxnSp>
        <p:nvCxnSpPr>
          <p:cNvPr id="12" name="Straight Arrow Connector 11"/>
          <p:cNvCxnSpPr/>
          <p:nvPr/>
        </p:nvCxnSpPr>
        <p:spPr bwMode="auto">
          <a:xfrm flipV="1">
            <a:off x="7538434" y="5736405"/>
            <a:ext cx="304800" cy="273272"/>
          </a:xfrm>
          <a:prstGeom prst="straightConnector1">
            <a:avLst/>
          </a:prstGeom>
          <a:solidFill>
            <a:schemeClr val="accent1"/>
          </a:solidFill>
          <a:ln w="28575" cap="flat" cmpd="sng" algn="ctr">
            <a:solidFill>
              <a:schemeClr val="tx1"/>
            </a:solidFill>
            <a:prstDash val="solid"/>
            <a:miter lim="800000"/>
            <a:headEnd type="none" w="med" len="med"/>
            <a:tailEnd type="arrow"/>
          </a:ln>
          <a:effectLst/>
        </p:spPr>
      </p:cxnSp>
      <p:sp>
        <p:nvSpPr>
          <p:cNvPr id="3" name="TextBox 2"/>
          <p:cNvSpPr txBox="1"/>
          <p:nvPr/>
        </p:nvSpPr>
        <p:spPr>
          <a:xfrm>
            <a:off x="7088" y="3784155"/>
            <a:ext cx="3880834" cy="2308324"/>
          </a:xfrm>
          <a:prstGeom prst="rect">
            <a:avLst/>
          </a:prstGeom>
          <a:noFill/>
        </p:spPr>
        <p:txBody>
          <a:bodyPr wrap="square" rtlCol="0">
            <a:spAutoFit/>
          </a:bodyPr>
          <a:lstStyle/>
          <a:p>
            <a:r>
              <a:rPr lang="en-US" sz="1600" dirty="0" smtClean="0"/>
              <a:t>Railroad Crossing commands are also based on traveling a certain segment.</a:t>
            </a:r>
          </a:p>
          <a:p>
            <a:endParaRPr lang="en-US" sz="1600" dirty="0"/>
          </a:p>
          <a:p>
            <a:r>
              <a:rPr lang="en-US" sz="1600" dirty="0" smtClean="0"/>
              <a:t>Rules need to be created saying that as the Bus travels from Node 1 to Node 2, insert “RAILROAD WARNING”.</a:t>
            </a:r>
          </a:p>
          <a:p>
            <a:endParaRPr lang="en-US" sz="1600" dirty="0"/>
          </a:p>
          <a:p>
            <a:r>
              <a:rPr lang="en-US" sz="1600" dirty="0" smtClean="0"/>
              <a:t>Or as the Bus travels from Node 3 to Node 2, insert “RAILROAD WARNING”</a:t>
            </a:r>
            <a:endParaRPr lang="en-US"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871" y="3436680"/>
            <a:ext cx="2511926" cy="1669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3033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1066800"/>
            <a:ext cx="9144000" cy="2369880"/>
          </a:xfrm>
          <a:prstGeom prst="rect">
            <a:avLst/>
          </a:prstGeom>
          <a:noFill/>
        </p:spPr>
        <p:txBody>
          <a:bodyPr wrap="square" rtlCol="0">
            <a:spAutoFit/>
          </a:bodyPr>
          <a:lstStyle/>
          <a:p>
            <a:pPr lvl="0"/>
            <a:r>
              <a:rPr lang="en-US" sz="2000" u="sng" dirty="0" smtClean="0"/>
              <a:t>TIMS Tasks</a:t>
            </a:r>
            <a:endParaRPr lang="en-US" sz="2000" u="sng" dirty="0"/>
          </a:p>
          <a:p>
            <a:pPr lvl="0"/>
            <a:endParaRPr lang="en-US" sz="1600" dirty="0" smtClean="0"/>
          </a:p>
          <a:p>
            <a:r>
              <a:rPr lang="en-US" sz="1600" dirty="0" smtClean="0"/>
              <a:t>Within your LEA Folder on </a:t>
            </a:r>
            <a:r>
              <a:rPr lang="en-US" sz="1600" dirty="0" err="1" smtClean="0"/>
              <a:t>CoreFTP</a:t>
            </a:r>
            <a:r>
              <a:rPr lang="en-US" sz="1600" dirty="0" smtClean="0"/>
              <a:t>, there are files to assist  you in reviewing, verifying, editing and creating Railroad Crossings in TIMS.</a:t>
            </a:r>
          </a:p>
          <a:p>
            <a:endParaRPr lang="en-US" sz="1600" dirty="0" smtClean="0"/>
          </a:p>
          <a:p>
            <a:r>
              <a:rPr lang="en-US" sz="1600" dirty="0" smtClean="0"/>
              <a:t>Inside the 2016 Railroad Maps folder are the following documents.</a:t>
            </a:r>
          </a:p>
          <a:p>
            <a:pPr marL="742950" lvl="1" indent="-285750">
              <a:buFont typeface="Arial" panose="020B0604020202020204" pitchFamily="34" charset="0"/>
              <a:buChar char="•"/>
            </a:pPr>
            <a:r>
              <a:rPr lang="en-US" sz="1600" dirty="0" smtClean="0"/>
              <a:t>RR Crossing List Excel Spreadsheet</a:t>
            </a:r>
          </a:p>
          <a:p>
            <a:pPr marL="742950" lvl="1" indent="-285750">
              <a:buFont typeface="Arial" panose="020B0604020202020204" pitchFamily="34" charset="0"/>
              <a:buChar char="•"/>
            </a:pPr>
            <a:r>
              <a:rPr lang="en-US" sz="1600" dirty="0" smtClean="0"/>
              <a:t>County Open Railroad Crossing PDF</a:t>
            </a:r>
          </a:p>
          <a:p>
            <a:pPr marL="742950" lvl="1" indent="-285750">
              <a:buFont typeface="Arial" panose="020B0604020202020204" pitchFamily="34" charset="0"/>
              <a:buChar char="•"/>
            </a:pPr>
            <a:r>
              <a:rPr lang="en-US" sz="1600" dirty="0" smtClean="0"/>
              <a:t>County Closed Railroad Crossing PDF</a:t>
            </a:r>
          </a:p>
        </p:txBody>
      </p:sp>
      <p:sp>
        <p:nvSpPr>
          <p:cNvPr id="5" name="Rectangle 2"/>
          <p:cNvSpPr txBox="1">
            <a:spLocks noChangeArrowheads="1"/>
          </p:cNvSpPr>
          <p:nvPr/>
        </p:nvSpPr>
        <p:spPr bwMode="auto">
          <a:xfrm>
            <a:off x="-5366" y="41856"/>
            <a:ext cx="9144000" cy="872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3200" kern="0" dirty="0" smtClean="0">
                <a:solidFill>
                  <a:schemeClr val="tx1"/>
                </a:solidFill>
              </a:rPr>
              <a:t>TIMS Webinar </a:t>
            </a:r>
          </a:p>
          <a:p>
            <a:pPr algn="ctr"/>
            <a:r>
              <a:rPr lang="en-US" sz="3200" kern="0" dirty="0" smtClean="0">
                <a:solidFill>
                  <a:schemeClr val="tx1"/>
                </a:solidFill>
              </a:rPr>
              <a:t>2016 Railroad Crossing Update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436680"/>
            <a:ext cx="3170237"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466806"/>
            <a:ext cx="4734489" cy="1867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7765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1066800"/>
            <a:ext cx="9144000" cy="4585871"/>
          </a:xfrm>
          <a:prstGeom prst="rect">
            <a:avLst/>
          </a:prstGeom>
          <a:noFill/>
        </p:spPr>
        <p:txBody>
          <a:bodyPr wrap="square" rtlCol="0">
            <a:spAutoFit/>
          </a:bodyPr>
          <a:lstStyle/>
          <a:p>
            <a:pPr lvl="0"/>
            <a:r>
              <a:rPr lang="en-US" sz="2000" u="sng" dirty="0" smtClean="0"/>
              <a:t>Reviewing, Verifying and Creating Railroad Crossings in MARIS</a:t>
            </a:r>
            <a:endParaRPr lang="en-US" sz="2000" u="sng" dirty="0"/>
          </a:p>
          <a:p>
            <a:pPr lvl="0"/>
            <a:endParaRPr lang="en-US" sz="1600" dirty="0" smtClean="0"/>
          </a:p>
          <a:p>
            <a:r>
              <a:rPr lang="en-US" sz="1600" dirty="0" smtClean="0"/>
              <a:t>The first step in checking that your Railroad Crossings are correct is to download the files inside the 2016 Railroad Maps folder from your LEA </a:t>
            </a:r>
            <a:r>
              <a:rPr lang="en-US" sz="1600" dirty="0" err="1" smtClean="0"/>
              <a:t>CoreFTP</a:t>
            </a:r>
            <a:r>
              <a:rPr lang="en-US" sz="1600" dirty="0" smtClean="0"/>
              <a:t> Site.</a:t>
            </a:r>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r>
              <a:rPr lang="en-US" sz="1600" dirty="0" smtClean="0"/>
              <a:t>You can move these files to the TIMS Server or to your Office Computer so they can be easily accessed. </a:t>
            </a:r>
          </a:p>
          <a:p>
            <a:endParaRPr lang="en-US" sz="1600" dirty="0"/>
          </a:p>
          <a:p>
            <a:r>
              <a:rPr lang="en-US" sz="1600" dirty="0" smtClean="0"/>
              <a:t>If you have two monitors, moving the files to your Office Computer will allow you to open the maps and spreadsheet on one screen while keeping TIMS open on the other screen.</a:t>
            </a:r>
          </a:p>
        </p:txBody>
      </p:sp>
      <p:sp>
        <p:nvSpPr>
          <p:cNvPr id="5" name="Rectangle 2"/>
          <p:cNvSpPr txBox="1">
            <a:spLocks noChangeArrowheads="1"/>
          </p:cNvSpPr>
          <p:nvPr/>
        </p:nvSpPr>
        <p:spPr bwMode="auto">
          <a:xfrm>
            <a:off x="-5366" y="41856"/>
            <a:ext cx="9144000" cy="872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3200" kern="0" dirty="0" smtClean="0">
                <a:solidFill>
                  <a:schemeClr val="tx1"/>
                </a:solidFill>
              </a:rPr>
              <a:t>TIMS Webinar </a:t>
            </a:r>
          </a:p>
          <a:p>
            <a:pPr algn="ctr"/>
            <a:r>
              <a:rPr lang="en-US" sz="3200" kern="0" dirty="0" smtClean="0">
                <a:solidFill>
                  <a:schemeClr val="tx1"/>
                </a:solidFill>
              </a:rPr>
              <a:t>2016 Railroad Crossing Update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133600"/>
            <a:ext cx="5328434" cy="2137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5544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6" y="1066800"/>
            <a:ext cx="9144000" cy="1631216"/>
          </a:xfrm>
          <a:prstGeom prst="rect">
            <a:avLst/>
          </a:prstGeom>
          <a:noFill/>
        </p:spPr>
        <p:txBody>
          <a:bodyPr wrap="square" rtlCol="0">
            <a:spAutoFit/>
          </a:bodyPr>
          <a:lstStyle/>
          <a:p>
            <a:pPr lvl="0"/>
            <a:r>
              <a:rPr lang="en-US" sz="2000" u="sng" dirty="0" smtClean="0"/>
              <a:t>Overview of Railroad Maps from NCDOT Rail Division</a:t>
            </a:r>
            <a:endParaRPr lang="en-US" sz="2000" u="sng" dirty="0"/>
          </a:p>
          <a:p>
            <a:pPr lvl="0"/>
            <a:endParaRPr lang="en-US" sz="1600" dirty="0" smtClean="0"/>
          </a:p>
          <a:p>
            <a:r>
              <a:rPr lang="en-US" sz="1600" dirty="0" smtClean="0"/>
              <a:t>The Rail Division of NCDOT has created County Maps displaying the Crossing Location and the Crossing ID for each open Railroad Crossing in your county. </a:t>
            </a:r>
          </a:p>
          <a:p>
            <a:endParaRPr lang="en-US" sz="1600" dirty="0"/>
          </a:p>
          <a:p>
            <a:r>
              <a:rPr lang="en-US" sz="1600" dirty="0" smtClean="0"/>
              <a:t>This map displays Public Crossings (in green) and Private Crossings (in blue). </a:t>
            </a:r>
          </a:p>
        </p:txBody>
      </p:sp>
      <p:sp>
        <p:nvSpPr>
          <p:cNvPr id="5" name="Rectangle 2"/>
          <p:cNvSpPr txBox="1">
            <a:spLocks noChangeArrowheads="1"/>
          </p:cNvSpPr>
          <p:nvPr/>
        </p:nvSpPr>
        <p:spPr bwMode="auto">
          <a:xfrm>
            <a:off x="-5366" y="41856"/>
            <a:ext cx="9144000" cy="872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r>
              <a:rPr lang="en-US" sz="3200" kern="0" dirty="0" smtClean="0">
                <a:solidFill>
                  <a:schemeClr val="tx1"/>
                </a:solidFill>
              </a:rPr>
              <a:t>TIMS Webinar </a:t>
            </a:r>
          </a:p>
          <a:p>
            <a:pPr algn="ctr"/>
            <a:r>
              <a:rPr lang="en-US" sz="3200" kern="0" dirty="0" smtClean="0">
                <a:solidFill>
                  <a:schemeClr val="tx1"/>
                </a:solidFill>
              </a:rPr>
              <a:t>2016 Railroad Crossing Update</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207"/>
          <a:stretch/>
        </p:blipFill>
        <p:spPr bwMode="auto">
          <a:xfrm>
            <a:off x="0" y="2743200"/>
            <a:ext cx="3886200" cy="3429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675552"/>
            <a:ext cx="5029200" cy="4073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7288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Back to School">
  <a:themeElements>
    <a:clrScheme name="Back to Schoo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ack to School">
      <a:majorFont>
        <a:latin typeface="Andy"/>
        <a:ea typeface=""/>
        <a:cs typeface=""/>
      </a:majorFont>
      <a:minorFont>
        <a:latin typeface="And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ack to Schoo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ck to Schoo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ck to Schoo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ck to Schoo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ck to Schoo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ck to Schoo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ck to Schoo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ck to Schoo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ck to Schoo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ck to Schoo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ck to Schoo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ck to Schoo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52575</TotalTime>
  <Words>2903</Words>
  <Application>Microsoft Office PowerPoint</Application>
  <PresentationFormat>On-screen Show (4:3)</PresentationFormat>
  <Paragraphs>426</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Back to School</vt:lpstr>
      <vt:lpstr>TIMS Webinar  2016  Railroad Crossing Update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TIMS Webinar 2016  Railroad Crossing Update   </vt:lpstr>
    </vt:vector>
  </TitlesOfParts>
  <Company>Technical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UNC Charlotte Urban Institute</dc:creator>
  <cp:lastModifiedBy>khart12</cp:lastModifiedBy>
  <cp:revision>885</cp:revision>
  <cp:lastPrinted>2016-08-17T19:55:14Z</cp:lastPrinted>
  <dcterms:created xsi:type="dcterms:W3CDTF">2000-08-22T20:15:15Z</dcterms:created>
  <dcterms:modified xsi:type="dcterms:W3CDTF">2016-08-18T19:08:26Z</dcterms:modified>
</cp:coreProperties>
</file>