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122"/>
  </p:notesMasterIdLst>
  <p:handoutMasterIdLst>
    <p:handoutMasterId r:id="rId123"/>
  </p:handoutMasterIdLst>
  <p:sldIdLst>
    <p:sldId id="256" r:id="rId2"/>
    <p:sldId id="305" r:id="rId3"/>
    <p:sldId id="334" r:id="rId4"/>
    <p:sldId id="348" r:id="rId5"/>
    <p:sldId id="415" r:id="rId6"/>
    <p:sldId id="333" r:id="rId7"/>
    <p:sldId id="458" r:id="rId8"/>
    <p:sldId id="459" r:id="rId9"/>
    <p:sldId id="335" r:id="rId10"/>
    <p:sldId id="337" r:id="rId11"/>
    <p:sldId id="469" r:id="rId12"/>
    <p:sldId id="416" r:id="rId13"/>
    <p:sldId id="468" r:id="rId14"/>
    <p:sldId id="414" r:id="rId15"/>
    <p:sldId id="308" r:id="rId16"/>
    <p:sldId id="320" r:id="rId17"/>
    <p:sldId id="322" r:id="rId18"/>
    <p:sldId id="470" r:id="rId19"/>
    <p:sldId id="426" r:id="rId20"/>
    <p:sldId id="464" r:id="rId21"/>
    <p:sldId id="471" r:id="rId22"/>
    <p:sldId id="465" r:id="rId23"/>
    <p:sldId id="466" r:id="rId24"/>
    <p:sldId id="472" r:id="rId25"/>
    <p:sldId id="457" r:id="rId26"/>
    <p:sldId id="467" r:id="rId27"/>
    <p:sldId id="473" r:id="rId28"/>
    <p:sldId id="452" r:id="rId29"/>
    <p:sldId id="453" r:id="rId30"/>
    <p:sldId id="417" r:id="rId31"/>
    <p:sldId id="419" r:id="rId32"/>
    <p:sldId id="421" r:id="rId33"/>
    <p:sldId id="418" r:id="rId34"/>
    <p:sldId id="422" r:id="rId35"/>
    <p:sldId id="423" r:id="rId36"/>
    <p:sldId id="424" r:id="rId37"/>
    <p:sldId id="420" r:id="rId38"/>
    <p:sldId id="474" r:id="rId39"/>
    <p:sldId id="326" r:id="rId40"/>
    <p:sldId id="332" r:id="rId41"/>
    <p:sldId id="428" r:id="rId42"/>
    <p:sldId id="429" r:id="rId43"/>
    <p:sldId id="430" r:id="rId44"/>
    <p:sldId id="427" r:id="rId45"/>
    <p:sldId id="349" r:id="rId46"/>
    <p:sldId id="350" r:id="rId47"/>
    <p:sldId id="460" r:id="rId48"/>
    <p:sldId id="354" r:id="rId49"/>
    <p:sldId id="351" r:id="rId50"/>
    <p:sldId id="355" r:id="rId51"/>
    <p:sldId id="462" r:id="rId52"/>
    <p:sldId id="356" r:id="rId53"/>
    <p:sldId id="357" r:id="rId54"/>
    <p:sldId id="461" r:id="rId55"/>
    <p:sldId id="358" r:id="rId56"/>
    <p:sldId id="359" r:id="rId57"/>
    <p:sldId id="360" r:id="rId58"/>
    <p:sldId id="369" r:id="rId59"/>
    <p:sldId id="361" r:id="rId60"/>
    <p:sldId id="362" r:id="rId61"/>
    <p:sldId id="363" r:id="rId62"/>
    <p:sldId id="364" r:id="rId63"/>
    <p:sldId id="365" r:id="rId64"/>
    <p:sldId id="475" r:id="rId65"/>
    <p:sldId id="366" r:id="rId66"/>
    <p:sldId id="367" r:id="rId67"/>
    <p:sldId id="368" r:id="rId68"/>
    <p:sldId id="478" r:id="rId69"/>
    <p:sldId id="477" r:id="rId70"/>
    <p:sldId id="479" r:id="rId71"/>
    <p:sldId id="476" r:id="rId72"/>
    <p:sldId id="480" r:id="rId73"/>
    <p:sldId id="370" r:id="rId74"/>
    <p:sldId id="440" r:id="rId75"/>
    <p:sldId id="371" r:id="rId76"/>
    <p:sldId id="441" r:id="rId77"/>
    <p:sldId id="375" r:id="rId78"/>
    <p:sldId id="376" r:id="rId79"/>
    <p:sldId id="377" r:id="rId80"/>
    <p:sldId id="378" r:id="rId81"/>
    <p:sldId id="379" r:id="rId82"/>
    <p:sldId id="380" r:id="rId83"/>
    <p:sldId id="381" r:id="rId84"/>
    <p:sldId id="382" r:id="rId85"/>
    <p:sldId id="386" r:id="rId86"/>
    <p:sldId id="384" r:id="rId87"/>
    <p:sldId id="385" r:id="rId88"/>
    <p:sldId id="387" r:id="rId89"/>
    <p:sldId id="388" r:id="rId90"/>
    <p:sldId id="389" r:id="rId91"/>
    <p:sldId id="390" r:id="rId92"/>
    <p:sldId id="391" r:id="rId93"/>
    <p:sldId id="413" r:id="rId94"/>
    <p:sldId id="392" r:id="rId95"/>
    <p:sldId id="393" r:id="rId96"/>
    <p:sldId id="394" r:id="rId97"/>
    <p:sldId id="454" r:id="rId98"/>
    <p:sldId id="442" r:id="rId99"/>
    <p:sldId id="481" r:id="rId100"/>
    <p:sldId id="463" r:id="rId101"/>
    <p:sldId id="444" r:id="rId102"/>
    <p:sldId id="445" r:id="rId103"/>
    <p:sldId id="446" r:id="rId104"/>
    <p:sldId id="455" r:id="rId105"/>
    <p:sldId id="431" r:id="rId106"/>
    <p:sldId id="432" r:id="rId107"/>
    <p:sldId id="433" r:id="rId108"/>
    <p:sldId id="434" r:id="rId109"/>
    <p:sldId id="435" r:id="rId110"/>
    <p:sldId id="456" r:id="rId111"/>
    <p:sldId id="436" r:id="rId112"/>
    <p:sldId id="437" r:id="rId113"/>
    <p:sldId id="438" r:id="rId114"/>
    <p:sldId id="439" r:id="rId115"/>
    <p:sldId id="447" r:id="rId116"/>
    <p:sldId id="448" r:id="rId117"/>
    <p:sldId id="449" r:id="rId118"/>
    <p:sldId id="450" r:id="rId119"/>
    <p:sldId id="451" r:id="rId120"/>
    <p:sldId id="325" r:id="rId121"/>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y Davis" initials="JD" lastIdx="5" clrIdx="0">
    <p:extLst>
      <p:ext uri="{19B8F6BF-5375-455C-9EA6-DF929625EA0E}">
        <p15:presenceInfo xmlns:p15="http://schemas.microsoft.com/office/powerpoint/2012/main" userId="S-1-5-21-4024640002-2148310385-1522395597-16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728E3A"/>
    <a:srgbClr val="B80000"/>
    <a:srgbClr val="772D2B"/>
    <a:srgbClr val="C000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4" autoAdjust="0"/>
    <p:restoredTop sz="94660"/>
  </p:normalViewPr>
  <p:slideViewPr>
    <p:cSldViewPr snapToGrid="0">
      <p:cViewPr varScale="1">
        <p:scale>
          <a:sx n="101" d="100"/>
          <a:sy n="101" d="100"/>
        </p:scale>
        <p:origin x="72" y="102"/>
      </p:cViewPr>
      <p:guideLst/>
    </p:cSldViewPr>
  </p:slideViewPr>
  <p:notesTextViewPr>
    <p:cViewPr>
      <p:scale>
        <a:sx n="1" d="1"/>
        <a:sy n="1" d="1"/>
      </p:scale>
      <p:origin x="0" y="0"/>
    </p:cViewPr>
  </p:notesTextViewPr>
  <p:sorterViewPr>
    <p:cViewPr>
      <p:scale>
        <a:sx n="200" d="100"/>
        <a:sy n="200" d="100"/>
      </p:scale>
      <p:origin x="0" y="-23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42603" cy="467203"/>
          </a:xfrm>
          <a:prstGeom prst="rect">
            <a:avLst/>
          </a:prstGeom>
        </p:spPr>
        <p:txBody>
          <a:bodyPr vert="horz" lIns="91541" tIns="45770" rIns="91541" bIns="45770" rtlCol="0"/>
          <a:lstStyle>
            <a:lvl1pPr algn="l">
              <a:defRPr sz="1200"/>
            </a:lvl1pPr>
          </a:lstStyle>
          <a:p>
            <a:endParaRPr lang="en-US" dirty="0"/>
          </a:p>
        </p:txBody>
      </p:sp>
      <p:sp>
        <p:nvSpPr>
          <p:cNvPr id="3" name="Date Placeholder 2"/>
          <p:cNvSpPr>
            <a:spLocks noGrp="1"/>
          </p:cNvSpPr>
          <p:nvPr>
            <p:ph type="dt" sz="quarter" idx="1"/>
          </p:nvPr>
        </p:nvSpPr>
        <p:spPr>
          <a:xfrm>
            <a:off x="3975735" y="2"/>
            <a:ext cx="3042603" cy="467203"/>
          </a:xfrm>
          <a:prstGeom prst="rect">
            <a:avLst/>
          </a:prstGeom>
        </p:spPr>
        <p:txBody>
          <a:bodyPr vert="horz" lIns="91541" tIns="45770" rIns="91541" bIns="45770" rtlCol="0"/>
          <a:lstStyle>
            <a:lvl1pPr algn="r">
              <a:defRPr sz="1200"/>
            </a:lvl1pPr>
          </a:lstStyle>
          <a:p>
            <a:fld id="{2510AB85-716C-4C8B-BF2C-59D282505CD3}" type="datetimeFigureOut">
              <a:rPr lang="en-US" smtClean="0"/>
              <a:t>1/28/2020</a:t>
            </a:fld>
            <a:endParaRPr lang="en-US" dirty="0"/>
          </a:p>
        </p:txBody>
      </p:sp>
      <p:sp>
        <p:nvSpPr>
          <p:cNvPr id="4" name="Footer Placeholder 3"/>
          <p:cNvSpPr>
            <a:spLocks noGrp="1"/>
          </p:cNvSpPr>
          <p:nvPr>
            <p:ph type="ftr" sz="quarter" idx="2"/>
          </p:nvPr>
        </p:nvSpPr>
        <p:spPr>
          <a:xfrm>
            <a:off x="3" y="8838722"/>
            <a:ext cx="3042603" cy="467203"/>
          </a:xfrm>
          <a:prstGeom prst="rect">
            <a:avLst/>
          </a:prstGeom>
        </p:spPr>
        <p:txBody>
          <a:bodyPr vert="horz" lIns="91541" tIns="45770" rIns="91541" bIns="4577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5735" y="8838722"/>
            <a:ext cx="3042603" cy="467203"/>
          </a:xfrm>
          <a:prstGeom prst="rect">
            <a:avLst/>
          </a:prstGeom>
        </p:spPr>
        <p:txBody>
          <a:bodyPr vert="horz" lIns="91541" tIns="45770" rIns="91541" bIns="45770" rtlCol="0" anchor="b"/>
          <a:lstStyle>
            <a:lvl1pPr algn="r">
              <a:defRPr sz="1200"/>
            </a:lvl1pPr>
          </a:lstStyle>
          <a:p>
            <a:fld id="{266CC944-7A0C-4C13-AC17-DF8B44C922AD}" type="slidenum">
              <a:rPr lang="en-US" smtClean="0"/>
              <a:t>‹#›</a:t>
            </a:fld>
            <a:endParaRPr lang="en-US" dirty="0"/>
          </a:p>
        </p:txBody>
      </p:sp>
    </p:spTree>
    <p:extLst>
      <p:ext uri="{BB962C8B-B14F-4D97-AF65-F5344CB8AC3E}">
        <p14:creationId xmlns:p14="http://schemas.microsoft.com/office/powerpoint/2010/main" val="16488387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42603" cy="467203"/>
          </a:xfrm>
          <a:prstGeom prst="rect">
            <a:avLst/>
          </a:prstGeom>
        </p:spPr>
        <p:txBody>
          <a:bodyPr vert="horz" lIns="91541" tIns="45770" rIns="91541" bIns="45770" rtlCol="0"/>
          <a:lstStyle>
            <a:lvl1pPr algn="l">
              <a:defRPr sz="1200"/>
            </a:lvl1pPr>
          </a:lstStyle>
          <a:p>
            <a:endParaRPr lang="en-US" dirty="0"/>
          </a:p>
        </p:txBody>
      </p:sp>
      <p:sp>
        <p:nvSpPr>
          <p:cNvPr id="3" name="Date Placeholder 2"/>
          <p:cNvSpPr>
            <a:spLocks noGrp="1"/>
          </p:cNvSpPr>
          <p:nvPr>
            <p:ph type="dt" idx="1"/>
          </p:nvPr>
        </p:nvSpPr>
        <p:spPr>
          <a:xfrm>
            <a:off x="3975735" y="2"/>
            <a:ext cx="3042603" cy="467203"/>
          </a:xfrm>
          <a:prstGeom prst="rect">
            <a:avLst/>
          </a:prstGeom>
        </p:spPr>
        <p:txBody>
          <a:bodyPr vert="horz" lIns="91541" tIns="45770" rIns="91541" bIns="45770" rtlCol="0"/>
          <a:lstStyle>
            <a:lvl1pPr algn="r">
              <a:defRPr sz="1200"/>
            </a:lvl1pPr>
          </a:lstStyle>
          <a:p>
            <a:fld id="{9C087D8C-D69B-413F-BA3B-B350151500FB}" type="datetimeFigureOut">
              <a:rPr lang="en-US" smtClean="0"/>
              <a:t>1/28/2020</a:t>
            </a:fld>
            <a:endParaRPr lang="en-US" dirty="0"/>
          </a:p>
        </p:txBody>
      </p:sp>
      <p:sp>
        <p:nvSpPr>
          <p:cNvPr id="4" name="Slide Image Placeholder 3"/>
          <p:cNvSpPr>
            <a:spLocks noGrp="1" noRot="1" noChangeAspect="1"/>
          </p:cNvSpPr>
          <p:nvPr>
            <p:ph type="sldImg" idx="2"/>
          </p:nvPr>
        </p:nvSpPr>
        <p:spPr>
          <a:xfrm>
            <a:off x="1416050" y="1163638"/>
            <a:ext cx="4187825" cy="3140075"/>
          </a:xfrm>
          <a:prstGeom prst="rect">
            <a:avLst/>
          </a:prstGeom>
          <a:noFill/>
          <a:ln w="12700">
            <a:solidFill>
              <a:prstClr val="black"/>
            </a:solidFill>
          </a:ln>
        </p:spPr>
        <p:txBody>
          <a:bodyPr vert="horz" lIns="91541" tIns="45770" rIns="91541" bIns="45770" rtlCol="0" anchor="ctr"/>
          <a:lstStyle/>
          <a:p>
            <a:endParaRPr lang="en-US" dirty="0"/>
          </a:p>
        </p:txBody>
      </p:sp>
      <p:sp>
        <p:nvSpPr>
          <p:cNvPr id="5" name="Notes Placeholder 4"/>
          <p:cNvSpPr>
            <a:spLocks noGrp="1"/>
          </p:cNvSpPr>
          <p:nvPr>
            <p:ph type="body" sz="quarter" idx="3"/>
          </p:nvPr>
        </p:nvSpPr>
        <p:spPr>
          <a:xfrm>
            <a:off x="702629" y="4478159"/>
            <a:ext cx="5614668" cy="3664526"/>
          </a:xfrm>
          <a:prstGeom prst="rect">
            <a:avLst/>
          </a:prstGeom>
        </p:spPr>
        <p:txBody>
          <a:bodyPr vert="horz" lIns="91541" tIns="45770" rIns="91541" bIns="4577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38722"/>
            <a:ext cx="3042603" cy="467203"/>
          </a:xfrm>
          <a:prstGeom prst="rect">
            <a:avLst/>
          </a:prstGeom>
        </p:spPr>
        <p:txBody>
          <a:bodyPr vert="horz" lIns="91541" tIns="45770" rIns="91541" bIns="4577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5735" y="8838722"/>
            <a:ext cx="3042603" cy="467203"/>
          </a:xfrm>
          <a:prstGeom prst="rect">
            <a:avLst/>
          </a:prstGeom>
        </p:spPr>
        <p:txBody>
          <a:bodyPr vert="horz" lIns="91541" tIns="45770" rIns="91541" bIns="45770" rtlCol="0" anchor="b"/>
          <a:lstStyle>
            <a:lvl1pPr algn="r">
              <a:defRPr sz="1200"/>
            </a:lvl1pPr>
          </a:lstStyle>
          <a:p>
            <a:fld id="{6B10068A-DDC8-421A-A270-D3538506ABDD}" type="slidenum">
              <a:rPr lang="en-US" smtClean="0"/>
              <a:t>‹#›</a:t>
            </a:fld>
            <a:endParaRPr lang="en-US" dirty="0"/>
          </a:p>
        </p:txBody>
      </p:sp>
    </p:spTree>
    <p:extLst>
      <p:ext uri="{BB962C8B-B14F-4D97-AF65-F5344CB8AC3E}">
        <p14:creationId xmlns:p14="http://schemas.microsoft.com/office/powerpoint/2010/main" val="1517793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0340" y="2130425"/>
            <a:ext cx="7772400" cy="14700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656140" y="3886200"/>
            <a:ext cx="6400800" cy="1752600"/>
          </a:xfrm>
          <a:prstGeom prst="rect">
            <a:avLst/>
          </a:prstGeo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26DE59-0386-4456-B21E-FBC22CF53C86}" type="slidenum">
              <a:rPr lang="en-US" smtClean="0"/>
              <a:t>‹#›</a:t>
            </a:fld>
            <a:endParaRPr lang="en-US" dirty="0"/>
          </a:p>
        </p:txBody>
      </p:sp>
    </p:spTree>
    <p:extLst>
      <p:ext uri="{BB962C8B-B14F-4D97-AF65-F5344CB8AC3E}">
        <p14:creationId xmlns:p14="http://schemas.microsoft.com/office/powerpoint/2010/main" val="19399170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4839" y="2507701"/>
            <a:ext cx="7556485" cy="36184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B726DE59-0386-4456-B21E-FBC22CF53C86}"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1687" y="6356350"/>
            <a:ext cx="914401" cy="358616"/>
          </a:xfrm>
          <a:prstGeom prst="rect">
            <a:avLst/>
          </a:prstGeom>
        </p:spPr>
      </p:pic>
      <p:sp>
        <p:nvSpPr>
          <p:cNvPr id="8" name="Title 1"/>
          <p:cNvSpPr>
            <a:spLocks noGrp="1"/>
          </p:cNvSpPr>
          <p:nvPr>
            <p:ph type="title" idx="4294967295"/>
          </p:nvPr>
        </p:nvSpPr>
        <p:spPr>
          <a:xfrm>
            <a:off x="863125" y="152264"/>
            <a:ext cx="7886700" cy="614214"/>
          </a:xfrm>
        </p:spPr>
        <p:txBody>
          <a:bodyPr/>
          <a:lstStyle/>
          <a:p>
            <a:pPr algn="l"/>
            <a:endParaRPr lang="en-US" sz="4000" dirty="0"/>
          </a:p>
        </p:txBody>
      </p:sp>
      <p:cxnSp>
        <p:nvCxnSpPr>
          <p:cNvPr id="9" name="Straight Connector 8"/>
          <p:cNvCxnSpPr/>
          <p:nvPr userDrawn="1"/>
        </p:nvCxnSpPr>
        <p:spPr>
          <a:xfrm>
            <a:off x="977425" y="833468"/>
            <a:ext cx="7772400" cy="0"/>
          </a:xfrm>
          <a:prstGeom prst="line">
            <a:avLst/>
          </a:prstGeom>
          <a:ln w="50800">
            <a:solidFill>
              <a:srgbClr val="5D6F7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7864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8924" y="4406900"/>
            <a:ext cx="7772400" cy="1362075"/>
          </a:xfrm>
          <a:prstGeom prst="rect">
            <a:avLst/>
          </a:prstGeo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858924"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26DE59-0386-4456-B21E-FBC22CF53C86}" type="slidenum">
              <a:rPr lang="en-US" smtClean="0"/>
              <a:t>‹#›</a:t>
            </a:fld>
            <a:endParaRPr lang="en-US" dirty="0"/>
          </a:p>
        </p:txBody>
      </p:sp>
    </p:spTree>
    <p:extLst>
      <p:ext uri="{BB962C8B-B14F-4D97-AF65-F5344CB8AC3E}">
        <p14:creationId xmlns:p14="http://schemas.microsoft.com/office/powerpoint/2010/main" val="132515787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0315" y="354875"/>
            <a:ext cx="7556485" cy="11430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74838" y="1600200"/>
            <a:ext cx="3776053"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34169" y="1600200"/>
            <a:ext cx="3752631"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26DE59-0386-4456-B21E-FBC22CF53C86}" type="slidenum">
              <a:rPr lang="en-US" smtClean="0"/>
              <a:t>‹#›</a:t>
            </a:fld>
            <a:endParaRPr lang="en-US" dirty="0"/>
          </a:p>
        </p:txBody>
      </p:sp>
    </p:spTree>
    <p:extLst>
      <p:ext uri="{BB962C8B-B14F-4D97-AF65-F5344CB8AC3E}">
        <p14:creationId xmlns:p14="http://schemas.microsoft.com/office/powerpoint/2010/main" val="2561583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74839" y="257721"/>
            <a:ext cx="7611961" cy="1143000"/>
          </a:xfrm>
          <a:prstGeom prst="rect">
            <a:avLst/>
          </a:prstGeo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74839" y="1535113"/>
            <a:ext cx="383851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74838" y="2174875"/>
            <a:ext cx="3838511"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68867" y="1535113"/>
            <a:ext cx="37179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68867" y="2174875"/>
            <a:ext cx="37179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726DE59-0386-4456-B21E-FBC22CF53C86}" type="slidenum">
              <a:rPr lang="en-US" smtClean="0"/>
              <a:t>‹#›</a:t>
            </a:fld>
            <a:endParaRPr lang="en-US" dirty="0"/>
          </a:p>
        </p:txBody>
      </p:sp>
    </p:spTree>
    <p:extLst>
      <p:ext uri="{BB962C8B-B14F-4D97-AF65-F5344CB8AC3E}">
        <p14:creationId xmlns:p14="http://schemas.microsoft.com/office/powerpoint/2010/main" val="419697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74838" y="1166801"/>
            <a:ext cx="7556485" cy="1143000"/>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726DE59-0386-4456-B21E-FBC22CF53C86}" type="slidenum">
              <a:rPr lang="en-US" smtClean="0"/>
              <a:t>‹#›</a:t>
            </a:fld>
            <a:endParaRPr lang="en-US" dirty="0"/>
          </a:p>
        </p:txBody>
      </p:sp>
    </p:spTree>
    <p:extLst>
      <p:ext uri="{BB962C8B-B14F-4D97-AF65-F5344CB8AC3E}">
        <p14:creationId xmlns:p14="http://schemas.microsoft.com/office/powerpoint/2010/main" val="2635837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726DE59-0386-4456-B21E-FBC22CF53C86}" type="slidenum">
              <a:rPr lang="en-US" smtClean="0"/>
              <a:t>‹#›</a:t>
            </a:fld>
            <a:endParaRPr lang="en-US" dirty="0"/>
          </a:p>
        </p:txBody>
      </p:sp>
    </p:spTree>
    <p:extLst>
      <p:ext uri="{BB962C8B-B14F-4D97-AF65-F5344CB8AC3E}">
        <p14:creationId xmlns:p14="http://schemas.microsoft.com/office/powerpoint/2010/main" val="3190127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4839" y="273050"/>
            <a:ext cx="3008313" cy="1162050"/>
          </a:xfrm>
          <a:prstGeom prst="rect">
            <a:avLst/>
          </a:prstGeo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267952" y="273050"/>
            <a:ext cx="4363372"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4839"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26DE59-0386-4456-B21E-FBC22CF53C86}" type="slidenum">
              <a:rPr lang="en-US" smtClean="0"/>
              <a:t>‹#›</a:t>
            </a:fld>
            <a:endParaRPr lang="en-US" dirty="0"/>
          </a:p>
        </p:txBody>
      </p:sp>
    </p:spTree>
    <p:extLst>
      <p:ext uri="{BB962C8B-B14F-4D97-AF65-F5344CB8AC3E}">
        <p14:creationId xmlns:p14="http://schemas.microsoft.com/office/powerpoint/2010/main" val="396217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26DE59-0386-4456-B21E-FBC22CF53C86}" type="slidenum">
              <a:rPr lang="en-US" smtClean="0"/>
              <a:t>‹#›</a:t>
            </a:fld>
            <a:endParaRPr lang="en-US" dirty="0"/>
          </a:p>
        </p:txBody>
      </p:sp>
    </p:spTree>
    <p:extLst>
      <p:ext uri="{BB962C8B-B14F-4D97-AF65-F5344CB8AC3E}">
        <p14:creationId xmlns:p14="http://schemas.microsoft.com/office/powerpoint/2010/main" val="446084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074839" y="6356350"/>
            <a:ext cx="2066669"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3366566" y="6356350"/>
            <a:ext cx="3207081"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806743" y="6356350"/>
            <a:ext cx="1824581"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880AF44-0932-5A4A-AD8B-B59E4CAEB575}" type="slidenum">
              <a:rPr lang="en-US" smtClean="0"/>
              <a:pPr/>
              <a:t>‹#›</a:t>
            </a:fld>
            <a:endParaRPr lang="en-US" dirty="0"/>
          </a:p>
        </p:txBody>
      </p:sp>
      <p:sp>
        <p:nvSpPr>
          <p:cNvPr id="8" name="Title Placeholder 1"/>
          <p:cNvSpPr>
            <a:spLocks noGrp="1"/>
          </p:cNvSpPr>
          <p:nvPr>
            <p:ph type="title"/>
          </p:nvPr>
        </p:nvSpPr>
        <p:spPr>
          <a:xfrm>
            <a:off x="1074839" y="900200"/>
            <a:ext cx="7556485" cy="1068988"/>
          </a:xfrm>
          <a:prstGeom prst="rect">
            <a:avLst/>
          </a:prstGeom>
        </p:spPr>
        <p:txBody>
          <a:bodyPr vert="horz" lIns="91440" tIns="45720" rIns="91440" bIns="45720" rtlCol="0" anchor="ctr">
            <a:noAutofit/>
          </a:bodyPr>
          <a:lstStyle/>
          <a:p>
            <a:r>
              <a:rPr lang="en-US" dirty="0" smtClean="0"/>
              <a:t>Headline Line One</a:t>
            </a:r>
            <a:br>
              <a:rPr lang="en-US" dirty="0" smtClean="0"/>
            </a:br>
            <a:r>
              <a:rPr lang="en-US" dirty="0" smtClean="0"/>
              <a:t>Headline Line Two</a:t>
            </a:r>
            <a:endParaRPr lang="en-US" dirty="0"/>
          </a:p>
        </p:txBody>
      </p:sp>
      <p:sp>
        <p:nvSpPr>
          <p:cNvPr id="9" name="Text Placeholder 2"/>
          <p:cNvSpPr>
            <a:spLocks noGrp="1"/>
          </p:cNvSpPr>
          <p:nvPr>
            <p:ph type="body" idx="1"/>
          </p:nvPr>
        </p:nvSpPr>
        <p:spPr>
          <a:xfrm>
            <a:off x="1074839" y="3022896"/>
            <a:ext cx="7556485" cy="31032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685800" cy="6858000"/>
          </a:xfrm>
          <a:prstGeom prst="rect">
            <a:avLst/>
          </a:prstGeom>
        </p:spPr>
      </p:pic>
    </p:spTree>
    <p:extLst>
      <p:ext uri="{BB962C8B-B14F-4D97-AF65-F5344CB8AC3E}">
        <p14:creationId xmlns:p14="http://schemas.microsoft.com/office/powerpoint/2010/main" val="22801956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1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4242" y="223935"/>
            <a:ext cx="8040878" cy="707886"/>
          </a:xfrm>
          <a:prstGeom prst="rect">
            <a:avLst/>
          </a:prstGeom>
        </p:spPr>
        <p:txBody>
          <a:bodyPr wrap="square">
            <a:spAutoFit/>
          </a:bodyPr>
          <a:lstStyle/>
          <a:p>
            <a:r>
              <a:rPr lang="en-US" sz="4000" dirty="0">
                <a:solidFill>
                  <a:schemeClr val="tx2">
                    <a:satMod val="130000"/>
                  </a:schemeClr>
                </a:solidFill>
                <a:cs typeface="Trebuchet MS" pitchFamily="34" charset="0"/>
              </a:rPr>
              <a:t>Welcome to TIMS Reports</a:t>
            </a:r>
            <a:endParaRPr lang="en-US" sz="4000" b="1"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210" y="5695296"/>
            <a:ext cx="2576829" cy="721829"/>
          </a:xfrm>
          <a:prstGeom prst="rect">
            <a:avLst/>
          </a:prstGeom>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l="26735" t="25478" r="26735" b="23438"/>
          <a:stretch>
            <a:fillRect/>
          </a:stretch>
        </p:blipFill>
        <p:spPr bwMode="auto">
          <a:xfrm>
            <a:off x="2599695" y="1695052"/>
            <a:ext cx="4222102" cy="340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179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77425" y="152264"/>
            <a:ext cx="7772400" cy="614214"/>
          </a:xfrm>
        </p:spPr>
        <p:txBody>
          <a:bodyPr/>
          <a:lstStyle/>
          <a:p>
            <a:pPr algn="l"/>
            <a:r>
              <a:rPr lang="en-US" sz="3500" dirty="0" smtClean="0">
                <a:solidFill>
                  <a:schemeClr val="tx2">
                    <a:satMod val="130000"/>
                  </a:schemeClr>
                </a:solidFill>
                <a:cs typeface="Trebuchet MS" pitchFamily="34" charset="0"/>
              </a:rPr>
              <a:t>Students Enrolled by School</a:t>
            </a:r>
            <a:endParaRPr lang="en-US" sz="3500" dirty="0"/>
          </a:p>
        </p:txBody>
      </p:sp>
      <p:cxnSp>
        <p:nvCxnSpPr>
          <p:cNvPr id="5" name="Straight Connector 4"/>
          <p:cNvCxnSpPr/>
          <p:nvPr/>
        </p:nvCxnSpPr>
        <p:spPr>
          <a:xfrm>
            <a:off x="977425" y="833468"/>
            <a:ext cx="7772400" cy="0"/>
          </a:xfrm>
          <a:prstGeom prst="line">
            <a:avLst/>
          </a:prstGeom>
          <a:ln w="50800">
            <a:solidFill>
              <a:srgbClr val="5D6F7B"/>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B726DE59-0386-4456-B21E-FBC22CF53C86}" type="slidenum">
              <a:rPr lang="en-US" smtClean="0"/>
              <a:pPr/>
              <a:t>10</a:t>
            </a:fld>
            <a:endParaRPr lang="en-US" dirty="0"/>
          </a:p>
        </p:txBody>
      </p:sp>
      <p:sp>
        <p:nvSpPr>
          <p:cNvPr id="4" name="Rectangle 3"/>
          <p:cNvSpPr/>
          <p:nvPr/>
        </p:nvSpPr>
        <p:spPr>
          <a:xfrm>
            <a:off x="1040411" y="3663672"/>
            <a:ext cx="2708792" cy="2585323"/>
          </a:xfrm>
          <a:prstGeom prst="rect">
            <a:avLst/>
          </a:prstGeom>
        </p:spPr>
        <p:txBody>
          <a:bodyPr wrap="square">
            <a:spAutoFit/>
          </a:bodyPr>
          <a:lstStyle/>
          <a:p>
            <a:pPr>
              <a:spcBef>
                <a:spcPct val="50000"/>
              </a:spcBef>
            </a:pPr>
            <a:r>
              <a:rPr lang="en-US" altLang="en-US" dirty="0" smtClean="0">
                <a:solidFill>
                  <a:srgbClr val="FF0000"/>
                </a:solidFill>
                <a:latin typeface="Times New Roman" panose="02020603050405020304" pitchFamily="18" charset="0"/>
              </a:rPr>
              <a:t>Note at the bottom you will see a total of all grades levels.  Example on this report you have a grand total of 478 1</a:t>
            </a:r>
            <a:r>
              <a:rPr lang="en-US" altLang="en-US" baseline="30000" dirty="0" smtClean="0">
                <a:solidFill>
                  <a:srgbClr val="FF0000"/>
                </a:solidFill>
                <a:latin typeface="Times New Roman" panose="02020603050405020304" pitchFamily="18" charset="0"/>
              </a:rPr>
              <a:t>st</a:t>
            </a:r>
            <a:r>
              <a:rPr lang="en-US" altLang="en-US" dirty="0" smtClean="0">
                <a:solidFill>
                  <a:srgbClr val="FF0000"/>
                </a:solidFill>
                <a:latin typeface="Times New Roman" panose="02020603050405020304" pitchFamily="18" charset="0"/>
              </a:rPr>
              <a:t> graders.  This is an excellent report to compare your before and after upstu totals.</a:t>
            </a:r>
            <a:endParaRPr lang="en-US" altLang="en-US" dirty="0">
              <a:solidFill>
                <a:srgbClr val="FF0000"/>
              </a:solidFill>
              <a:latin typeface="Times New Roman" panose="02020603050405020304" pitchFamily="18" charset="0"/>
            </a:endParaRPr>
          </a:p>
          <a:p>
            <a:endParaRPr lang="en-US" dirty="0"/>
          </a:p>
        </p:txBody>
      </p:sp>
      <p:pic>
        <p:nvPicPr>
          <p:cNvPr id="11" name="Picture 1"/>
          <p:cNvPicPr>
            <a:picLocks noChangeAspect="1"/>
          </p:cNvPicPr>
          <p:nvPr/>
        </p:nvPicPr>
        <p:blipFill>
          <a:blip r:embed="rId2">
            <a:extLst>
              <a:ext uri="{28A0092B-C50C-407E-A947-70E740481C1C}">
                <a14:useLocalDpi xmlns:a14="http://schemas.microsoft.com/office/drawing/2010/main" val="0"/>
              </a:ext>
            </a:extLst>
          </a:blip>
          <a:srcRect l="6252" t="12122" r="55833" b="19696"/>
          <a:stretch>
            <a:fillRect/>
          </a:stretch>
        </p:blipFill>
        <p:spPr bwMode="auto">
          <a:xfrm>
            <a:off x="4204812" y="2043112"/>
            <a:ext cx="4545013" cy="449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6"/>
          <p:cNvSpPr>
            <a:spLocks noChangeArrowheads="1"/>
          </p:cNvSpPr>
          <p:nvPr/>
        </p:nvSpPr>
        <p:spPr bwMode="auto">
          <a:xfrm>
            <a:off x="4345947" y="2381972"/>
            <a:ext cx="3748174" cy="38100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
        <p:nvSpPr>
          <p:cNvPr id="8" name="Rectangle 7"/>
          <p:cNvSpPr/>
          <p:nvPr/>
        </p:nvSpPr>
        <p:spPr>
          <a:xfrm>
            <a:off x="3187778" y="2310862"/>
            <a:ext cx="1224855" cy="523220"/>
          </a:xfrm>
          <a:prstGeom prst="rect">
            <a:avLst/>
          </a:prstGeom>
        </p:spPr>
        <p:txBody>
          <a:bodyPr wrap="square">
            <a:spAutoFit/>
          </a:bodyPr>
          <a:lstStyle/>
          <a:p>
            <a:pPr>
              <a:spcBef>
                <a:spcPct val="20000"/>
              </a:spcBef>
              <a:buClr>
                <a:schemeClr val="tx1"/>
              </a:buClr>
              <a:buSzPct val="75000"/>
            </a:pPr>
            <a:r>
              <a:rPr lang="en-US" altLang="en-US" sz="2800" dirty="0" smtClean="0">
                <a:solidFill>
                  <a:srgbClr val="FF0000"/>
                </a:solidFill>
                <a:latin typeface="Arial" panose="020B0604020202020204" pitchFamily="34" charset="0"/>
              </a:rPr>
              <a:t>Grade</a:t>
            </a:r>
            <a:endParaRPr lang="en-US" altLang="en-US" sz="2800" dirty="0">
              <a:solidFill>
                <a:srgbClr val="FF0000"/>
              </a:solidFill>
              <a:latin typeface="Times New Roman" panose="02020603050405020304" pitchFamily="18" charset="0"/>
            </a:endParaRPr>
          </a:p>
        </p:txBody>
      </p:sp>
      <p:sp>
        <p:nvSpPr>
          <p:cNvPr id="14" name="Rectangle 6"/>
          <p:cNvSpPr>
            <a:spLocks noChangeArrowheads="1"/>
          </p:cNvSpPr>
          <p:nvPr/>
        </p:nvSpPr>
        <p:spPr bwMode="auto">
          <a:xfrm>
            <a:off x="4275379" y="6056464"/>
            <a:ext cx="4403878" cy="385062"/>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pic>
        <p:nvPicPr>
          <p:cNvPr id="16" name="Picture 15"/>
          <p:cNvPicPr>
            <a:picLocks noChangeAspect="1"/>
          </p:cNvPicPr>
          <p:nvPr/>
        </p:nvPicPr>
        <p:blipFill>
          <a:blip r:embed="rId3"/>
          <a:stretch>
            <a:fillRect/>
          </a:stretch>
        </p:blipFill>
        <p:spPr>
          <a:xfrm>
            <a:off x="977425" y="1318755"/>
            <a:ext cx="2316168" cy="2126434"/>
          </a:xfrm>
          <a:prstGeom prst="rect">
            <a:avLst/>
          </a:prstGeom>
        </p:spPr>
      </p:pic>
      <p:sp>
        <p:nvSpPr>
          <p:cNvPr id="17" name="Rectangle 6"/>
          <p:cNvSpPr>
            <a:spLocks noChangeArrowheads="1"/>
          </p:cNvSpPr>
          <p:nvPr/>
        </p:nvSpPr>
        <p:spPr bwMode="auto">
          <a:xfrm>
            <a:off x="1313691" y="2012993"/>
            <a:ext cx="1874087" cy="38100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Tree>
    <p:extLst>
      <p:ext uri="{BB962C8B-B14F-4D97-AF65-F5344CB8AC3E}">
        <p14:creationId xmlns:p14="http://schemas.microsoft.com/office/powerpoint/2010/main" val="367477910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0153" y="1168975"/>
            <a:ext cx="7556485" cy="2703229"/>
          </a:xfrm>
        </p:spPr>
        <p:txBody>
          <a:bodyPr>
            <a:normAutofit/>
          </a:bodyPr>
          <a:lstStyle/>
          <a:p>
            <a:r>
              <a:rPr lang="en-US" sz="2800" b="1" i="1" dirty="0" smtClean="0">
                <a:solidFill>
                  <a:srgbClr val="FF0000"/>
                </a:solidFill>
              </a:rPr>
              <a:t>User Defined Reports =&gt; Bus Passes</a:t>
            </a:r>
          </a:p>
          <a:p>
            <a:r>
              <a:rPr lang="en-US" sz="2200" dirty="0" smtClean="0"/>
              <a:t>Make a copy of</a:t>
            </a:r>
          </a:p>
          <a:p>
            <a:pPr lvl="1"/>
            <a:r>
              <a:rPr lang="en-US" sz="2200" b="1" i="1" dirty="0" smtClean="0">
                <a:solidFill>
                  <a:srgbClr val="FF0000"/>
                </a:solidFill>
              </a:rPr>
              <a:t>Standard student with trip information</a:t>
            </a:r>
            <a:endParaRPr lang="en-US" sz="2200" b="1" i="1" dirty="0">
              <a:solidFill>
                <a:srgbClr val="FF0000"/>
              </a:solidFill>
            </a:endParaRPr>
          </a:p>
          <a:p>
            <a:pPr lvl="1"/>
            <a:r>
              <a:rPr lang="en-US" sz="2200" dirty="0" smtClean="0"/>
              <a:t>This will select all your students in </a:t>
            </a:r>
            <a:r>
              <a:rPr lang="en-US" sz="2200" dirty="0" smtClean="0"/>
              <a:t>TIMS and put all their information on one line.</a:t>
            </a:r>
            <a:endParaRPr lang="en-US" sz="2200" dirty="0" smtClean="0"/>
          </a:p>
          <a:p>
            <a:pPr lvl="1"/>
            <a:r>
              <a:rPr lang="en-US" sz="2200" dirty="0" smtClean="0"/>
              <a:t>Make sure you select excel for </a:t>
            </a:r>
            <a:r>
              <a:rPr lang="en-US" sz="2200" dirty="0" smtClean="0"/>
              <a:t>output.</a:t>
            </a:r>
            <a:endParaRPr lang="en-US" sz="2200"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100</a:t>
            </a:fld>
            <a:endParaRPr lang="en-US" dirty="0"/>
          </a:p>
        </p:txBody>
      </p:sp>
      <p:sp>
        <p:nvSpPr>
          <p:cNvPr id="4" name="Title 3"/>
          <p:cNvSpPr>
            <a:spLocks noGrp="1"/>
          </p:cNvSpPr>
          <p:nvPr>
            <p:ph type="title" idx="4294967295"/>
          </p:nvPr>
        </p:nvSpPr>
        <p:spPr>
          <a:xfrm>
            <a:off x="863125" y="152264"/>
            <a:ext cx="8392842" cy="614214"/>
          </a:xfrm>
        </p:spPr>
        <p:txBody>
          <a:bodyPr/>
          <a:lstStyle/>
          <a:p>
            <a:pPr algn="l"/>
            <a:r>
              <a:rPr lang="en-US" sz="3500" dirty="0" smtClean="0">
                <a:solidFill>
                  <a:srgbClr val="0070C0"/>
                </a:solidFill>
              </a:rPr>
              <a:t>Practice creating a blackboard excel file</a:t>
            </a:r>
            <a:endParaRPr lang="en-US" sz="3500" dirty="0">
              <a:solidFill>
                <a:srgbClr val="0070C0"/>
              </a:solidFill>
            </a:endParaRPr>
          </a:p>
        </p:txBody>
      </p:sp>
      <p:pic>
        <p:nvPicPr>
          <p:cNvPr id="6" name="Picture 5"/>
          <p:cNvPicPr>
            <a:picLocks noChangeAspect="1"/>
          </p:cNvPicPr>
          <p:nvPr/>
        </p:nvPicPr>
        <p:blipFill>
          <a:blip r:embed="rId2"/>
          <a:stretch>
            <a:fillRect/>
          </a:stretch>
        </p:blipFill>
        <p:spPr>
          <a:xfrm>
            <a:off x="2322466" y="3931202"/>
            <a:ext cx="5191857" cy="2607710"/>
          </a:xfrm>
          <a:prstGeom prst="rect">
            <a:avLst/>
          </a:prstGeom>
        </p:spPr>
      </p:pic>
    </p:spTree>
    <p:extLst>
      <p:ext uri="{BB962C8B-B14F-4D97-AF65-F5344CB8AC3E}">
        <p14:creationId xmlns:p14="http://schemas.microsoft.com/office/powerpoint/2010/main" val="282084313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00194" y="923731"/>
            <a:ext cx="7556485" cy="1571085"/>
          </a:xfrm>
        </p:spPr>
        <p:txBody>
          <a:bodyPr>
            <a:normAutofit/>
          </a:bodyPr>
          <a:lstStyle/>
          <a:p>
            <a:pPr marL="0" indent="0">
              <a:buNone/>
            </a:pPr>
            <a:r>
              <a:rPr lang="en-US" dirty="0" smtClean="0"/>
              <a:t> </a:t>
            </a:r>
            <a:endParaRPr lang="en-US" dirty="0" smtClean="0"/>
          </a:p>
          <a:p>
            <a:r>
              <a:rPr lang="en-US" sz="2700" b="1" dirty="0" smtClean="0">
                <a:solidFill>
                  <a:schemeClr val="tx2"/>
                </a:solidFill>
              </a:rPr>
              <a:t>Modify the file to display the fields below</a:t>
            </a:r>
            <a:r>
              <a:rPr lang="en-US" dirty="0" smtClean="0">
                <a:solidFill>
                  <a:schemeClr val="tx2"/>
                </a:solidFill>
              </a:rPr>
              <a:t>:</a:t>
            </a:r>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101</a:t>
            </a:fld>
            <a:endParaRPr lang="en-US" dirty="0"/>
          </a:p>
        </p:txBody>
      </p:sp>
      <p:sp>
        <p:nvSpPr>
          <p:cNvPr id="4" name="Title 3"/>
          <p:cNvSpPr>
            <a:spLocks noGrp="1"/>
          </p:cNvSpPr>
          <p:nvPr>
            <p:ph type="title" idx="4294967295"/>
          </p:nvPr>
        </p:nvSpPr>
        <p:spPr>
          <a:xfrm>
            <a:off x="827580" y="-54087"/>
            <a:ext cx="7556485" cy="1068988"/>
          </a:xfrm>
        </p:spPr>
        <p:txBody>
          <a:bodyPr/>
          <a:lstStyle/>
          <a:p>
            <a:pPr algn="l"/>
            <a:r>
              <a:rPr lang="en-US" sz="3500" dirty="0">
                <a:solidFill>
                  <a:srgbClr val="0070C0"/>
                </a:solidFill>
              </a:rPr>
              <a:t>Creating an Excel file</a:t>
            </a:r>
            <a:endParaRPr lang="en-US" sz="3500" dirty="0"/>
          </a:p>
        </p:txBody>
      </p:sp>
      <p:sp>
        <p:nvSpPr>
          <p:cNvPr id="5" name="Rectangle 4"/>
          <p:cNvSpPr/>
          <p:nvPr/>
        </p:nvSpPr>
        <p:spPr>
          <a:xfrm>
            <a:off x="2109881" y="2654948"/>
            <a:ext cx="2565918" cy="3970318"/>
          </a:xfrm>
          <a:prstGeom prst="rect">
            <a:avLst/>
          </a:prstGeom>
        </p:spPr>
        <p:txBody>
          <a:bodyPr wrap="square">
            <a:spAutoFit/>
          </a:bodyPr>
          <a:lstStyle/>
          <a:p>
            <a:r>
              <a:rPr lang="en-US" sz="2000" b="1" dirty="0" smtClean="0">
                <a:solidFill>
                  <a:srgbClr val="FF0000"/>
                </a:solidFill>
              </a:rPr>
              <a:t>Fields Listed:</a:t>
            </a:r>
          </a:p>
          <a:p>
            <a:r>
              <a:rPr lang="en-US" dirty="0" smtClean="0"/>
              <a:t>StudentDistrict ID</a:t>
            </a:r>
          </a:p>
          <a:p>
            <a:r>
              <a:rPr lang="en-US" dirty="0" smtClean="0"/>
              <a:t>Student School</a:t>
            </a:r>
          </a:p>
          <a:p>
            <a:r>
              <a:rPr lang="en-US" dirty="0" smtClean="0"/>
              <a:t>Student HR</a:t>
            </a:r>
          </a:p>
          <a:p>
            <a:r>
              <a:rPr lang="en-US" dirty="0" smtClean="0"/>
              <a:t>Student Grade</a:t>
            </a:r>
          </a:p>
          <a:p>
            <a:r>
              <a:rPr lang="en-US" dirty="0" smtClean="0"/>
              <a:t>Student Last Name</a:t>
            </a:r>
          </a:p>
          <a:p>
            <a:r>
              <a:rPr lang="en-US" dirty="0" smtClean="0"/>
              <a:t>Student First Name</a:t>
            </a:r>
          </a:p>
          <a:p>
            <a:r>
              <a:rPr lang="en-US" dirty="0" smtClean="0"/>
              <a:t>Trn AM Stop Description</a:t>
            </a:r>
          </a:p>
          <a:p>
            <a:r>
              <a:rPr lang="en-US" dirty="0" smtClean="0"/>
              <a:t>Trn Am Time at Stop</a:t>
            </a:r>
          </a:p>
          <a:p>
            <a:r>
              <a:rPr lang="en-US" dirty="0" smtClean="0"/>
              <a:t>Trn AM </a:t>
            </a:r>
            <a:r>
              <a:rPr lang="en-US" dirty="0" smtClean="0"/>
              <a:t>Route ID</a:t>
            </a:r>
          </a:p>
          <a:p>
            <a:r>
              <a:rPr lang="en-US" dirty="0" err="1" smtClean="0"/>
              <a:t>Trn</a:t>
            </a:r>
            <a:r>
              <a:rPr lang="en-US" dirty="0" smtClean="0"/>
              <a:t> </a:t>
            </a:r>
            <a:r>
              <a:rPr lang="en-US" dirty="0" smtClean="0"/>
              <a:t>PM </a:t>
            </a:r>
            <a:r>
              <a:rPr lang="en-US" dirty="0"/>
              <a:t>Stop </a:t>
            </a:r>
            <a:r>
              <a:rPr lang="en-US" dirty="0" smtClean="0"/>
              <a:t>Description</a:t>
            </a:r>
          </a:p>
          <a:p>
            <a:r>
              <a:rPr lang="en-US" dirty="0"/>
              <a:t>Trn </a:t>
            </a:r>
            <a:r>
              <a:rPr lang="en-US" dirty="0" smtClean="0"/>
              <a:t>PM </a:t>
            </a:r>
            <a:r>
              <a:rPr lang="en-US" dirty="0"/>
              <a:t>Time at Stop</a:t>
            </a:r>
          </a:p>
          <a:p>
            <a:r>
              <a:rPr lang="en-US" dirty="0"/>
              <a:t>Trn </a:t>
            </a:r>
            <a:r>
              <a:rPr lang="en-US" dirty="0" smtClean="0"/>
              <a:t>PM </a:t>
            </a:r>
            <a:r>
              <a:rPr lang="en-US" dirty="0" smtClean="0"/>
              <a:t>Route ID</a:t>
            </a:r>
            <a:endParaRPr lang="en-US" dirty="0"/>
          </a:p>
          <a:p>
            <a:r>
              <a:rPr lang="en-US" dirty="0" smtClean="0"/>
              <a:t> </a:t>
            </a:r>
            <a:endParaRPr lang="en-US" dirty="0"/>
          </a:p>
        </p:txBody>
      </p:sp>
      <p:sp>
        <p:nvSpPr>
          <p:cNvPr id="6" name="Rectangle 5"/>
          <p:cNvSpPr/>
          <p:nvPr/>
        </p:nvSpPr>
        <p:spPr>
          <a:xfrm>
            <a:off x="5394544" y="3209627"/>
            <a:ext cx="2119215" cy="1754326"/>
          </a:xfrm>
          <a:prstGeom prst="rect">
            <a:avLst/>
          </a:prstGeom>
        </p:spPr>
        <p:txBody>
          <a:bodyPr wrap="square">
            <a:spAutoFit/>
          </a:bodyPr>
          <a:lstStyle/>
          <a:p>
            <a:r>
              <a:rPr lang="en-US" b="1" dirty="0" smtClean="0">
                <a:solidFill>
                  <a:srgbClr val="FF0000"/>
                </a:solidFill>
              </a:rPr>
              <a:t>Sort By</a:t>
            </a:r>
            <a:r>
              <a:rPr lang="en-US" dirty="0" smtClean="0">
                <a:solidFill>
                  <a:srgbClr val="FF0000"/>
                </a:solidFill>
              </a:rPr>
              <a:t>:</a:t>
            </a:r>
            <a:endParaRPr lang="en-US" dirty="0">
              <a:solidFill>
                <a:srgbClr val="FF0000"/>
              </a:solidFill>
            </a:endParaRPr>
          </a:p>
          <a:p>
            <a:r>
              <a:rPr lang="en-US" dirty="0"/>
              <a:t>Student School</a:t>
            </a:r>
          </a:p>
          <a:p>
            <a:r>
              <a:rPr lang="en-US" dirty="0"/>
              <a:t>Student </a:t>
            </a:r>
            <a:r>
              <a:rPr lang="en-US" dirty="0" smtClean="0"/>
              <a:t>Grade</a:t>
            </a:r>
            <a:endParaRPr lang="en-US" dirty="0"/>
          </a:p>
          <a:p>
            <a:r>
              <a:rPr lang="en-US" dirty="0"/>
              <a:t>Student </a:t>
            </a:r>
            <a:r>
              <a:rPr lang="en-US" dirty="0" smtClean="0"/>
              <a:t>HR</a:t>
            </a:r>
            <a:endParaRPr lang="en-US" dirty="0"/>
          </a:p>
          <a:p>
            <a:r>
              <a:rPr lang="en-US" dirty="0"/>
              <a:t>Student Last Name</a:t>
            </a:r>
          </a:p>
          <a:p>
            <a:r>
              <a:rPr lang="en-US" dirty="0"/>
              <a:t>Student First </a:t>
            </a:r>
            <a:r>
              <a:rPr lang="en-US" dirty="0" smtClean="0"/>
              <a:t>Name</a:t>
            </a:r>
            <a:endParaRPr lang="en-US" dirty="0"/>
          </a:p>
        </p:txBody>
      </p:sp>
    </p:spTree>
    <p:extLst>
      <p:ext uri="{BB962C8B-B14F-4D97-AF65-F5344CB8AC3E}">
        <p14:creationId xmlns:p14="http://schemas.microsoft.com/office/powerpoint/2010/main" val="137108552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074738" y="2381270"/>
            <a:ext cx="7556500" cy="1838067"/>
          </a:xfrm>
          <a:prstGeom prst="rect">
            <a:avLst/>
          </a:prstGeom>
        </p:spPr>
      </p:pic>
      <p:sp>
        <p:nvSpPr>
          <p:cNvPr id="3" name="Slide Number Placeholder 2"/>
          <p:cNvSpPr>
            <a:spLocks noGrp="1"/>
          </p:cNvSpPr>
          <p:nvPr>
            <p:ph type="sldNum" sz="quarter" idx="12"/>
          </p:nvPr>
        </p:nvSpPr>
        <p:spPr/>
        <p:txBody>
          <a:bodyPr/>
          <a:lstStyle/>
          <a:p>
            <a:fld id="{B726DE59-0386-4456-B21E-FBC22CF53C86}" type="slidenum">
              <a:rPr lang="en-US" smtClean="0"/>
              <a:pPr/>
              <a:t>102</a:t>
            </a:fld>
            <a:endParaRPr lang="en-US" dirty="0"/>
          </a:p>
        </p:txBody>
      </p:sp>
      <p:sp>
        <p:nvSpPr>
          <p:cNvPr id="4" name="Title 3"/>
          <p:cNvSpPr>
            <a:spLocks noGrp="1"/>
          </p:cNvSpPr>
          <p:nvPr>
            <p:ph type="title" idx="4294967295"/>
          </p:nvPr>
        </p:nvSpPr>
        <p:spPr>
          <a:xfrm>
            <a:off x="916218" y="2091"/>
            <a:ext cx="7556485" cy="1068988"/>
          </a:xfrm>
        </p:spPr>
        <p:txBody>
          <a:bodyPr/>
          <a:lstStyle/>
          <a:p>
            <a:pPr algn="l"/>
            <a:r>
              <a:rPr lang="en-US" sz="3500" dirty="0">
                <a:solidFill>
                  <a:srgbClr val="0070C0"/>
                </a:solidFill>
              </a:rPr>
              <a:t>Creating an excel file</a:t>
            </a:r>
            <a:endParaRPr lang="en-US" sz="3500" dirty="0"/>
          </a:p>
        </p:txBody>
      </p:sp>
      <p:sp>
        <p:nvSpPr>
          <p:cNvPr id="6" name="Rectangle 5"/>
          <p:cNvSpPr/>
          <p:nvPr/>
        </p:nvSpPr>
        <p:spPr>
          <a:xfrm>
            <a:off x="1473986" y="1220551"/>
            <a:ext cx="6758004" cy="861774"/>
          </a:xfrm>
          <a:prstGeom prst="rect">
            <a:avLst/>
          </a:prstGeom>
        </p:spPr>
        <p:txBody>
          <a:bodyPr wrap="none">
            <a:spAutoFit/>
          </a:bodyPr>
          <a:lstStyle/>
          <a:p>
            <a:r>
              <a:rPr lang="en-US" sz="2500" dirty="0" smtClean="0">
                <a:solidFill>
                  <a:srgbClr val="FF0000"/>
                </a:solidFill>
              </a:rPr>
              <a:t>As you can see it is listing a lot of students who do </a:t>
            </a:r>
          </a:p>
          <a:p>
            <a:pPr algn="ctr"/>
            <a:r>
              <a:rPr lang="en-US" sz="2500" dirty="0" smtClean="0">
                <a:solidFill>
                  <a:srgbClr val="FF0000"/>
                </a:solidFill>
              </a:rPr>
              <a:t>not have bus assignments.</a:t>
            </a:r>
            <a:endParaRPr lang="en-US" sz="2500" dirty="0">
              <a:solidFill>
                <a:srgbClr val="FF0000"/>
              </a:solidFill>
            </a:endParaRPr>
          </a:p>
        </p:txBody>
      </p:sp>
      <p:sp>
        <p:nvSpPr>
          <p:cNvPr id="7" name="Rectangle 6"/>
          <p:cNvSpPr/>
          <p:nvPr/>
        </p:nvSpPr>
        <p:spPr>
          <a:xfrm>
            <a:off x="1074738" y="4693499"/>
            <a:ext cx="7556500" cy="369332"/>
          </a:xfrm>
          <a:prstGeom prst="rect">
            <a:avLst/>
          </a:prstGeom>
        </p:spPr>
        <p:txBody>
          <a:bodyPr wrap="square">
            <a:spAutoFit/>
          </a:bodyPr>
          <a:lstStyle/>
          <a:p>
            <a:r>
              <a:rPr lang="en-US" dirty="0" smtClean="0">
                <a:solidFill>
                  <a:srgbClr val="0070C0"/>
                </a:solidFill>
              </a:rPr>
              <a:t>We can edit the filter to take them out</a:t>
            </a:r>
            <a:endParaRPr lang="en-US" dirty="0"/>
          </a:p>
        </p:txBody>
      </p:sp>
    </p:spTree>
    <p:extLst>
      <p:ext uri="{BB962C8B-B14F-4D97-AF65-F5344CB8AC3E}">
        <p14:creationId xmlns:p14="http://schemas.microsoft.com/office/powerpoint/2010/main" val="284094908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3125" y="1228725"/>
            <a:ext cx="7556485" cy="1276350"/>
          </a:xfrm>
        </p:spPr>
        <p:txBody>
          <a:bodyPr>
            <a:normAutofit/>
          </a:bodyPr>
          <a:lstStyle/>
          <a:p>
            <a:pPr algn="ctr"/>
            <a:r>
              <a:rPr lang="en-US" sz="2200" b="1" i="1" dirty="0" smtClean="0">
                <a:solidFill>
                  <a:srgbClr val="FF0000"/>
                </a:solidFill>
              </a:rPr>
              <a:t>Once you add Trn AM Run ID is not empty or Trn PM Run ID is not empty it will remove all the students who do not have a bus assignment.</a:t>
            </a:r>
            <a:endParaRPr lang="en-US" sz="2200" b="1" i="1" dirty="0">
              <a:solidFill>
                <a:srgbClr val="FF000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103</a:t>
            </a:fld>
            <a:endParaRPr lang="en-US" dirty="0"/>
          </a:p>
        </p:txBody>
      </p:sp>
      <p:sp>
        <p:nvSpPr>
          <p:cNvPr id="4" name="Title 3"/>
          <p:cNvSpPr>
            <a:spLocks noGrp="1"/>
          </p:cNvSpPr>
          <p:nvPr>
            <p:ph type="title" idx="4294967295"/>
          </p:nvPr>
        </p:nvSpPr>
        <p:spPr>
          <a:xfrm>
            <a:off x="989046" y="-8499"/>
            <a:ext cx="7556485" cy="1068988"/>
          </a:xfrm>
        </p:spPr>
        <p:txBody>
          <a:bodyPr/>
          <a:lstStyle/>
          <a:p>
            <a:pPr algn="l"/>
            <a:r>
              <a:rPr lang="en-US" sz="3500" dirty="0">
                <a:solidFill>
                  <a:srgbClr val="0070C0"/>
                </a:solidFill>
              </a:rPr>
              <a:t>Creating an Excel file</a:t>
            </a:r>
            <a:endParaRPr lang="en-US" sz="3500" dirty="0"/>
          </a:p>
        </p:txBody>
      </p:sp>
      <p:pic>
        <p:nvPicPr>
          <p:cNvPr id="5" name="Picture 4"/>
          <p:cNvPicPr>
            <a:picLocks noChangeAspect="1"/>
          </p:cNvPicPr>
          <p:nvPr/>
        </p:nvPicPr>
        <p:blipFill>
          <a:blip r:embed="rId2"/>
          <a:stretch>
            <a:fillRect/>
          </a:stretch>
        </p:blipFill>
        <p:spPr>
          <a:xfrm>
            <a:off x="2193713" y="2576720"/>
            <a:ext cx="5147150" cy="2001630"/>
          </a:xfrm>
          <a:prstGeom prst="rect">
            <a:avLst/>
          </a:prstGeom>
        </p:spPr>
      </p:pic>
      <p:pic>
        <p:nvPicPr>
          <p:cNvPr id="7" name="Picture 6"/>
          <p:cNvPicPr>
            <a:picLocks noChangeAspect="1"/>
          </p:cNvPicPr>
          <p:nvPr/>
        </p:nvPicPr>
        <p:blipFill>
          <a:blip r:embed="rId3"/>
          <a:stretch>
            <a:fillRect/>
          </a:stretch>
        </p:blipFill>
        <p:spPr>
          <a:xfrm>
            <a:off x="989046" y="4914823"/>
            <a:ext cx="7760779" cy="1105054"/>
          </a:xfrm>
          <a:prstGeom prst="rect">
            <a:avLst/>
          </a:prstGeom>
        </p:spPr>
      </p:pic>
    </p:spTree>
    <p:extLst>
      <p:ext uri="{BB962C8B-B14F-4D97-AF65-F5344CB8AC3E}">
        <p14:creationId xmlns:p14="http://schemas.microsoft.com/office/powerpoint/2010/main" val="92771085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28232" y="1509326"/>
            <a:ext cx="7556485" cy="3618462"/>
          </a:xfrm>
        </p:spPr>
        <p:txBody>
          <a:bodyPr>
            <a:normAutofit fontScale="92500" lnSpcReduction="20000"/>
          </a:bodyPr>
          <a:lstStyle/>
          <a:p>
            <a:r>
              <a:rPr lang="en-US" dirty="0" smtClean="0"/>
              <a:t>How do I create a Powerschool Extract?</a:t>
            </a:r>
          </a:p>
          <a:p>
            <a:endParaRPr lang="en-US" dirty="0"/>
          </a:p>
          <a:p>
            <a:r>
              <a:rPr lang="en-US" dirty="0" smtClean="0"/>
              <a:t>This file can be uploaded into </a:t>
            </a:r>
            <a:r>
              <a:rPr lang="en-US" dirty="0"/>
              <a:t>P</a:t>
            </a:r>
            <a:r>
              <a:rPr lang="en-US" dirty="0" smtClean="0"/>
              <a:t>owerschool with the TIMS transportation data</a:t>
            </a:r>
            <a:r>
              <a:rPr lang="en-US" dirty="0" smtClean="0"/>
              <a:t>?</a:t>
            </a:r>
          </a:p>
          <a:p>
            <a:endParaRPr lang="en-US" dirty="0"/>
          </a:p>
          <a:p>
            <a:r>
              <a:rPr lang="en-US" dirty="0" smtClean="0"/>
              <a:t>Most counties already have this option in </a:t>
            </a:r>
            <a:r>
              <a:rPr lang="en-US" dirty="0" smtClean="0">
                <a:solidFill>
                  <a:srgbClr val="FF0000"/>
                </a:solidFill>
              </a:rPr>
              <a:t>All Student and Transportation</a:t>
            </a:r>
            <a:endParaRPr lang="en-US" dirty="0" smtClean="0">
              <a:solidFill>
                <a:srgbClr val="FF0000"/>
              </a:solidFill>
            </a:endParaRPr>
          </a:p>
          <a:p>
            <a:endParaRPr lang="en-US" dirty="0" smtClean="0"/>
          </a:p>
        </p:txBody>
      </p:sp>
      <p:sp>
        <p:nvSpPr>
          <p:cNvPr id="3" name="Slide Number Placeholder 2"/>
          <p:cNvSpPr>
            <a:spLocks noGrp="1"/>
          </p:cNvSpPr>
          <p:nvPr>
            <p:ph type="sldNum" sz="quarter" idx="12"/>
          </p:nvPr>
        </p:nvSpPr>
        <p:spPr/>
        <p:txBody>
          <a:bodyPr/>
          <a:lstStyle/>
          <a:p>
            <a:fld id="{B726DE59-0386-4456-B21E-FBC22CF53C86}" type="slidenum">
              <a:rPr lang="en-US" smtClean="0"/>
              <a:pPr/>
              <a:t>104</a:t>
            </a:fld>
            <a:endParaRPr lang="en-US" dirty="0"/>
          </a:p>
        </p:txBody>
      </p:sp>
      <p:sp>
        <p:nvSpPr>
          <p:cNvPr id="4" name="Title 3"/>
          <p:cNvSpPr>
            <a:spLocks noGrp="1"/>
          </p:cNvSpPr>
          <p:nvPr>
            <p:ph type="title" idx="4294967295"/>
          </p:nvPr>
        </p:nvSpPr>
        <p:spPr>
          <a:xfrm>
            <a:off x="884339" y="-173943"/>
            <a:ext cx="7556485" cy="1068988"/>
          </a:xfrm>
        </p:spPr>
        <p:txBody>
          <a:bodyPr/>
          <a:lstStyle/>
          <a:p>
            <a:pPr algn="l"/>
            <a:r>
              <a:rPr lang="en-US" sz="3500" dirty="0" smtClean="0">
                <a:solidFill>
                  <a:srgbClr val="0070C0"/>
                </a:solidFill>
              </a:rPr>
              <a:t>Powerschool Extract</a:t>
            </a:r>
            <a:endParaRPr lang="en-US" sz="3500" dirty="0">
              <a:solidFill>
                <a:srgbClr val="0070C0"/>
              </a:solidFill>
            </a:endParaRPr>
          </a:p>
        </p:txBody>
      </p:sp>
    </p:spTree>
    <p:extLst>
      <p:ext uri="{BB962C8B-B14F-4D97-AF65-F5344CB8AC3E}">
        <p14:creationId xmlns:p14="http://schemas.microsoft.com/office/powerpoint/2010/main" val="284543584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3126" y="1090268"/>
            <a:ext cx="7721592" cy="1517322"/>
          </a:xfrm>
        </p:spPr>
        <p:txBody>
          <a:bodyPr>
            <a:normAutofit fontScale="92500" lnSpcReduction="20000"/>
          </a:bodyPr>
          <a:lstStyle/>
          <a:p>
            <a:r>
              <a:rPr lang="en-US" dirty="0" smtClean="0"/>
              <a:t>Reports</a:t>
            </a:r>
          </a:p>
          <a:p>
            <a:pPr lvl="1"/>
            <a:r>
              <a:rPr lang="en-US" dirty="0" smtClean="0">
                <a:solidFill>
                  <a:srgbClr val="FF0000"/>
                </a:solidFill>
              </a:rPr>
              <a:t>User Defined Reports</a:t>
            </a:r>
          </a:p>
          <a:p>
            <a:pPr lvl="2"/>
            <a:r>
              <a:rPr lang="en-US" dirty="0" smtClean="0">
                <a:solidFill>
                  <a:srgbClr val="FF0000"/>
                </a:solidFill>
              </a:rPr>
              <a:t>All Student and Transportation Reports</a:t>
            </a:r>
          </a:p>
          <a:p>
            <a:pPr lvl="3"/>
            <a:r>
              <a:rPr lang="en-US" dirty="0" smtClean="0">
                <a:solidFill>
                  <a:srgbClr val="FF0000"/>
                </a:solidFill>
              </a:rPr>
              <a:t>PowerSchool Extract</a:t>
            </a:r>
            <a:endParaRPr lang="en-US" dirty="0">
              <a:solidFill>
                <a:srgbClr val="FF000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105</a:t>
            </a:fld>
            <a:endParaRPr lang="en-US" dirty="0"/>
          </a:p>
        </p:txBody>
      </p:sp>
      <p:sp>
        <p:nvSpPr>
          <p:cNvPr id="4" name="Title 3"/>
          <p:cNvSpPr>
            <a:spLocks noGrp="1"/>
          </p:cNvSpPr>
          <p:nvPr>
            <p:ph type="title" idx="4294967295"/>
          </p:nvPr>
        </p:nvSpPr>
        <p:spPr>
          <a:xfrm>
            <a:off x="863126" y="0"/>
            <a:ext cx="7556485" cy="1068988"/>
          </a:xfrm>
        </p:spPr>
        <p:txBody>
          <a:bodyPr/>
          <a:lstStyle/>
          <a:p>
            <a:pPr algn="l"/>
            <a:r>
              <a:rPr lang="en-US" sz="3500" dirty="0" smtClean="0">
                <a:solidFill>
                  <a:schemeClr val="accent1">
                    <a:lumMod val="75000"/>
                  </a:schemeClr>
                </a:solidFill>
              </a:rPr>
              <a:t>Powerschool Extract</a:t>
            </a:r>
            <a:endParaRPr lang="en-US" sz="3500" dirty="0">
              <a:solidFill>
                <a:schemeClr val="accent1">
                  <a:lumMod val="75000"/>
                </a:schemeClr>
              </a:solidFill>
            </a:endParaRPr>
          </a:p>
        </p:txBody>
      </p:sp>
      <p:pic>
        <p:nvPicPr>
          <p:cNvPr id="5" name="Picture 4"/>
          <p:cNvPicPr>
            <a:picLocks noChangeAspect="1"/>
          </p:cNvPicPr>
          <p:nvPr/>
        </p:nvPicPr>
        <p:blipFill>
          <a:blip r:embed="rId2"/>
          <a:stretch>
            <a:fillRect/>
          </a:stretch>
        </p:blipFill>
        <p:spPr>
          <a:xfrm>
            <a:off x="1121337" y="2588272"/>
            <a:ext cx="6906589" cy="1590897"/>
          </a:xfrm>
          <a:prstGeom prst="rect">
            <a:avLst/>
          </a:prstGeom>
        </p:spPr>
      </p:pic>
      <p:sp>
        <p:nvSpPr>
          <p:cNvPr id="6" name="Rectangle 5"/>
          <p:cNvSpPr/>
          <p:nvPr/>
        </p:nvSpPr>
        <p:spPr>
          <a:xfrm>
            <a:off x="0" y="5879296"/>
            <a:ext cx="8342925" cy="477054"/>
          </a:xfrm>
          <a:prstGeom prst="rect">
            <a:avLst/>
          </a:prstGeom>
        </p:spPr>
        <p:txBody>
          <a:bodyPr wrap="none">
            <a:spAutoFit/>
          </a:bodyPr>
          <a:lstStyle/>
          <a:p>
            <a:pPr lvl="3"/>
            <a:r>
              <a:rPr lang="en-US" sz="2500" dirty="0" smtClean="0">
                <a:solidFill>
                  <a:srgbClr val="FF0000"/>
                </a:solidFill>
              </a:rPr>
              <a:t>Path D:\Powerschool\PowerSchool Extract Excel File</a:t>
            </a:r>
            <a:endParaRPr lang="en-US" sz="2500" dirty="0">
              <a:solidFill>
                <a:srgbClr val="FF0000"/>
              </a:solidFill>
            </a:endParaRPr>
          </a:p>
        </p:txBody>
      </p:sp>
      <p:pic>
        <p:nvPicPr>
          <p:cNvPr id="7" name="Picture 6"/>
          <p:cNvPicPr>
            <a:picLocks noChangeAspect="1"/>
          </p:cNvPicPr>
          <p:nvPr/>
        </p:nvPicPr>
        <p:blipFill>
          <a:blip r:embed="rId3"/>
          <a:stretch>
            <a:fillRect/>
          </a:stretch>
        </p:blipFill>
        <p:spPr>
          <a:xfrm>
            <a:off x="1312498" y="4085987"/>
            <a:ext cx="1556521" cy="1721498"/>
          </a:xfrm>
          <a:prstGeom prst="rect">
            <a:avLst/>
          </a:prstGeom>
        </p:spPr>
      </p:pic>
      <p:sp>
        <p:nvSpPr>
          <p:cNvPr id="8" name="Rectangle 7"/>
          <p:cNvSpPr/>
          <p:nvPr/>
        </p:nvSpPr>
        <p:spPr>
          <a:xfrm>
            <a:off x="2973953" y="4531834"/>
            <a:ext cx="2427268" cy="369332"/>
          </a:xfrm>
          <a:prstGeom prst="rect">
            <a:avLst/>
          </a:prstGeom>
        </p:spPr>
        <p:txBody>
          <a:bodyPr wrap="none">
            <a:spAutoFit/>
          </a:bodyPr>
          <a:lstStyle/>
          <a:p>
            <a:r>
              <a:rPr lang="en-US" dirty="0" smtClean="0">
                <a:solidFill>
                  <a:srgbClr val="FF0000"/>
                </a:solidFill>
              </a:rPr>
              <a:t>Fields needed </a:t>
            </a:r>
            <a:r>
              <a:rPr lang="en-US" dirty="0" smtClean="0">
                <a:solidFill>
                  <a:srgbClr val="FF0000"/>
                </a:solidFill>
              </a:rPr>
              <a:t>in the </a:t>
            </a:r>
            <a:r>
              <a:rPr lang="en-US" dirty="0" smtClean="0">
                <a:solidFill>
                  <a:srgbClr val="FF0000"/>
                </a:solidFill>
              </a:rPr>
              <a:t>file</a:t>
            </a:r>
            <a:endParaRPr lang="en-US" dirty="0">
              <a:solidFill>
                <a:srgbClr val="FF0000"/>
              </a:solidFill>
            </a:endParaRPr>
          </a:p>
        </p:txBody>
      </p:sp>
    </p:spTree>
    <p:extLst>
      <p:ext uri="{BB962C8B-B14F-4D97-AF65-F5344CB8AC3E}">
        <p14:creationId xmlns:p14="http://schemas.microsoft.com/office/powerpoint/2010/main" val="385360646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35983" y="1080117"/>
            <a:ext cx="7556485" cy="3618462"/>
          </a:xfrm>
        </p:spPr>
        <p:txBody>
          <a:bodyPr/>
          <a:lstStyle/>
          <a:p>
            <a:r>
              <a:rPr lang="en-US" dirty="0" smtClean="0"/>
              <a:t>The Powerschool excel file will have to be modified before you can import it into Powerschool.</a:t>
            </a:r>
          </a:p>
          <a:p>
            <a:r>
              <a:rPr lang="en-US" dirty="0" smtClean="0"/>
              <a:t>Column 1 and 2 need to be adjusted.</a:t>
            </a:r>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106</a:t>
            </a:fld>
            <a:endParaRPr lang="en-US" dirty="0"/>
          </a:p>
        </p:txBody>
      </p:sp>
      <p:sp>
        <p:nvSpPr>
          <p:cNvPr id="4" name="Title 3"/>
          <p:cNvSpPr>
            <a:spLocks noGrp="1"/>
          </p:cNvSpPr>
          <p:nvPr>
            <p:ph type="title" idx="4294967295"/>
          </p:nvPr>
        </p:nvSpPr>
        <p:spPr>
          <a:xfrm>
            <a:off x="935982" y="-48349"/>
            <a:ext cx="7556485" cy="1068988"/>
          </a:xfrm>
        </p:spPr>
        <p:txBody>
          <a:bodyPr/>
          <a:lstStyle/>
          <a:p>
            <a:pPr algn="l"/>
            <a:r>
              <a:rPr lang="en-US" sz="3500" dirty="0">
                <a:solidFill>
                  <a:schemeClr val="accent1">
                    <a:lumMod val="75000"/>
                  </a:schemeClr>
                </a:solidFill>
              </a:rPr>
              <a:t>Powerschool Extract</a:t>
            </a:r>
            <a:endParaRPr lang="en-US" sz="3500" dirty="0"/>
          </a:p>
        </p:txBody>
      </p:sp>
      <p:pic>
        <p:nvPicPr>
          <p:cNvPr id="5" name="Picture 4"/>
          <p:cNvPicPr>
            <a:picLocks noChangeAspect="1"/>
          </p:cNvPicPr>
          <p:nvPr/>
        </p:nvPicPr>
        <p:blipFill>
          <a:blip r:embed="rId2"/>
          <a:stretch>
            <a:fillRect/>
          </a:stretch>
        </p:blipFill>
        <p:spPr>
          <a:xfrm>
            <a:off x="935982" y="3425088"/>
            <a:ext cx="7556485" cy="1743318"/>
          </a:xfrm>
          <a:prstGeom prst="rect">
            <a:avLst/>
          </a:prstGeom>
        </p:spPr>
      </p:pic>
    </p:spTree>
    <p:extLst>
      <p:ext uri="{BB962C8B-B14F-4D97-AF65-F5344CB8AC3E}">
        <p14:creationId xmlns:p14="http://schemas.microsoft.com/office/powerpoint/2010/main" val="153478148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24947" y="3256384"/>
            <a:ext cx="7306377" cy="2869779"/>
          </a:xfrm>
        </p:spPr>
        <p:txBody>
          <a:bodyPr>
            <a:normAutofit fontScale="92500"/>
          </a:bodyPr>
          <a:lstStyle/>
          <a:p>
            <a:r>
              <a:rPr lang="en-US" dirty="0" smtClean="0"/>
              <a:t>Highlight the 1</a:t>
            </a:r>
            <a:r>
              <a:rPr lang="en-US" baseline="30000" dirty="0" smtClean="0"/>
              <a:t>st</a:t>
            </a:r>
            <a:r>
              <a:rPr lang="en-US" dirty="0" smtClean="0"/>
              <a:t> line of the ID numbers</a:t>
            </a:r>
          </a:p>
          <a:p>
            <a:r>
              <a:rPr lang="en-US" dirty="0" smtClean="0"/>
              <a:t>Go to the bottom and shift click</a:t>
            </a:r>
          </a:p>
          <a:p>
            <a:r>
              <a:rPr lang="en-US" dirty="0" smtClean="0"/>
              <a:t>Go back to the top and click on the </a:t>
            </a:r>
            <a:r>
              <a:rPr lang="en-US" dirty="0" smtClean="0">
                <a:solidFill>
                  <a:srgbClr val="FF0000"/>
                </a:solidFill>
              </a:rPr>
              <a:t>! </a:t>
            </a:r>
            <a:r>
              <a:rPr lang="en-US" dirty="0" smtClean="0"/>
              <a:t>and convert to a number</a:t>
            </a:r>
          </a:p>
          <a:p>
            <a:r>
              <a:rPr lang="en-US" dirty="0" smtClean="0"/>
              <a:t>This will remove any leading zeros</a:t>
            </a:r>
          </a:p>
        </p:txBody>
      </p:sp>
      <p:sp>
        <p:nvSpPr>
          <p:cNvPr id="3" name="Slide Number Placeholder 2"/>
          <p:cNvSpPr>
            <a:spLocks noGrp="1"/>
          </p:cNvSpPr>
          <p:nvPr>
            <p:ph type="sldNum" sz="quarter" idx="12"/>
          </p:nvPr>
        </p:nvSpPr>
        <p:spPr/>
        <p:txBody>
          <a:bodyPr/>
          <a:lstStyle/>
          <a:p>
            <a:fld id="{B726DE59-0386-4456-B21E-FBC22CF53C86}" type="slidenum">
              <a:rPr lang="en-US" smtClean="0"/>
              <a:pPr/>
              <a:t>107</a:t>
            </a:fld>
            <a:endParaRPr lang="en-US" dirty="0"/>
          </a:p>
        </p:txBody>
      </p:sp>
      <p:sp>
        <p:nvSpPr>
          <p:cNvPr id="4" name="Title 3"/>
          <p:cNvSpPr>
            <a:spLocks noGrp="1"/>
          </p:cNvSpPr>
          <p:nvPr>
            <p:ph type="title" idx="4294967295"/>
          </p:nvPr>
        </p:nvSpPr>
        <p:spPr>
          <a:xfrm>
            <a:off x="869566" y="33856"/>
            <a:ext cx="7556485" cy="1068988"/>
          </a:xfrm>
        </p:spPr>
        <p:txBody>
          <a:bodyPr/>
          <a:lstStyle/>
          <a:p>
            <a:pPr algn="l"/>
            <a:r>
              <a:rPr lang="en-US" sz="3500" dirty="0">
                <a:solidFill>
                  <a:schemeClr val="accent1">
                    <a:lumMod val="75000"/>
                  </a:schemeClr>
                </a:solidFill>
              </a:rPr>
              <a:t>Powerschool Extract</a:t>
            </a:r>
            <a:endParaRPr lang="en-US" sz="3500" dirty="0"/>
          </a:p>
        </p:txBody>
      </p:sp>
      <p:pic>
        <p:nvPicPr>
          <p:cNvPr id="6" name="Picture 5"/>
          <p:cNvPicPr>
            <a:picLocks noChangeAspect="1"/>
          </p:cNvPicPr>
          <p:nvPr/>
        </p:nvPicPr>
        <p:blipFill>
          <a:blip r:embed="rId2"/>
          <a:stretch>
            <a:fillRect/>
          </a:stretch>
        </p:blipFill>
        <p:spPr>
          <a:xfrm>
            <a:off x="1222311" y="1217937"/>
            <a:ext cx="2762636" cy="1562318"/>
          </a:xfrm>
          <a:prstGeom prst="rect">
            <a:avLst/>
          </a:prstGeom>
        </p:spPr>
      </p:pic>
    </p:spTree>
    <p:extLst>
      <p:ext uri="{BB962C8B-B14F-4D97-AF65-F5344CB8AC3E}">
        <p14:creationId xmlns:p14="http://schemas.microsoft.com/office/powerpoint/2010/main" val="371437880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39" y="3489649"/>
            <a:ext cx="7556485" cy="2636514"/>
          </a:xfrm>
        </p:spPr>
        <p:txBody>
          <a:bodyPr>
            <a:normAutofit/>
          </a:bodyPr>
          <a:lstStyle/>
          <a:p>
            <a:r>
              <a:rPr lang="en-US" dirty="0" smtClean="0"/>
              <a:t>We must convert 1 – To and 2 – From</a:t>
            </a:r>
          </a:p>
          <a:p>
            <a:r>
              <a:rPr lang="en-US" dirty="0" smtClean="0"/>
              <a:t>Find all 1 replace with To</a:t>
            </a:r>
          </a:p>
          <a:p>
            <a:r>
              <a:rPr lang="en-US" dirty="0" smtClean="0"/>
              <a:t>Find all 2 replace with From</a:t>
            </a:r>
          </a:p>
          <a:p>
            <a:pPr marL="0" indent="0">
              <a:buNone/>
            </a:pPr>
            <a:endParaRPr lang="en-US" dirty="0" smtClean="0"/>
          </a:p>
          <a:p>
            <a:pPr lvl="3"/>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108</a:t>
            </a:fld>
            <a:endParaRPr lang="en-US" dirty="0"/>
          </a:p>
        </p:txBody>
      </p:sp>
      <p:sp>
        <p:nvSpPr>
          <p:cNvPr id="4" name="Title 3"/>
          <p:cNvSpPr>
            <a:spLocks noGrp="1"/>
          </p:cNvSpPr>
          <p:nvPr>
            <p:ph type="title" idx="4294967295"/>
          </p:nvPr>
        </p:nvSpPr>
        <p:spPr>
          <a:xfrm>
            <a:off x="888227" y="0"/>
            <a:ext cx="7556485" cy="1068988"/>
          </a:xfrm>
        </p:spPr>
        <p:txBody>
          <a:bodyPr/>
          <a:lstStyle/>
          <a:p>
            <a:pPr algn="l"/>
            <a:r>
              <a:rPr lang="en-US" sz="3500" dirty="0" err="1" smtClean="0">
                <a:solidFill>
                  <a:schemeClr val="accent1">
                    <a:lumMod val="75000"/>
                  </a:schemeClr>
                </a:solidFill>
              </a:rPr>
              <a:t>Powerschool</a:t>
            </a:r>
            <a:r>
              <a:rPr lang="en-US" sz="3500" dirty="0" smtClean="0">
                <a:solidFill>
                  <a:schemeClr val="accent1">
                    <a:lumMod val="75000"/>
                  </a:schemeClr>
                </a:solidFill>
              </a:rPr>
              <a:t> Extract</a:t>
            </a:r>
            <a:endParaRPr lang="en-US" sz="3500" dirty="0"/>
          </a:p>
        </p:txBody>
      </p:sp>
      <p:pic>
        <p:nvPicPr>
          <p:cNvPr id="5" name="Picture 4"/>
          <p:cNvPicPr>
            <a:picLocks noChangeAspect="1"/>
          </p:cNvPicPr>
          <p:nvPr/>
        </p:nvPicPr>
        <p:blipFill>
          <a:blip r:embed="rId2"/>
          <a:stretch>
            <a:fillRect/>
          </a:stretch>
        </p:blipFill>
        <p:spPr>
          <a:xfrm>
            <a:off x="1005293" y="1172460"/>
            <a:ext cx="1143160" cy="2210108"/>
          </a:xfrm>
          <a:prstGeom prst="rect">
            <a:avLst/>
          </a:prstGeom>
        </p:spPr>
      </p:pic>
      <p:pic>
        <p:nvPicPr>
          <p:cNvPr id="6" name="Picture 5"/>
          <p:cNvPicPr>
            <a:picLocks noChangeAspect="1"/>
          </p:cNvPicPr>
          <p:nvPr/>
        </p:nvPicPr>
        <p:blipFill>
          <a:blip r:embed="rId3"/>
          <a:stretch>
            <a:fillRect/>
          </a:stretch>
        </p:blipFill>
        <p:spPr>
          <a:xfrm>
            <a:off x="6903283" y="4341116"/>
            <a:ext cx="1276528" cy="933580"/>
          </a:xfrm>
          <a:prstGeom prst="rect">
            <a:avLst/>
          </a:prstGeom>
        </p:spPr>
      </p:pic>
    </p:spTree>
    <p:extLst>
      <p:ext uri="{BB962C8B-B14F-4D97-AF65-F5344CB8AC3E}">
        <p14:creationId xmlns:p14="http://schemas.microsoft.com/office/powerpoint/2010/main" val="9106467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9524" y="1032192"/>
            <a:ext cx="7556485" cy="1401826"/>
          </a:xfrm>
        </p:spPr>
        <p:txBody>
          <a:bodyPr/>
          <a:lstStyle/>
          <a:p>
            <a:r>
              <a:rPr lang="en-US" dirty="0" smtClean="0"/>
              <a:t>Convert the column names to the following:</a:t>
            </a:r>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109</a:t>
            </a:fld>
            <a:endParaRPr lang="en-US" dirty="0"/>
          </a:p>
        </p:txBody>
      </p:sp>
      <p:sp>
        <p:nvSpPr>
          <p:cNvPr id="4" name="Title 3"/>
          <p:cNvSpPr>
            <a:spLocks noGrp="1"/>
          </p:cNvSpPr>
          <p:nvPr>
            <p:ph type="title" idx="4294967295"/>
          </p:nvPr>
        </p:nvSpPr>
        <p:spPr>
          <a:xfrm>
            <a:off x="869565" y="26334"/>
            <a:ext cx="7556485" cy="1068988"/>
          </a:xfrm>
        </p:spPr>
        <p:txBody>
          <a:bodyPr/>
          <a:lstStyle/>
          <a:p>
            <a:pPr algn="l"/>
            <a:r>
              <a:rPr lang="en-US" sz="3500" dirty="0">
                <a:solidFill>
                  <a:schemeClr val="accent1">
                    <a:lumMod val="75000"/>
                  </a:schemeClr>
                </a:solidFill>
              </a:rPr>
              <a:t>Powerschool</a:t>
            </a:r>
            <a:r>
              <a:rPr lang="en-US" sz="3000" dirty="0">
                <a:solidFill>
                  <a:schemeClr val="accent1">
                    <a:lumMod val="75000"/>
                  </a:schemeClr>
                </a:solidFill>
              </a:rPr>
              <a:t> Extract</a:t>
            </a:r>
            <a:endParaRPr lang="en-US" sz="3000" dirty="0"/>
          </a:p>
        </p:txBody>
      </p:sp>
      <p:pic>
        <p:nvPicPr>
          <p:cNvPr id="6" name="Picture 5"/>
          <p:cNvPicPr>
            <a:picLocks noChangeAspect="1"/>
          </p:cNvPicPr>
          <p:nvPr/>
        </p:nvPicPr>
        <p:blipFill>
          <a:blip r:embed="rId2"/>
          <a:stretch>
            <a:fillRect/>
          </a:stretch>
        </p:blipFill>
        <p:spPr>
          <a:xfrm>
            <a:off x="1081456" y="2257949"/>
            <a:ext cx="6487430" cy="647433"/>
          </a:xfrm>
          <a:prstGeom prst="rect">
            <a:avLst/>
          </a:prstGeom>
        </p:spPr>
      </p:pic>
      <p:sp>
        <p:nvSpPr>
          <p:cNvPr id="7" name="Rectangle 6"/>
          <p:cNvSpPr/>
          <p:nvPr/>
        </p:nvSpPr>
        <p:spPr>
          <a:xfrm>
            <a:off x="984432" y="3376748"/>
            <a:ext cx="5061806" cy="369332"/>
          </a:xfrm>
          <a:prstGeom prst="rect">
            <a:avLst/>
          </a:prstGeom>
        </p:spPr>
        <p:txBody>
          <a:bodyPr wrap="square">
            <a:spAutoFit/>
          </a:bodyPr>
          <a:lstStyle/>
          <a:p>
            <a:r>
              <a:rPr lang="en-US" dirty="0" smtClean="0">
                <a:solidFill>
                  <a:schemeClr val="tx2">
                    <a:lumMod val="60000"/>
                    <a:lumOff val="40000"/>
                  </a:schemeClr>
                </a:solidFill>
              </a:rPr>
              <a:t>Save file in a CSV format</a:t>
            </a:r>
            <a:endParaRPr lang="en-US" dirty="0">
              <a:solidFill>
                <a:schemeClr val="tx2">
                  <a:lumMod val="60000"/>
                  <a:lumOff val="40000"/>
                </a:schemeClr>
              </a:solidFill>
            </a:endParaRPr>
          </a:p>
        </p:txBody>
      </p:sp>
      <p:pic>
        <p:nvPicPr>
          <p:cNvPr id="8" name="Picture 7"/>
          <p:cNvPicPr>
            <a:picLocks noChangeAspect="1"/>
          </p:cNvPicPr>
          <p:nvPr/>
        </p:nvPicPr>
        <p:blipFill>
          <a:blip r:embed="rId3"/>
          <a:stretch>
            <a:fillRect/>
          </a:stretch>
        </p:blipFill>
        <p:spPr>
          <a:xfrm>
            <a:off x="984432" y="3838454"/>
            <a:ext cx="6849431" cy="1495634"/>
          </a:xfrm>
          <a:prstGeom prst="rect">
            <a:avLst/>
          </a:prstGeom>
        </p:spPr>
      </p:pic>
      <p:sp>
        <p:nvSpPr>
          <p:cNvPr id="9" name="Rectangle 8"/>
          <p:cNvSpPr/>
          <p:nvPr/>
        </p:nvSpPr>
        <p:spPr>
          <a:xfrm>
            <a:off x="984432" y="5522053"/>
            <a:ext cx="5248417" cy="646331"/>
          </a:xfrm>
          <a:prstGeom prst="rect">
            <a:avLst/>
          </a:prstGeom>
        </p:spPr>
        <p:txBody>
          <a:bodyPr wrap="square">
            <a:spAutoFit/>
          </a:bodyPr>
          <a:lstStyle/>
          <a:p>
            <a:r>
              <a:rPr lang="en-US" dirty="0">
                <a:solidFill>
                  <a:srgbClr val="00B050"/>
                </a:solidFill>
              </a:rPr>
              <a:t>Save file in a CSV </a:t>
            </a:r>
            <a:r>
              <a:rPr lang="en-US" dirty="0" smtClean="0">
                <a:solidFill>
                  <a:srgbClr val="00B050"/>
                </a:solidFill>
              </a:rPr>
              <a:t>format</a:t>
            </a:r>
          </a:p>
          <a:p>
            <a:r>
              <a:rPr lang="en-US" dirty="0" smtClean="0">
                <a:solidFill>
                  <a:srgbClr val="00B050"/>
                </a:solidFill>
              </a:rPr>
              <a:t>Now your ready to import it into Powerschool</a:t>
            </a:r>
            <a:endParaRPr lang="en-US" dirty="0">
              <a:solidFill>
                <a:srgbClr val="00B050"/>
              </a:solidFill>
            </a:endParaRPr>
          </a:p>
        </p:txBody>
      </p:sp>
    </p:spTree>
    <p:extLst>
      <p:ext uri="{BB962C8B-B14F-4D97-AF65-F5344CB8AC3E}">
        <p14:creationId xmlns:p14="http://schemas.microsoft.com/office/powerpoint/2010/main" val="1935736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26DE59-0386-4456-B21E-FBC22CF53C86}" type="slidenum">
              <a:rPr lang="en-US" smtClean="0"/>
              <a:pPr/>
              <a:t>11</a:t>
            </a:fld>
            <a:endParaRPr lang="en-US" dirty="0"/>
          </a:p>
        </p:txBody>
      </p:sp>
      <p:sp>
        <p:nvSpPr>
          <p:cNvPr id="4" name="Title 3"/>
          <p:cNvSpPr>
            <a:spLocks noGrp="1"/>
          </p:cNvSpPr>
          <p:nvPr>
            <p:ph type="title" idx="4294967295"/>
          </p:nvPr>
        </p:nvSpPr>
        <p:spPr/>
        <p:txBody>
          <a:bodyPr/>
          <a:lstStyle/>
          <a:p>
            <a:pPr algn="l"/>
            <a:r>
              <a:rPr lang="en-US" sz="3500" dirty="0">
                <a:solidFill>
                  <a:schemeClr val="tx2">
                    <a:satMod val="130000"/>
                  </a:schemeClr>
                </a:solidFill>
                <a:cs typeface="Trebuchet MS" pitchFamily="34" charset="0"/>
              </a:rPr>
              <a:t>Students Enrolled by School</a:t>
            </a:r>
            <a:endParaRPr lang="en-US" sz="3500" dirty="0"/>
          </a:p>
        </p:txBody>
      </p:sp>
      <p:pic>
        <p:nvPicPr>
          <p:cNvPr id="8" name="Content Placeholder 7"/>
          <p:cNvPicPr>
            <a:picLocks noGrp="1" noChangeAspect="1"/>
          </p:cNvPicPr>
          <p:nvPr>
            <p:ph idx="1"/>
          </p:nvPr>
        </p:nvPicPr>
        <p:blipFill>
          <a:blip r:embed="rId2"/>
          <a:stretch>
            <a:fillRect/>
          </a:stretch>
        </p:blipFill>
        <p:spPr>
          <a:xfrm>
            <a:off x="933246" y="903743"/>
            <a:ext cx="7746457" cy="5315341"/>
          </a:xfrm>
          <a:prstGeom prst="rect">
            <a:avLst/>
          </a:prstGeom>
        </p:spPr>
      </p:pic>
      <p:sp>
        <p:nvSpPr>
          <p:cNvPr id="2" name="Rectangle 1"/>
          <p:cNvSpPr/>
          <p:nvPr/>
        </p:nvSpPr>
        <p:spPr>
          <a:xfrm>
            <a:off x="933246" y="131992"/>
            <a:ext cx="3437479" cy="630942"/>
          </a:xfrm>
          <a:prstGeom prst="rect">
            <a:avLst/>
          </a:prstGeom>
        </p:spPr>
        <p:txBody>
          <a:bodyPr wrap="none">
            <a:spAutoFit/>
          </a:bodyPr>
          <a:lstStyle/>
          <a:p>
            <a:r>
              <a:rPr lang="en-US" sz="3500" dirty="0" smtClean="0">
                <a:solidFill>
                  <a:schemeClr val="tx2">
                    <a:satMod val="130000"/>
                  </a:schemeClr>
                </a:solidFill>
                <a:cs typeface="Trebuchet MS" pitchFamily="34" charset="0"/>
              </a:rPr>
              <a:t>Reporting Toolbar</a:t>
            </a:r>
            <a:endParaRPr lang="en-US" dirty="0"/>
          </a:p>
        </p:txBody>
      </p:sp>
    </p:spTree>
    <p:extLst>
      <p:ext uri="{BB962C8B-B14F-4D97-AF65-F5344CB8AC3E}">
        <p14:creationId xmlns:p14="http://schemas.microsoft.com/office/powerpoint/2010/main" val="39446097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Sometimes Administration will need a list of students who live in or outside a boundary.</a:t>
            </a:r>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110</a:t>
            </a:fld>
            <a:endParaRPr lang="en-US" dirty="0"/>
          </a:p>
        </p:txBody>
      </p:sp>
      <p:sp>
        <p:nvSpPr>
          <p:cNvPr id="4" name="Title 3"/>
          <p:cNvSpPr>
            <a:spLocks noGrp="1"/>
          </p:cNvSpPr>
          <p:nvPr>
            <p:ph type="title" idx="4294967295"/>
          </p:nvPr>
        </p:nvSpPr>
        <p:spPr>
          <a:xfrm>
            <a:off x="909585" y="0"/>
            <a:ext cx="7556485" cy="1068988"/>
          </a:xfrm>
        </p:spPr>
        <p:txBody>
          <a:bodyPr/>
          <a:lstStyle/>
          <a:p>
            <a:pPr algn="l"/>
            <a:r>
              <a:rPr lang="en-US" sz="3500" dirty="0" smtClean="0">
                <a:solidFill>
                  <a:srgbClr val="0070C0"/>
                </a:solidFill>
              </a:rPr>
              <a:t>Boundary Listings</a:t>
            </a:r>
            <a:endParaRPr lang="en-US" sz="3500" dirty="0">
              <a:solidFill>
                <a:srgbClr val="0070C0"/>
              </a:solidFill>
            </a:endParaRPr>
          </a:p>
        </p:txBody>
      </p:sp>
    </p:spTree>
    <p:extLst>
      <p:ext uri="{BB962C8B-B14F-4D97-AF65-F5344CB8AC3E}">
        <p14:creationId xmlns:p14="http://schemas.microsoft.com/office/powerpoint/2010/main" val="263521774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28439" y="949489"/>
            <a:ext cx="7556485" cy="2250911"/>
          </a:xfrm>
        </p:spPr>
        <p:txBody>
          <a:bodyPr>
            <a:normAutofit/>
          </a:bodyPr>
          <a:lstStyle/>
          <a:p>
            <a:r>
              <a:rPr lang="en-US" sz="2200" dirty="0"/>
              <a:t>You may be asked to pull information used for teacher allotments.  Example HR may need to know how many rising </a:t>
            </a:r>
            <a:r>
              <a:rPr lang="en-US" sz="2200" dirty="0" smtClean="0"/>
              <a:t>5</a:t>
            </a:r>
            <a:r>
              <a:rPr lang="en-US" sz="2200" baseline="30000" dirty="0" smtClean="0"/>
              <a:t>th</a:t>
            </a:r>
            <a:r>
              <a:rPr lang="en-US" sz="2200" dirty="0" smtClean="0"/>
              <a:t> </a:t>
            </a:r>
            <a:r>
              <a:rPr lang="en-US" sz="2200" dirty="0"/>
              <a:t>graders are scheduled to move up to the middle school.  If you have more than one middle school you will need to know the numbers for each.</a:t>
            </a:r>
          </a:p>
        </p:txBody>
      </p:sp>
      <p:sp>
        <p:nvSpPr>
          <p:cNvPr id="3" name="Slide Number Placeholder 2"/>
          <p:cNvSpPr>
            <a:spLocks noGrp="1"/>
          </p:cNvSpPr>
          <p:nvPr>
            <p:ph type="sldNum" sz="quarter" idx="12"/>
          </p:nvPr>
        </p:nvSpPr>
        <p:spPr/>
        <p:txBody>
          <a:bodyPr/>
          <a:lstStyle/>
          <a:p>
            <a:fld id="{B726DE59-0386-4456-B21E-FBC22CF53C86}" type="slidenum">
              <a:rPr lang="en-US" smtClean="0"/>
              <a:pPr/>
              <a:t>111</a:t>
            </a:fld>
            <a:endParaRPr lang="en-US" dirty="0"/>
          </a:p>
        </p:txBody>
      </p:sp>
      <p:sp>
        <p:nvSpPr>
          <p:cNvPr id="4" name="Title 3"/>
          <p:cNvSpPr>
            <a:spLocks noGrp="1"/>
          </p:cNvSpPr>
          <p:nvPr>
            <p:ph type="title" idx="4294967295"/>
          </p:nvPr>
        </p:nvSpPr>
        <p:spPr>
          <a:xfrm>
            <a:off x="928439" y="70520"/>
            <a:ext cx="7556485" cy="1068988"/>
          </a:xfrm>
        </p:spPr>
        <p:txBody>
          <a:bodyPr/>
          <a:lstStyle/>
          <a:p>
            <a:pPr algn="l"/>
            <a:r>
              <a:rPr lang="en-US" sz="3500" dirty="0" smtClean="0">
                <a:solidFill>
                  <a:srgbClr val="0070C0"/>
                </a:solidFill>
              </a:rPr>
              <a:t>Inside School Boundary </a:t>
            </a:r>
            <a:endParaRPr lang="en-US" sz="3500" dirty="0">
              <a:solidFill>
                <a:srgbClr val="0070C0"/>
              </a:solidFill>
            </a:endParaRPr>
          </a:p>
        </p:txBody>
      </p:sp>
      <p:sp>
        <p:nvSpPr>
          <p:cNvPr id="5" name="Rectangle 4"/>
          <p:cNvSpPr/>
          <p:nvPr/>
        </p:nvSpPr>
        <p:spPr>
          <a:xfrm>
            <a:off x="1776214" y="2831068"/>
            <a:ext cx="6708710" cy="369332"/>
          </a:xfrm>
          <a:prstGeom prst="rect">
            <a:avLst/>
          </a:prstGeom>
        </p:spPr>
        <p:txBody>
          <a:bodyPr wrap="square">
            <a:spAutoFit/>
          </a:bodyPr>
          <a:lstStyle/>
          <a:p>
            <a:r>
              <a:rPr lang="en-US" dirty="0" smtClean="0">
                <a:solidFill>
                  <a:srgbClr val="FF0000"/>
                </a:solidFill>
              </a:rPr>
              <a:t>You can do this by creating a worklist in Student Tabular</a:t>
            </a:r>
            <a:r>
              <a:rPr lang="en-US" dirty="0" smtClean="0"/>
              <a:t>.</a:t>
            </a:r>
            <a:endParaRPr lang="en-US" dirty="0"/>
          </a:p>
        </p:txBody>
      </p:sp>
      <p:pic>
        <p:nvPicPr>
          <p:cNvPr id="6" name="Picture 5"/>
          <p:cNvPicPr>
            <a:picLocks noChangeAspect="1"/>
          </p:cNvPicPr>
          <p:nvPr/>
        </p:nvPicPr>
        <p:blipFill>
          <a:blip r:embed="rId2"/>
          <a:stretch>
            <a:fillRect/>
          </a:stretch>
        </p:blipFill>
        <p:spPr>
          <a:xfrm>
            <a:off x="2568020" y="3481006"/>
            <a:ext cx="4277322" cy="3410426"/>
          </a:xfrm>
          <a:prstGeom prst="rect">
            <a:avLst/>
          </a:prstGeom>
        </p:spPr>
      </p:pic>
    </p:spTree>
    <p:extLst>
      <p:ext uri="{BB962C8B-B14F-4D97-AF65-F5344CB8AC3E}">
        <p14:creationId xmlns:p14="http://schemas.microsoft.com/office/powerpoint/2010/main" val="97693847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26DE59-0386-4456-B21E-FBC22CF53C86}" type="slidenum">
              <a:rPr lang="en-US" smtClean="0"/>
              <a:pPr/>
              <a:t>112</a:t>
            </a:fld>
            <a:endParaRPr lang="en-US" dirty="0"/>
          </a:p>
        </p:txBody>
      </p:sp>
      <p:sp>
        <p:nvSpPr>
          <p:cNvPr id="4" name="Title 3"/>
          <p:cNvSpPr>
            <a:spLocks noGrp="1"/>
          </p:cNvSpPr>
          <p:nvPr>
            <p:ph type="title" idx="4294967295"/>
          </p:nvPr>
        </p:nvSpPr>
        <p:spPr>
          <a:xfrm>
            <a:off x="1001516" y="298578"/>
            <a:ext cx="7556485" cy="373225"/>
          </a:xfrm>
        </p:spPr>
        <p:txBody>
          <a:bodyPr/>
          <a:lstStyle/>
          <a:p>
            <a:pPr algn="l"/>
            <a:r>
              <a:rPr lang="en-US" sz="3500" dirty="0" smtClean="0">
                <a:solidFill>
                  <a:srgbClr val="0070C0"/>
                </a:solidFill>
              </a:rPr>
              <a:t>Inside West Middle Boundary</a:t>
            </a:r>
            <a:endParaRPr lang="en-US" sz="3500" dirty="0">
              <a:solidFill>
                <a:srgbClr val="0070C0"/>
              </a:solidFill>
            </a:endParaRPr>
          </a:p>
        </p:txBody>
      </p:sp>
      <p:pic>
        <p:nvPicPr>
          <p:cNvPr id="5" name="Picture 4"/>
          <p:cNvPicPr>
            <a:picLocks noChangeAspect="1"/>
          </p:cNvPicPr>
          <p:nvPr/>
        </p:nvPicPr>
        <p:blipFill>
          <a:blip r:embed="rId2"/>
          <a:stretch>
            <a:fillRect/>
          </a:stretch>
        </p:blipFill>
        <p:spPr>
          <a:xfrm>
            <a:off x="4672845" y="4036676"/>
            <a:ext cx="4267796" cy="2448267"/>
          </a:xfrm>
          <a:prstGeom prst="rect">
            <a:avLst/>
          </a:prstGeom>
        </p:spPr>
      </p:pic>
      <p:pic>
        <p:nvPicPr>
          <p:cNvPr id="6" name="Picture 5"/>
          <p:cNvPicPr>
            <a:picLocks noChangeAspect="1"/>
          </p:cNvPicPr>
          <p:nvPr/>
        </p:nvPicPr>
        <p:blipFill>
          <a:blip r:embed="rId3"/>
          <a:stretch>
            <a:fillRect/>
          </a:stretch>
        </p:blipFill>
        <p:spPr>
          <a:xfrm>
            <a:off x="1001516" y="1108323"/>
            <a:ext cx="5144218" cy="2753109"/>
          </a:xfrm>
          <a:prstGeom prst="rect">
            <a:avLst/>
          </a:prstGeom>
        </p:spPr>
      </p:pic>
    </p:spTree>
    <p:extLst>
      <p:ext uri="{BB962C8B-B14F-4D97-AF65-F5344CB8AC3E}">
        <p14:creationId xmlns:p14="http://schemas.microsoft.com/office/powerpoint/2010/main" val="112197123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04098" y="1229602"/>
            <a:ext cx="3415512" cy="2110757"/>
          </a:xfrm>
        </p:spPr>
        <p:txBody>
          <a:bodyPr>
            <a:normAutofit/>
          </a:bodyPr>
          <a:lstStyle/>
          <a:p>
            <a:r>
              <a:rPr lang="en-US" sz="2200" dirty="0" smtClean="0">
                <a:solidFill>
                  <a:srgbClr val="FF0000"/>
                </a:solidFill>
              </a:rPr>
              <a:t>You can see below the 5</a:t>
            </a:r>
            <a:r>
              <a:rPr lang="en-US" sz="2200" baseline="30000" dirty="0" smtClean="0">
                <a:solidFill>
                  <a:srgbClr val="FF0000"/>
                </a:solidFill>
              </a:rPr>
              <a:t>th</a:t>
            </a:r>
            <a:r>
              <a:rPr lang="en-US" sz="2200" dirty="0" smtClean="0">
                <a:solidFill>
                  <a:srgbClr val="FF0000"/>
                </a:solidFill>
              </a:rPr>
              <a:t> graders are currently registered at many different elementary schools. </a:t>
            </a:r>
            <a:endParaRPr lang="en-US" sz="2200" dirty="0">
              <a:solidFill>
                <a:srgbClr val="FF000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113</a:t>
            </a:fld>
            <a:endParaRPr lang="en-US" dirty="0"/>
          </a:p>
        </p:txBody>
      </p:sp>
      <p:sp>
        <p:nvSpPr>
          <p:cNvPr id="4" name="Title 3"/>
          <p:cNvSpPr>
            <a:spLocks noGrp="1"/>
          </p:cNvSpPr>
          <p:nvPr>
            <p:ph type="title" idx="4294967295"/>
          </p:nvPr>
        </p:nvSpPr>
        <p:spPr>
          <a:xfrm>
            <a:off x="863125" y="320093"/>
            <a:ext cx="7556485" cy="504245"/>
          </a:xfrm>
        </p:spPr>
        <p:txBody>
          <a:bodyPr/>
          <a:lstStyle/>
          <a:p>
            <a:pPr algn="l"/>
            <a:r>
              <a:rPr lang="en-US" sz="3500" dirty="0" smtClean="0">
                <a:solidFill>
                  <a:srgbClr val="0070C0"/>
                </a:solidFill>
              </a:rPr>
              <a:t>Inside West Middle Boundary</a:t>
            </a:r>
            <a:endParaRPr lang="en-US" sz="3500" dirty="0">
              <a:solidFill>
                <a:srgbClr val="0070C0"/>
              </a:solidFill>
            </a:endParaRPr>
          </a:p>
        </p:txBody>
      </p:sp>
      <p:pic>
        <p:nvPicPr>
          <p:cNvPr id="5" name="Picture 4"/>
          <p:cNvPicPr>
            <a:picLocks noChangeAspect="1"/>
          </p:cNvPicPr>
          <p:nvPr/>
        </p:nvPicPr>
        <p:blipFill>
          <a:blip r:embed="rId2"/>
          <a:stretch>
            <a:fillRect/>
          </a:stretch>
        </p:blipFill>
        <p:spPr>
          <a:xfrm>
            <a:off x="863125" y="907277"/>
            <a:ext cx="4058216" cy="3200847"/>
          </a:xfrm>
          <a:prstGeom prst="rect">
            <a:avLst/>
          </a:prstGeom>
        </p:spPr>
      </p:pic>
      <p:pic>
        <p:nvPicPr>
          <p:cNvPr id="7" name="Picture 6"/>
          <p:cNvPicPr>
            <a:picLocks noChangeAspect="1"/>
          </p:cNvPicPr>
          <p:nvPr/>
        </p:nvPicPr>
        <p:blipFill>
          <a:blip r:embed="rId3"/>
          <a:stretch>
            <a:fillRect/>
          </a:stretch>
        </p:blipFill>
        <p:spPr>
          <a:xfrm>
            <a:off x="2233288" y="3937518"/>
            <a:ext cx="6039693" cy="2783958"/>
          </a:xfrm>
          <a:prstGeom prst="rect">
            <a:avLst/>
          </a:prstGeom>
        </p:spPr>
      </p:pic>
    </p:spTree>
    <p:extLst>
      <p:ext uri="{BB962C8B-B14F-4D97-AF65-F5344CB8AC3E}">
        <p14:creationId xmlns:p14="http://schemas.microsoft.com/office/powerpoint/2010/main" val="239305892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4596345" y="885823"/>
            <a:ext cx="4153480" cy="2857899"/>
          </a:xfrm>
          <a:prstGeom prst="rect">
            <a:avLst/>
          </a:prstGeom>
        </p:spPr>
      </p:pic>
      <p:sp>
        <p:nvSpPr>
          <p:cNvPr id="3" name="Slide Number Placeholder 2"/>
          <p:cNvSpPr>
            <a:spLocks noGrp="1"/>
          </p:cNvSpPr>
          <p:nvPr>
            <p:ph type="sldNum" sz="quarter" idx="12"/>
          </p:nvPr>
        </p:nvSpPr>
        <p:spPr/>
        <p:txBody>
          <a:bodyPr/>
          <a:lstStyle/>
          <a:p>
            <a:fld id="{B726DE59-0386-4456-B21E-FBC22CF53C86}" type="slidenum">
              <a:rPr lang="en-US" smtClean="0"/>
              <a:pPr/>
              <a:t>114</a:t>
            </a:fld>
            <a:endParaRPr lang="en-US" dirty="0"/>
          </a:p>
        </p:txBody>
      </p:sp>
      <p:sp>
        <p:nvSpPr>
          <p:cNvPr id="4" name="Title 3"/>
          <p:cNvSpPr>
            <a:spLocks noGrp="1"/>
          </p:cNvSpPr>
          <p:nvPr>
            <p:ph type="title" idx="4294967295"/>
          </p:nvPr>
        </p:nvSpPr>
        <p:spPr>
          <a:xfrm>
            <a:off x="897558" y="167951"/>
            <a:ext cx="7556485" cy="568748"/>
          </a:xfrm>
        </p:spPr>
        <p:txBody>
          <a:bodyPr/>
          <a:lstStyle/>
          <a:p>
            <a:pPr algn="l"/>
            <a:r>
              <a:rPr lang="en-US" sz="3500" dirty="0">
                <a:solidFill>
                  <a:srgbClr val="0070C0"/>
                </a:solidFill>
              </a:rPr>
              <a:t>Outside a school boundary</a:t>
            </a:r>
          </a:p>
        </p:txBody>
      </p:sp>
      <p:sp>
        <p:nvSpPr>
          <p:cNvPr id="5" name="Rectangle 4"/>
          <p:cNvSpPr/>
          <p:nvPr/>
        </p:nvSpPr>
        <p:spPr>
          <a:xfrm>
            <a:off x="5268181" y="4303269"/>
            <a:ext cx="3649461" cy="646331"/>
          </a:xfrm>
          <a:prstGeom prst="rect">
            <a:avLst/>
          </a:prstGeom>
        </p:spPr>
        <p:txBody>
          <a:bodyPr wrap="none">
            <a:spAutoFit/>
          </a:bodyPr>
          <a:lstStyle/>
          <a:p>
            <a:r>
              <a:rPr lang="en-US" dirty="0" smtClean="0">
                <a:solidFill>
                  <a:srgbClr val="FF0000"/>
                </a:solidFill>
              </a:rPr>
              <a:t>Student registered at school 304 but </a:t>
            </a:r>
          </a:p>
          <a:p>
            <a:r>
              <a:rPr lang="en-US" dirty="0" smtClean="0">
                <a:solidFill>
                  <a:srgbClr val="FF0000"/>
                </a:solidFill>
              </a:rPr>
              <a:t>live outside 304 school boundary.</a:t>
            </a:r>
            <a:endParaRPr lang="en-US" dirty="0">
              <a:solidFill>
                <a:srgbClr val="FF0000"/>
              </a:solidFill>
            </a:endParaRPr>
          </a:p>
        </p:txBody>
      </p:sp>
      <p:pic>
        <p:nvPicPr>
          <p:cNvPr id="6" name="Picture 5"/>
          <p:cNvPicPr>
            <a:picLocks noChangeAspect="1"/>
          </p:cNvPicPr>
          <p:nvPr/>
        </p:nvPicPr>
        <p:blipFill>
          <a:blip r:embed="rId3"/>
          <a:stretch>
            <a:fillRect/>
          </a:stretch>
        </p:blipFill>
        <p:spPr>
          <a:xfrm>
            <a:off x="713969" y="885823"/>
            <a:ext cx="3792251" cy="2828120"/>
          </a:xfrm>
          <a:prstGeom prst="rect">
            <a:avLst/>
          </a:prstGeom>
        </p:spPr>
      </p:pic>
      <p:pic>
        <p:nvPicPr>
          <p:cNvPr id="8" name="Picture 7"/>
          <p:cNvPicPr>
            <a:picLocks noChangeAspect="1"/>
          </p:cNvPicPr>
          <p:nvPr/>
        </p:nvPicPr>
        <p:blipFill>
          <a:blip r:embed="rId4"/>
          <a:stretch>
            <a:fillRect/>
          </a:stretch>
        </p:blipFill>
        <p:spPr>
          <a:xfrm>
            <a:off x="713969" y="3863067"/>
            <a:ext cx="4480185" cy="2173066"/>
          </a:xfrm>
          <a:prstGeom prst="rect">
            <a:avLst/>
          </a:prstGeom>
        </p:spPr>
      </p:pic>
    </p:spTree>
    <p:extLst>
      <p:ext uri="{BB962C8B-B14F-4D97-AF65-F5344CB8AC3E}">
        <p14:creationId xmlns:p14="http://schemas.microsoft.com/office/powerpoint/2010/main" val="375485847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39" y="4979987"/>
            <a:ext cx="7556485" cy="2468563"/>
          </a:xfrm>
        </p:spPr>
        <p:txBody>
          <a:bodyPr>
            <a:normAutofit/>
          </a:bodyPr>
          <a:lstStyle/>
          <a:p>
            <a:r>
              <a:rPr lang="en-US" sz="2500" dirty="0" smtClean="0"/>
              <a:t>In some cases you may need to create a worklist and create an excel file for it.  </a:t>
            </a:r>
            <a:endParaRPr lang="en-US" sz="2500"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115</a:t>
            </a:fld>
            <a:endParaRPr lang="en-US" dirty="0"/>
          </a:p>
        </p:txBody>
      </p:sp>
      <p:sp>
        <p:nvSpPr>
          <p:cNvPr id="4" name="Title 3"/>
          <p:cNvSpPr>
            <a:spLocks noGrp="1"/>
          </p:cNvSpPr>
          <p:nvPr>
            <p:ph type="title" idx="4294967295"/>
          </p:nvPr>
        </p:nvSpPr>
        <p:spPr/>
        <p:txBody>
          <a:bodyPr/>
          <a:lstStyle/>
          <a:p>
            <a:pPr algn="l"/>
            <a:r>
              <a:rPr lang="en-US" sz="3500" dirty="0" smtClean="0">
                <a:solidFill>
                  <a:srgbClr val="FF0000"/>
                </a:solidFill>
              </a:rPr>
              <a:t>Worklists</a:t>
            </a:r>
            <a:endParaRPr lang="en-US" sz="3500" dirty="0">
              <a:solidFill>
                <a:srgbClr val="FF0000"/>
              </a:solidFill>
            </a:endParaRPr>
          </a:p>
        </p:txBody>
      </p:sp>
      <p:pic>
        <p:nvPicPr>
          <p:cNvPr id="5" name="Picture 4"/>
          <p:cNvPicPr>
            <a:picLocks noChangeAspect="1"/>
          </p:cNvPicPr>
          <p:nvPr/>
        </p:nvPicPr>
        <p:blipFill>
          <a:blip r:embed="rId2"/>
          <a:stretch>
            <a:fillRect/>
          </a:stretch>
        </p:blipFill>
        <p:spPr>
          <a:xfrm>
            <a:off x="1835820" y="2074258"/>
            <a:ext cx="4086795" cy="2210108"/>
          </a:xfrm>
          <a:prstGeom prst="rect">
            <a:avLst/>
          </a:prstGeom>
        </p:spPr>
      </p:pic>
      <p:sp>
        <p:nvSpPr>
          <p:cNvPr id="6" name="Rectangle 5"/>
          <p:cNvSpPr/>
          <p:nvPr/>
        </p:nvSpPr>
        <p:spPr>
          <a:xfrm>
            <a:off x="863125" y="259480"/>
            <a:ext cx="6648018" cy="630942"/>
          </a:xfrm>
          <a:prstGeom prst="rect">
            <a:avLst/>
          </a:prstGeom>
        </p:spPr>
        <p:txBody>
          <a:bodyPr wrap="square">
            <a:spAutoFit/>
          </a:bodyPr>
          <a:lstStyle/>
          <a:p>
            <a:r>
              <a:rPr lang="en-US" sz="3500" dirty="0">
                <a:solidFill>
                  <a:srgbClr val="0070C0"/>
                </a:solidFill>
              </a:rPr>
              <a:t>Outside a school boundary</a:t>
            </a:r>
            <a:endParaRPr lang="en-US" sz="3500" dirty="0"/>
          </a:p>
        </p:txBody>
      </p:sp>
    </p:spTree>
    <p:extLst>
      <p:ext uri="{BB962C8B-B14F-4D97-AF65-F5344CB8AC3E}">
        <p14:creationId xmlns:p14="http://schemas.microsoft.com/office/powerpoint/2010/main" val="107195177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3125" y="5150497"/>
            <a:ext cx="7768199" cy="975665"/>
          </a:xfrm>
        </p:spPr>
        <p:txBody>
          <a:bodyPr>
            <a:normAutofit/>
          </a:bodyPr>
          <a:lstStyle/>
          <a:p>
            <a:r>
              <a:rPr lang="en-US" sz="2800" i="1" dirty="0" smtClean="0">
                <a:solidFill>
                  <a:srgbClr val="FF0000"/>
                </a:solidFill>
              </a:rPr>
              <a:t>Lets go back to your excel file in Bus Passes - Edit</a:t>
            </a:r>
            <a:endParaRPr lang="en-US" sz="2800" i="1" dirty="0">
              <a:solidFill>
                <a:srgbClr val="FF000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116</a:t>
            </a:fld>
            <a:endParaRPr lang="en-US" dirty="0"/>
          </a:p>
        </p:txBody>
      </p:sp>
      <p:pic>
        <p:nvPicPr>
          <p:cNvPr id="5" name="Picture 4"/>
          <p:cNvPicPr>
            <a:picLocks noChangeAspect="1"/>
          </p:cNvPicPr>
          <p:nvPr/>
        </p:nvPicPr>
        <p:blipFill>
          <a:blip r:embed="rId2"/>
          <a:stretch>
            <a:fillRect/>
          </a:stretch>
        </p:blipFill>
        <p:spPr>
          <a:xfrm>
            <a:off x="1456546" y="996665"/>
            <a:ext cx="6087725" cy="4153833"/>
          </a:xfrm>
          <a:prstGeom prst="rect">
            <a:avLst/>
          </a:prstGeom>
        </p:spPr>
      </p:pic>
      <p:sp>
        <p:nvSpPr>
          <p:cNvPr id="6" name="Rectangle 5"/>
          <p:cNvSpPr/>
          <p:nvPr/>
        </p:nvSpPr>
        <p:spPr>
          <a:xfrm>
            <a:off x="863125" y="135535"/>
            <a:ext cx="5817593" cy="630942"/>
          </a:xfrm>
          <a:prstGeom prst="rect">
            <a:avLst/>
          </a:prstGeom>
        </p:spPr>
        <p:txBody>
          <a:bodyPr wrap="square">
            <a:spAutoFit/>
          </a:bodyPr>
          <a:lstStyle/>
          <a:p>
            <a:r>
              <a:rPr lang="en-US" sz="3500" dirty="0">
                <a:solidFill>
                  <a:srgbClr val="0070C0"/>
                </a:solidFill>
              </a:rPr>
              <a:t>Outside a school boundary</a:t>
            </a:r>
            <a:endParaRPr lang="en-US" sz="3500" dirty="0"/>
          </a:p>
        </p:txBody>
      </p:sp>
    </p:spTree>
    <p:extLst>
      <p:ext uri="{BB962C8B-B14F-4D97-AF65-F5344CB8AC3E}">
        <p14:creationId xmlns:p14="http://schemas.microsoft.com/office/powerpoint/2010/main" val="299058015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6629" y="5409145"/>
            <a:ext cx="6895830" cy="947439"/>
          </a:xfrm>
        </p:spPr>
        <p:txBody>
          <a:bodyPr/>
          <a:lstStyle/>
          <a:p>
            <a:r>
              <a:rPr lang="en-US" sz="2500" i="1" dirty="0" smtClean="0">
                <a:solidFill>
                  <a:srgbClr val="FF0000"/>
                </a:solidFill>
              </a:rPr>
              <a:t>Edit filter to ask for a worklist later</a:t>
            </a:r>
            <a:r>
              <a:rPr lang="en-US" dirty="0" smtClean="0">
                <a:solidFill>
                  <a:srgbClr val="FF0000"/>
                </a:solidFill>
              </a:rPr>
              <a:t>.</a:t>
            </a:r>
            <a:endParaRPr lang="en-US" dirty="0">
              <a:solidFill>
                <a:srgbClr val="FF000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117</a:t>
            </a:fld>
            <a:endParaRPr lang="en-US" dirty="0"/>
          </a:p>
        </p:txBody>
      </p:sp>
      <p:sp>
        <p:nvSpPr>
          <p:cNvPr id="4" name="Title 3"/>
          <p:cNvSpPr>
            <a:spLocks noGrp="1"/>
          </p:cNvSpPr>
          <p:nvPr>
            <p:ph type="title" idx="4294967295"/>
          </p:nvPr>
        </p:nvSpPr>
        <p:spPr>
          <a:xfrm>
            <a:off x="897557" y="-61571"/>
            <a:ext cx="7556485" cy="1068988"/>
          </a:xfrm>
        </p:spPr>
        <p:txBody>
          <a:bodyPr/>
          <a:lstStyle/>
          <a:p>
            <a:pPr algn="l"/>
            <a:r>
              <a:rPr lang="en-US" sz="3500" dirty="0" smtClean="0">
                <a:solidFill>
                  <a:srgbClr val="0070C0"/>
                </a:solidFill>
              </a:rPr>
              <a:t>Worklists</a:t>
            </a:r>
            <a:endParaRPr lang="en-US" sz="3500" dirty="0">
              <a:solidFill>
                <a:srgbClr val="0070C0"/>
              </a:solidFill>
            </a:endParaRPr>
          </a:p>
        </p:txBody>
      </p:sp>
      <p:pic>
        <p:nvPicPr>
          <p:cNvPr id="5" name="Picture 4"/>
          <p:cNvPicPr>
            <a:picLocks noChangeAspect="1"/>
          </p:cNvPicPr>
          <p:nvPr/>
        </p:nvPicPr>
        <p:blipFill>
          <a:blip r:embed="rId2"/>
          <a:stretch>
            <a:fillRect/>
          </a:stretch>
        </p:blipFill>
        <p:spPr>
          <a:xfrm>
            <a:off x="1377845" y="1080640"/>
            <a:ext cx="5830114" cy="4182059"/>
          </a:xfrm>
          <a:prstGeom prst="rect">
            <a:avLst/>
          </a:prstGeom>
        </p:spPr>
      </p:pic>
    </p:spTree>
    <p:extLst>
      <p:ext uri="{BB962C8B-B14F-4D97-AF65-F5344CB8AC3E}">
        <p14:creationId xmlns:p14="http://schemas.microsoft.com/office/powerpoint/2010/main" val="200644961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3099" y="4896956"/>
            <a:ext cx="7556485" cy="863698"/>
          </a:xfrm>
        </p:spPr>
        <p:txBody>
          <a:bodyPr>
            <a:normAutofit/>
          </a:bodyPr>
          <a:lstStyle/>
          <a:p>
            <a:r>
              <a:rPr lang="en-US" sz="2500" b="1" i="1" dirty="0" smtClean="0">
                <a:solidFill>
                  <a:srgbClr val="00B050"/>
                </a:solidFill>
              </a:rPr>
              <a:t>Run Query and you will see it ask you for the worklist name</a:t>
            </a:r>
            <a:endParaRPr lang="en-US" sz="2500" b="1" i="1" dirty="0">
              <a:solidFill>
                <a:srgbClr val="00B05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118</a:t>
            </a:fld>
            <a:endParaRPr lang="en-US" dirty="0"/>
          </a:p>
        </p:txBody>
      </p:sp>
      <p:sp>
        <p:nvSpPr>
          <p:cNvPr id="4" name="Title 3"/>
          <p:cNvSpPr>
            <a:spLocks noGrp="1"/>
          </p:cNvSpPr>
          <p:nvPr>
            <p:ph type="title" idx="4294967295"/>
          </p:nvPr>
        </p:nvSpPr>
        <p:spPr/>
        <p:txBody>
          <a:bodyPr/>
          <a:lstStyle/>
          <a:p>
            <a:pPr algn="l"/>
            <a:r>
              <a:rPr lang="en-US" dirty="0" smtClean="0">
                <a:solidFill>
                  <a:srgbClr val="0070C0"/>
                </a:solidFill>
              </a:rPr>
              <a:t>Worklists</a:t>
            </a:r>
            <a:endParaRPr lang="en-US" dirty="0">
              <a:solidFill>
                <a:srgbClr val="0070C0"/>
              </a:solidFill>
            </a:endParaRPr>
          </a:p>
        </p:txBody>
      </p:sp>
      <p:pic>
        <p:nvPicPr>
          <p:cNvPr id="5" name="Picture 4"/>
          <p:cNvPicPr>
            <a:picLocks noChangeAspect="1"/>
          </p:cNvPicPr>
          <p:nvPr/>
        </p:nvPicPr>
        <p:blipFill>
          <a:blip r:embed="rId2"/>
          <a:stretch>
            <a:fillRect/>
          </a:stretch>
        </p:blipFill>
        <p:spPr>
          <a:xfrm>
            <a:off x="754418" y="1018678"/>
            <a:ext cx="4344006" cy="1686160"/>
          </a:xfrm>
          <a:prstGeom prst="rect">
            <a:avLst/>
          </a:prstGeom>
        </p:spPr>
      </p:pic>
      <p:pic>
        <p:nvPicPr>
          <p:cNvPr id="7" name="Picture 6"/>
          <p:cNvPicPr>
            <a:picLocks noChangeAspect="1"/>
          </p:cNvPicPr>
          <p:nvPr/>
        </p:nvPicPr>
        <p:blipFill>
          <a:blip r:embed="rId3"/>
          <a:stretch>
            <a:fillRect/>
          </a:stretch>
        </p:blipFill>
        <p:spPr>
          <a:xfrm>
            <a:off x="763099" y="2948521"/>
            <a:ext cx="8380902" cy="1352739"/>
          </a:xfrm>
          <a:prstGeom prst="rect">
            <a:avLst/>
          </a:prstGeom>
        </p:spPr>
      </p:pic>
      <p:sp>
        <p:nvSpPr>
          <p:cNvPr id="6" name="Rectangle 5"/>
          <p:cNvSpPr/>
          <p:nvPr/>
        </p:nvSpPr>
        <p:spPr>
          <a:xfrm>
            <a:off x="863125" y="203271"/>
            <a:ext cx="2762375" cy="630942"/>
          </a:xfrm>
          <a:prstGeom prst="rect">
            <a:avLst/>
          </a:prstGeom>
        </p:spPr>
        <p:txBody>
          <a:bodyPr wrap="square">
            <a:spAutoFit/>
          </a:bodyPr>
          <a:lstStyle/>
          <a:p>
            <a:r>
              <a:rPr lang="en-US" sz="3500" dirty="0">
                <a:solidFill>
                  <a:srgbClr val="0070C0"/>
                </a:solidFill>
              </a:rPr>
              <a:t>Worklists</a:t>
            </a:r>
            <a:endParaRPr lang="en-US" sz="3500" dirty="0"/>
          </a:p>
        </p:txBody>
      </p:sp>
    </p:spTree>
    <p:extLst>
      <p:ext uri="{BB962C8B-B14F-4D97-AF65-F5344CB8AC3E}">
        <p14:creationId xmlns:p14="http://schemas.microsoft.com/office/powerpoint/2010/main" val="27660405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5244" y="5221437"/>
            <a:ext cx="7755674" cy="1774675"/>
          </a:xfrm>
        </p:spPr>
        <p:txBody>
          <a:bodyPr/>
          <a:lstStyle/>
          <a:p>
            <a:r>
              <a:rPr lang="en-US" i="1" dirty="0" smtClean="0">
                <a:solidFill>
                  <a:srgbClr val="FF0000"/>
                </a:solidFill>
              </a:rPr>
              <a:t>You can then modify the file as needed.</a:t>
            </a:r>
            <a:endParaRPr lang="en-US" i="1" dirty="0">
              <a:solidFill>
                <a:srgbClr val="FF000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119</a:t>
            </a:fld>
            <a:endParaRPr lang="en-US" dirty="0"/>
          </a:p>
        </p:txBody>
      </p:sp>
      <p:pic>
        <p:nvPicPr>
          <p:cNvPr id="5" name="Picture 4"/>
          <p:cNvPicPr>
            <a:picLocks noChangeAspect="1"/>
          </p:cNvPicPr>
          <p:nvPr/>
        </p:nvPicPr>
        <p:blipFill>
          <a:blip r:embed="rId2"/>
          <a:stretch>
            <a:fillRect/>
          </a:stretch>
        </p:blipFill>
        <p:spPr>
          <a:xfrm>
            <a:off x="918288" y="1514211"/>
            <a:ext cx="7954861" cy="3124636"/>
          </a:xfrm>
          <a:prstGeom prst="rect">
            <a:avLst/>
          </a:prstGeom>
        </p:spPr>
      </p:pic>
      <p:sp>
        <p:nvSpPr>
          <p:cNvPr id="6" name="Rectangle 5"/>
          <p:cNvSpPr/>
          <p:nvPr/>
        </p:nvSpPr>
        <p:spPr>
          <a:xfrm>
            <a:off x="875651" y="300680"/>
            <a:ext cx="2772618" cy="630942"/>
          </a:xfrm>
          <a:prstGeom prst="rect">
            <a:avLst/>
          </a:prstGeom>
        </p:spPr>
        <p:txBody>
          <a:bodyPr wrap="square">
            <a:spAutoFit/>
          </a:bodyPr>
          <a:lstStyle/>
          <a:p>
            <a:r>
              <a:rPr lang="en-US" sz="3500" dirty="0">
                <a:solidFill>
                  <a:srgbClr val="0070C0"/>
                </a:solidFill>
              </a:rPr>
              <a:t>Worklists</a:t>
            </a:r>
            <a:endParaRPr lang="en-US" sz="3500" dirty="0"/>
          </a:p>
        </p:txBody>
      </p:sp>
    </p:spTree>
    <p:extLst>
      <p:ext uri="{BB962C8B-B14F-4D97-AF65-F5344CB8AC3E}">
        <p14:creationId xmlns:p14="http://schemas.microsoft.com/office/powerpoint/2010/main" val="7748853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26DE59-0386-4456-B21E-FBC22CF53C86}" type="slidenum">
              <a:rPr lang="en-US" smtClean="0"/>
              <a:pPr/>
              <a:t>12</a:t>
            </a:fld>
            <a:endParaRPr lang="en-US" dirty="0"/>
          </a:p>
        </p:txBody>
      </p:sp>
      <p:sp>
        <p:nvSpPr>
          <p:cNvPr id="4" name="Title 3"/>
          <p:cNvSpPr>
            <a:spLocks noGrp="1"/>
          </p:cNvSpPr>
          <p:nvPr>
            <p:ph type="title" idx="4294967295"/>
          </p:nvPr>
        </p:nvSpPr>
        <p:spPr>
          <a:xfrm>
            <a:off x="897557" y="-61103"/>
            <a:ext cx="7556485" cy="1068988"/>
          </a:xfrm>
        </p:spPr>
        <p:txBody>
          <a:bodyPr/>
          <a:lstStyle/>
          <a:p>
            <a:pPr algn="l"/>
            <a:r>
              <a:rPr lang="en-US" altLang="en-US" sz="3000" dirty="0">
                <a:solidFill>
                  <a:srgbClr val="0070C0"/>
                </a:solidFill>
                <a:latin typeface="Times New Roman" panose="02020603050405020304" pitchFamily="18" charset="0"/>
              </a:rPr>
              <a:t>Eligibility</a:t>
            </a:r>
            <a:r>
              <a:rPr lang="en-US" sz="3000" dirty="0" smtClean="0">
                <a:solidFill>
                  <a:srgbClr val="0070C0"/>
                </a:solidFill>
              </a:rPr>
              <a:t> </a:t>
            </a:r>
            <a:r>
              <a:rPr lang="en-US" sz="3000" dirty="0">
                <a:solidFill>
                  <a:srgbClr val="0070C0"/>
                </a:solidFill>
              </a:rPr>
              <a:t>Data by School</a:t>
            </a:r>
          </a:p>
        </p:txBody>
      </p:sp>
      <p:sp>
        <p:nvSpPr>
          <p:cNvPr id="5" name="Rectangle 4"/>
          <p:cNvSpPr/>
          <p:nvPr/>
        </p:nvSpPr>
        <p:spPr>
          <a:xfrm>
            <a:off x="5710335" y="3535740"/>
            <a:ext cx="3340359" cy="1431161"/>
          </a:xfrm>
          <a:prstGeom prst="rect">
            <a:avLst/>
          </a:prstGeom>
        </p:spPr>
        <p:txBody>
          <a:bodyPr wrap="square">
            <a:spAutoFit/>
          </a:bodyPr>
          <a:lstStyle/>
          <a:p>
            <a:pPr>
              <a:buClr>
                <a:schemeClr val="tx1"/>
              </a:buClr>
              <a:buSzPct val="75000"/>
              <a:buNone/>
            </a:pPr>
            <a:r>
              <a:rPr lang="en-US" altLang="en-US" sz="2400" dirty="0"/>
              <a:t>Student Counts</a:t>
            </a:r>
          </a:p>
          <a:p>
            <a:pPr>
              <a:buClr>
                <a:schemeClr val="tx1"/>
              </a:buClr>
              <a:buSzPct val="75000"/>
              <a:buNone/>
            </a:pPr>
            <a:endParaRPr lang="en-US" altLang="en-US" dirty="0">
              <a:latin typeface="Times New Roman" panose="02020603050405020304" pitchFamily="18" charset="0"/>
            </a:endParaRPr>
          </a:p>
          <a:p>
            <a:pPr>
              <a:spcBef>
                <a:spcPct val="50000"/>
              </a:spcBef>
              <a:buNone/>
            </a:pPr>
            <a:r>
              <a:rPr lang="en-US" altLang="en-US" dirty="0" smtClean="0">
                <a:latin typeface="Times New Roman" panose="02020603050405020304" pitchFamily="18" charset="0"/>
              </a:rPr>
              <a:t>Can also produce a transportation </a:t>
            </a:r>
            <a:r>
              <a:rPr lang="en-US" altLang="en-US" dirty="0">
                <a:latin typeface="Times New Roman" panose="02020603050405020304" pitchFamily="18" charset="0"/>
              </a:rPr>
              <a:t>eligibility </a:t>
            </a:r>
            <a:r>
              <a:rPr lang="en-US" altLang="en-US" dirty="0" smtClean="0">
                <a:latin typeface="Times New Roman" panose="02020603050405020304" pitchFamily="18" charset="0"/>
              </a:rPr>
              <a:t>code report.</a:t>
            </a:r>
            <a:endParaRPr lang="en-US" altLang="en-US" dirty="0">
              <a:latin typeface="Times New Roman" panose="02020603050405020304" pitchFamily="18" charset="0"/>
            </a:endParaRPr>
          </a:p>
        </p:txBody>
      </p:sp>
      <p:pic>
        <p:nvPicPr>
          <p:cNvPr id="7" name="Picture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2415" y="1384524"/>
            <a:ext cx="4486211"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stretch>
            <a:fillRect/>
          </a:stretch>
        </p:blipFill>
        <p:spPr>
          <a:xfrm>
            <a:off x="6043947" y="1141692"/>
            <a:ext cx="2316168" cy="2126434"/>
          </a:xfrm>
          <a:prstGeom prst="rect">
            <a:avLst/>
          </a:prstGeom>
        </p:spPr>
      </p:pic>
      <p:sp>
        <p:nvSpPr>
          <p:cNvPr id="9" name="Rectangle 6"/>
          <p:cNvSpPr>
            <a:spLocks noChangeArrowheads="1"/>
          </p:cNvSpPr>
          <p:nvPr/>
        </p:nvSpPr>
        <p:spPr bwMode="auto">
          <a:xfrm>
            <a:off x="3890865" y="2414210"/>
            <a:ext cx="1408923" cy="38100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
        <p:nvSpPr>
          <p:cNvPr id="10" name="Rectangle 6"/>
          <p:cNvSpPr>
            <a:spLocks noChangeArrowheads="1"/>
          </p:cNvSpPr>
          <p:nvPr/>
        </p:nvSpPr>
        <p:spPr bwMode="auto">
          <a:xfrm>
            <a:off x="6355332" y="2137402"/>
            <a:ext cx="1874087" cy="38100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Tree>
    <p:extLst>
      <p:ext uri="{BB962C8B-B14F-4D97-AF65-F5344CB8AC3E}">
        <p14:creationId xmlns:p14="http://schemas.microsoft.com/office/powerpoint/2010/main" val="304287469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30446" y="2277886"/>
            <a:ext cx="7758870" cy="124649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500" b="1" u="none" strike="noStrike" kern="0" cap="none" spc="0" normalizeH="0" baseline="0" noProof="0" dirty="0" smtClean="0">
                <a:ln>
                  <a:noFill/>
                </a:ln>
                <a:solidFill>
                  <a:schemeClr val="tx2">
                    <a:lumMod val="60000"/>
                    <a:lumOff val="40000"/>
                  </a:schemeClr>
                </a:solidFill>
                <a:uLnTx/>
                <a:uFillTx/>
              </a:rPr>
              <a:t>Questions?</a:t>
            </a:r>
            <a:endParaRPr kumimoji="0" lang="en-US" sz="7500" b="1" u="none" strike="noStrike" kern="0" cap="none" spc="0" normalizeH="0" baseline="0" noProof="0" dirty="0">
              <a:ln>
                <a:noFill/>
              </a:ln>
              <a:solidFill>
                <a:schemeClr val="tx2">
                  <a:lumMod val="60000"/>
                  <a:lumOff val="40000"/>
                </a:schemeClr>
              </a:solidFill>
              <a:uLnTx/>
              <a:uFillTx/>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5173" y="5695296"/>
            <a:ext cx="2576829" cy="721829"/>
          </a:xfrm>
          <a:prstGeom prst="rect">
            <a:avLst/>
          </a:prstGeom>
        </p:spPr>
      </p:pic>
    </p:spTree>
    <p:extLst>
      <p:ext uri="{BB962C8B-B14F-4D97-AF65-F5344CB8AC3E}">
        <p14:creationId xmlns:p14="http://schemas.microsoft.com/office/powerpoint/2010/main" val="3810996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26DE59-0386-4456-B21E-FBC22CF53C86}" type="slidenum">
              <a:rPr lang="en-US" smtClean="0"/>
              <a:pPr/>
              <a:t>13</a:t>
            </a:fld>
            <a:endParaRPr lang="en-US" dirty="0"/>
          </a:p>
        </p:txBody>
      </p:sp>
      <p:sp>
        <p:nvSpPr>
          <p:cNvPr id="4" name="Title 3"/>
          <p:cNvSpPr>
            <a:spLocks noGrp="1"/>
          </p:cNvSpPr>
          <p:nvPr>
            <p:ph type="title" idx="4294967295"/>
          </p:nvPr>
        </p:nvSpPr>
        <p:spPr>
          <a:xfrm>
            <a:off x="936679" y="-70184"/>
            <a:ext cx="7556485" cy="1068988"/>
          </a:xfrm>
        </p:spPr>
        <p:txBody>
          <a:bodyPr/>
          <a:lstStyle/>
          <a:p>
            <a:pPr algn="l"/>
            <a:r>
              <a:rPr lang="en-US" altLang="en-US" sz="3500" dirty="0">
                <a:solidFill>
                  <a:srgbClr val="0070C0"/>
                </a:solidFill>
                <a:latin typeface="Times New Roman" panose="02020603050405020304" pitchFamily="18" charset="0"/>
              </a:rPr>
              <a:t>Eligibility</a:t>
            </a:r>
            <a:r>
              <a:rPr lang="en-US" sz="3500" dirty="0">
                <a:solidFill>
                  <a:srgbClr val="0070C0"/>
                </a:solidFill>
              </a:rPr>
              <a:t> Data by School</a:t>
            </a:r>
            <a:endParaRPr lang="en-US" sz="3500" dirty="0"/>
          </a:p>
        </p:txBody>
      </p:sp>
      <p:pic>
        <p:nvPicPr>
          <p:cNvPr id="6" name="Picture 5"/>
          <p:cNvPicPr>
            <a:picLocks noChangeAspect="1"/>
          </p:cNvPicPr>
          <p:nvPr/>
        </p:nvPicPr>
        <p:blipFill>
          <a:blip r:embed="rId2"/>
          <a:stretch>
            <a:fillRect/>
          </a:stretch>
        </p:blipFill>
        <p:spPr>
          <a:xfrm>
            <a:off x="1119785" y="1508490"/>
            <a:ext cx="7373379" cy="4105848"/>
          </a:xfrm>
          <a:prstGeom prst="rect">
            <a:avLst/>
          </a:prstGeom>
        </p:spPr>
      </p:pic>
    </p:spTree>
    <p:extLst>
      <p:ext uri="{BB962C8B-B14F-4D97-AF65-F5344CB8AC3E}">
        <p14:creationId xmlns:p14="http://schemas.microsoft.com/office/powerpoint/2010/main" val="35050720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3629608" y="1352939"/>
            <a:ext cx="4630197" cy="4758611"/>
          </a:xfrm>
          <a:prstGeom prst="rect">
            <a:avLst/>
          </a:prstGeom>
        </p:spPr>
      </p:pic>
      <p:sp>
        <p:nvSpPr>
          <p:cNvPr id="3" name="Slide Number Placeholder 2"/>
          <p:cNvSpPr>
            <a:spLocks noGrp="1"/>
          </p:cNvSpPr>
          <p:nvPr>
            <p:ph type="sldNum" sz="quarter" idx="12"/>
          </p:nvPr>
        </p:nvSpPr>
        <p:spPr/>
        <p:txBody>
          <a:bodyPr/>
          <a:lstStyle/>
          <a:p>
            <a:fld id="{B726DE59-0386-4456-B21E-FBC22CF53C86}" type="slidenum">
              <a:rPr lang="en-US" smtClean="0"/>
              <a:pPr/>
              <a:t>14</a:t>
            </a:fld>
            <a:endParaRPr lang="en-US" dirty="0"/>
          </a:p>
        </p:txBody>
      </p:sp>
      <p:sp>
        <p:nvSpPr>
          <p:cNvPr id="4" name="Title 3"/>
          <p:cNvSpPr>
            <a:spLocks noGrp="1"/>
          </p:cNvSpPr>
          <p:nvPr>
            <p:ph type="title" idx="4294967295"/>
          </p:nvPr>
        </p:nvSpPr>
        <p:spPr>
          <a:xfrm>
            <a:off x="897557" y="-92810"/>
            <a:ext cx="7556485" cy="1068988"/>
          </a:xfrm>
        </p:spPr>
        <p:txBody>
          <a:bodyPr/>
          <a:lstStyle/>
          <a:p>
            <a:pPr algn="l"/>
            <a:r>
              <a:rPr lang="en-US" altLang="en-US" sz="3000" dirty="0" smtClean="0">
                <a:solidFill>
                  <a:srgbClr val="0070C0"/>
                </a:solidFill>
                <a:latin typeface="Times New Roman" panose="02020603050405020304" pitchFamily="18" charset="0"/>
              </a:rPr>
              <a:t>Eligibility</a:t>
            </a:r>
            <a:r>
              <a:rPr lang="en-US" sz="3000" dirty="0" smtClean="0">
                <a:solidFill>
                  <a:srgbClr val="0070C0"/>
                </a:solidFill>
              </a:rPr>
              <a:t> Data by School</a:t>
            </a:r>
            <a:endParaRPr lang="en-US" sz="3000" dirty="0">
              <a:solidFill>
                <a:srgbClr val="0070C0"/>
              </a:solidFill>
            </a:endParaRPr>
          </a:p>
        </p:txBody>
      </p:sp>
      <p:sp>
        <p:nvSpPr>
          <p:cNvPr id="7" name="Rectangle 6"/>
          <p:cNvSpPr/>
          <p:nvPr/>
        </p:nvSpPr>
        <p:spPr>
          <a:xfrm>
            <a:off x="970384" y="860674"/>
            <a:ext cx="2416629" cy="5401479"/>
          </a:xfrm>
          <a:prstGeom prst="rect">
            <a:avLst/>
          </a:prstGeom>
        </p:spPr>
        <p:txBody>
          <a:bodyPr wrap="square">
            <a:spAutoFit/>
          </a:bodyPr>
          <a:lstStyle/>
          <a:p>
            <a:pPr>
              <a:buClr>
                <a:schemeClr val="tx1"/>
              </a:buClr>
              <a:buSzPct val="75000"/>
              <a:buNone/>
            </a:pPr>
            <a:r>
              <a:rPr lang="en-US" altLang="en-US" sz="2400" dirty="0"/>
              <a:t>Student </a:t>
            </a:r>
            <a:r>
              <a:rPr lang="en-US" altLang="en-US" sz="2400" dirty="0" smtClean="0"/>
              <a:t>Eligibility Codes</a:t>
            </a:r>
            <a:endParaRPr lang="en-US" altLang="en-US" sz="2400" dirty="0"/>
          </a:p>
          <a:p>
            <a:pPr>
              <a:spcBef>
                <a:spcPct val="50000"/>
              </a:spcBef>
              <a:buNone/>
            </a:pPr>
            <a:r>
              <a:rPr lang="en-US" altLang="en-US" dirty="0" smtClean="0">
                <a:latin typeface="Times New Roman" panose="02020603050405020304" pitchFamily="18" charset="0"/>
              </a:rPr>
              <a:t>You </a:t>
            </a:r>
            <a:r>
              <a:rPr lang="en-US" altLang="en-US" dirty="0">
                <a:latin typeface="Times New Roman" panose="02020603050405020304" pitchFamily="18" charset="0"/>
              </a:rPr>
              <a:t>can produce student counts broken down </a:t>
            </a:r>
            <a:r>
              <a:rPr lang="en-US" altLang="en-US" dirty="0" smtClean="0">
                <a:latin typeface="Times New Roman" panose="02020603050405020304" pitchFamily="18" charset="0"/>
              </a:rPr>
              <a:t>by </a:t>
            </a:r>
            <a:r>
              <a:rPr lang="en-US" altLang="en-US" dirty="0">
                <a:latin typeface="Times New Roman" panose="02020603050405020304" pitchFamily="18" charset="0"/>
              </a:rPr>
              <a:t>transportation eligibility code</a:t>
            </a:r>
            <a:r>
              <a:rPr lang="en-US" altLang="en-US" dirty="0" smtClean="0">
                <a:latin typeface="Times New Roman" panose="02020603050405020304" pitchFamily="18" charset="0"/>
              </a:rPr>
              <a:t>.  If you don’t select a code it will default to 0.  0 = within eligible school boundary.</a:t>
            </a:r>
          </a:p>
          <a:p>
            <a:pPr>
              <a:spcBef>
                <a:spcPct val="50000"/>
              </a:spcBef>
              <a:buNone/>
            </a:pPr>
            <a:r>
              <a:rPr lang="en-US" altLang="en-US" dirty="0" smtClean="0">
                <a:latin typeface="Times New Roman" panose="02020603050405020304" pitchFamily="18" charset="0"/>
              </a:rPr>
              <a:t>On the report it is broken down by Assigned and Not Assigned to a stop.</a:t>
            </a:r>
            <a:endParaRPr lang="en-US" altLang="en-US" dirty="0">
              <a:latin typeface="Times New Roman" panose="02020603050405020304" pitchFamily="18" charset="0"/>
            </a:endParaRPr>
          </a:p>
          <a:p>
            <a:pPr>
              <a:spcBef>
                <a:spcPct val="50000"/>
              </a:spcBef>
              <a:buNone/>
            </a:pPr>
            <a:r>
              <a:rPr lang="en-US" altLang="en-US" dirty="0" smtClean="0">
                <a:solidFill>
                  <a:srgbClr val="FF0000"/>
                </a:solidFill>
                <a:latin typeface="Times New Roman" panose="02020603050405020304" pitchFamily="18" charset="0"/>
              </a:rPr>
              <a:t>This information is populated by your school boundaries.</a:t>
            </a:r>
            <a:endParaRPr lang="en-US" altLang="en-US" dirty="0">
              <a:solidFill>
                <a:srgbClr val="FF0000"/>
              </a:solidFill>
              <a:latin typeface="Times New Roman" panose="02020603050405020304" pitchFamily="18" charset="0"/>
            </a:endParaRPr>
          </a:p>
        </p:txBody>
      </p:sp>
      <p:sp>
        <p:nvSpPr>
          <p:cNvPr id="8" name="Rectangle 6"/>
          <p:cNvSpPr>
            <a:spLocks noChangeArrowheads="1"/>
          </p:cNvSpPr>
          <p:nvPr/>
        </p:nvSpPr>
        <p:spPr bwMode="auto">
          <a:xfrm>
            <a:off x="3741575" y="1520890"/>
            <a:ext cx="830425" cy="38100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
        <p:nvSpPr>
          <p:cNvPr id="9" name="Line 5"/>
          <p:cNvSpPr>
            <a:spLocks noChangeShapeType="1"/>
          </p:cNvSpPr>
          <p:nvPr/>
        </p:nvSpPr>
        <p:spPr bwMode="auto">
          <a:xfrm>
            <a:off x="2813136" y="1614196"/>
            <a:ext cx="928439" cy="0"/>
          </a:xfrm>
          <a:prstGeom prst="line">
            <a:avLst/>
          </a:prstGeom>
          <a:noFill/>
          <a:ln w="38100">
            <a:solidFill>
              <a:srgbClr val="CC00CC"/>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Tree>
    <p:extLst>
      <p:ext uri="{BB962C8B-B14F-4D97-AF65-F5344CB8AC3E}">
        <p14:creationId xmlns:p14="http://schemas.microsoft.com/office/powerpoint/2010/main" val="5173395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152264"/>
            <a:ext cx="7835425" cy="614214"/>
          </a:xfrm>
        </p:spPr>
        <p:txBody>
          <a:bodyPr/>
          <a:lstStyle/>
          <a:p>
            <a:pPr algn="l"/>
            <a:r>
              <a:rPr lang="en-US" sz="3500" dirty="0">
                <a:solidFill>
                  <a:schemeClr val="tx2">
                    <a:satMod val="130000"/>
                  </a:schemeClr>
                </a:solidFill>
                <a:cs typeface="Trebuchet MS" pitchFamily="34" charset="0"/>
              </a:rPr>
              <a:t>Overview of Report features</a:t>
            </a:r>
            <a:r>
              <a:rPr lang="en-US" sz="4000" dirty="0">
                <a:solidFill>
                  <a:schemeClr val="tx2">
                    <a:satMod val="130000"/>
                  </a:schemeClr>
                </a:solidFill>
                <a:cs typeface="Trebuchet MS" pitchFamily="34" charset="0"/>
              </a:rPr>
              <a:t>:</a:t>
            </a:r>
            <a:endParaRPr lang="en-US" sz="4000" dirty="0"/>
          </a:p>
        </p:txBody>
      </p:sp>
      <p:sp>
        <p:nvSpPr>
          <p:cNvPr id="4" name="Content Placeholder 2"/>
          <p:cNvSpPr>
            <a:spLocks noGrp="1"/>
          </p:cNvSpPr>
          <p:nvPr>
            <p:ph idx="1"/>
          </p:nvPr>
        </p:nvSpPr>
        <p:spPr>
          <a:xfrm>
            <a:off x="1043939" y="1464906"/>
            <a:ext cx="2653955" cy="4021493"/>
          </a:xfrm>
          <a:ln>
            <a:noFill/>
          </a:ln>
        </p:spPr>
        <p:txBody>
          <a:bodyPr>
            <a:normAutofit fontScale="77500" lnSpcReduction="20000"/>
          </a:bodyPr>
          <a:lstStyle/>
          <a:p>
            <a:pPr>
              <a:buClr>
                <a:schemeClr val="tx1"/>
              </a:buClr>
              <a:buSzPct val="75000"/>
              <a:buNone/>
            </a:pPr>
            <a:r>
              <a:rPr lang="en-US" altLang="en-US" sz="3600" dirty="0"/>
              <a:t>Student Ride Times</a:t>
            </a:r>
          </a:p>
          <a:p>
            <a:pPr>
              <a:buClr>
                <a:schemeClr val="tx1"/>
              </a:buClr>
              <a:buSzPct val="75000"/>
              <a:buNone/>
            </a:pPr>
            <a:endParaRPr lang="en-US" altLang="en-US" sz="2400" dirty="0">
              <a:latin typeface="Times New Roman" panose="02020603050405020304" pitchFamily="18" charset="0"/>
            </a:endParaRPr>
          </a:p>
          <a:p>
            <a:pPr>
              <a:spcBef>
                <a:spcPct val="50000"/>
              </a:spcBef>
              <a:buNone/>
            </a:pPr>
            <a:r>
              <a:rPr lang="en-US" altLang="en-US" sz="2400" dirty="0">
                <a:latin typeface="Times New Roman" panose="02020603050405020304" pitchFamily="18" charset="0"/>
              </a:rPr>
              <a:t>Produces a report  showing the number of assigned bus riders in TIMS for each School, by AM and PM Assignments.</a:t>
            </a:r>
          </a:p>
          <a:p>
            <a:pPr>
              <a:spcBef>
                <a:spcPct val="50000"/>
              </a:spcBef>
              <a:buNone/>
            </a:pPr>
            <a:endParaRPr lang="en-US" altLang="en-US" sz="2400" dirty="0">
              <a:latin typeface="Times New Roman" panose="02020603050405020304" pitchFamily="18" charset="0"/>
            </a:endParaRPr>
          </a:p>
          <a:p>
            <a:pPr>
              <a:spcBef>
                <a:spcPct val="50000"/>
              </a:spcBef>
              <a:buNone/>
            </a:pPr>
            <a:r>
              <a:rPr lang="en-US" altLang="en-US" sz="2400" dirty="0">
                <a:latin typeface="Times New Roman" panose="02020603050405020304" pitchFamily="18" charset="0"/>
              </a:rPr>
              <a:t>Also tallies </a:t>
            </a:r>
            <a:r>
              <a:rPr lang="en-US" altLang="en-US" sz="2400" dirty="0" smtClean="0">
                <a:latin typeface="Times New Roman" panose="02020603050405020304" pitchFamily="18" charset="0"/>
              </a:rPr>
              <a:t>ride </a:t>
            </a:r>
            <a:r>
              <a:rPr lang="en-US" altLang="en-US" sz="2400" dirty="0">
                <a:latin typeface="Times New Roman" panose="02020603050405020304" pitchFamily="18" charset="0"/>
              </a:rPr>
              <a:t>times for students – AM, PM or Total Ride Time</a:t>
            </a:r>
          </a:p>
          <a:p>
            <a:pPr marL="0" indent="0">
              <a:spcAft>
                <a:spcPts val="600"/>
              </a:spcAft>
              <a:buNone/>
            </a:pPr>
            <a:endParaRPr lang="en-US" sz="2200" dirty="0"/>
          </a:p>
        </p:txBody>
      </p:sp>
      <p:cxnSp>
        <p:nvCxnSpPr>
          <p:cNvPr id="5" name="Straight Connector 4"/>
          <p:cNvCxnSpPr/>
          <p:nvPr/>
        </p:nvCxnSpPr>
        <p:spPr>
          <a:xfrm>
            <a:off x="977425" y="833468"/>
            <a:ext cx="7772400" cy="0"/>
          </a:xfrm>
          <a:prstGeom prst="line">
            <a:avLst/>
          </a:prstGeom>
          <a:ln w="50800">
            <a:solidFill>
              <a:srgbClr val="5D6F7B"/>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B726DE59-0386-4456-B21E-FBC22CF53C86}" type="slidenum">
              <a:rPr lang="en-US" smtClean="0"/>
              <a:pPr/>
              <a:t>15</a:t>
            </a:fld>
            <a:endParaRPr lang="en-US" dirty="0"/>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06924" y="1570652"/>
            <a:ext cx="4724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ChangeArrowheads="1"/>
          </p:cNvSpPr>
          <p:nvPr/>
        </p:nvSpPr>
        <p:spPr bwMode="auto">
          <a:xfrm>
            <a:off x="6898296" y="2413518"/>
            <a:ext cx="1564570" cy="38100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
        <p:nvSpPr>
          <p:cNvPr id="10" name="Line 5"/>
          <p:cNvSpPr>
            <a:spLocks noChangeShapeType="1"/>
          </p:cNvSpPr>
          <p:nvPr/>
        </p:nvSpPr>
        <p:spPr bwMode="auto">
          <a:xfrm>
            <a:off x="3697895" y="2605573"/>
            <a:ext cx="3200400" cy="0"/>
          </a:xfrm>
          <a:prstGeom prst="line">
            <a:avLst/>
          </a:prstGeom>
          <a:noFill/>
          <a:ln w="38100">
            <a:solidFill>
              <a:srgbClr val="CC00CC"/>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Tree>
    <p:extLst>
      <p:ext uri="{BB962C8B-B14F-4D97-AF65-F5344CB8AC3E}">
        <p14:creationId xmlns:p14="http://schemas.microsoft.com/office/powerpoint/2010/main" val="34003939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26DE59-0386-4456-B21E-FBC22CF53C86}" type="slidenum">
              <a:rPr lang="en-US" smtClean="0"/>
              <a:pPr/>
              <a:t>16</a:t>
            </a:fld>
            <a:endParaRPr lang="en-US" dirty="0"/>
          </a:p>
        </p:txBody>
      </p:sp>
      <p:sp>
        <p:nvSpPr>
          <p:cNvPr id="2" name="Title 1"/>
          <p:cNvSpPr>
            <a:spLocks noGrp="1"/>
          </p:cNvSpPr>
          <p:nvPr>
            <p:ph type="title" idx="4294967295"/>
          </p:nvPr>
        </p:nvSpPr>
        <p:spPr>
          <a:xfrm>
            <a:off x="977425" y="152264"/>
            <a:ext cx="7772400" cy="614214"/>
          </a:xfrm>
        </p:spPr>
        <p:txBody>
          <a:bodyPr/>
          <a:lstStyle/>
          <a:p>
            <a:pPr algn="l"/>
            <a:r>
              <a:rPr lang="en-US" sz="3500" dirty="0">
                <a:solidFill>
                  <a:schemeClr val="tx2">
                    <a:satMod val="130000"/>
                  </a:schemeClr>
                </a:solidFill>
                <a:cs typeface="Trebuchet MS" pitchFamily="34" charset="0"/>
              </a:rPr>
              <a:t>Overview of Report features</a:t>
            </a:r>
            <a:r>
              <a:rPr lang="en-US" sz="4000" dirty="0">
                <a:solidFill>
                  <a:schemeClr val="tx2">
                    <a:satMod val="130000"/>
                  </a:schemeClr>
                </a:solidFill>
                <a:cs typeface="Trebuchet MS" pitchFamily="34" charset="0"/>
              </a:rPr>
              <a:t>:</a:t>
            </a:r>
            <a:endParaRPr lang="en-US" sz="4000" dirty="0">
              <a:solidFill>
                <a:srgbClr val="FF0000"/>
              </a:solidFill>
            </a:endParaRPr>
          </a:p>
        </p:txBody>
      </p:sp>
      <p:cxnSp>
        <p:nvCxnSpPr>
          <p:cNvPr id="5" name="Straight Connector 4"/>
          <p:cNvCxnSpPr/>
          <p:nvPr/>
        </p:nvCxnSpPr>
        <p:spPr>
          <a:xfrm>
            <a:off x="977425" y="833468"/>
            <a:ext cx="7772400" cy="0"/>
          </a:xfrm>
          <a:prstGeom prst="line">
            <a:avLst/>
          </a:prstGeom>
          <a:ln w="50800">
            <a:solidFill>
              <a:srgbClr val="5D6F7B"/>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129004" y="3202048"/>
            <a:ext cx="2537927" cy="3003899"/>
          </a:xfrm>
          <a:prstGeom prst="rect">
            <a:avLst/>
          </a:prstGeom>
        </p:spPr>
        <p:txBody>
          <a:bodyPr wrap="square" numCol="1">
            <a:spAutoFit/>
          </a:bodyPr>
          <a:lstStyle/>
          <a:p>
            <a:pPr>
              <a:spcBef>
                <a:spcPct val="20000"/>
              </a:spcBef>
              <a:buClr>
                <a:schemeClr val="tx1"/>
              </a:buClr>
              <a:buSzPct val="75000"/>
            </a:pPr>
            <a:r>
              <a:rPr lang="en-US" altLang="en-US" sz="2800" dirty="0">
                <a:latin typeface="Arial" panose="020B0604020202020204" pitchFamily="34" charset="0"/>
              </a:rPr>
              <a:t>Student </a:t>
            </a:r>
            <a:r>
              <a:rPr lang="en-US" altLang="en-US" sz="2800" dirty="0" smtClean="0">
                <a:latin typeface="Arial" panose="020B0604020202020204" pitchFamily="34" charset="0"/>
              </a:rPr>
              <a:t>Riders</a:t>
            </a:r>
          </a:p>
          <a:p>
            <a:pPr>
              <a:spcBef>
                <a:spcPct val="20000"/>
              </a:spcBef>
              <a:buClr>
                <a:schemeClr val="tx1"/>
              </a:buClr>
              <a:buSzPct val="75000"/>
            </a:pPr>
            <a:r>
              <a:rPr lang="en-US" altLang="en-US" dirty="0" smtClean="0">
                <a:latin typeface="Times New Roman" panose="02020603050405020304" pitchFamily="18" charset="0"/>
              </a:rPr>
              <a:t>Produces </a:t>
            </a:r>
            <a:r>
              <a:rPr lang="en-US" altLang="en-US" dirty="0">
                <a:latin typeface="Times New Roman" panose="02020603050405020304" pitchFamily="18" charset="0"/>
              </a:rPr>
              <a:t>a report  showing the number of assigned bus riders in TIMS for each School, by AM and PM Assignments.</a:t>
            </a:r>
          </a:p>
          <a:p>
            <a:pPr marL="0" lvl="1" defTabSz="457200">
              <a:spcBef>
                <a:spcPct val="20000"/>
              </a:spcBef>
            </a:pPr>
            <a:endParaRPr lang="en-US" dirty="0">
              <a:latin typeface="Arial" panose="020B0604020202020204" pitchFamily="34" charset="0"/>
              <a:cs typeface="Arial" panose="020B0604020202020204" pitchFamily="34" charset="0"/>
            </a:endParaRPr>
          </a:p>
        </p:txBody>
      </p:sp>
      <p:pic>
        <p:nvPicPr>
          <p:cNvPr id="9" name="Picture 1"/>
          <p:cNvPicPr>
            <a:picLocks noChangeAspect="1"/>
          </p:cNvPicPr>
          <p:nvPr/>
        </p:nvPicPr>
        <p:blipFill>
          <a:blip r:embed="rId2">
            <a:extLst>
              <a:ext uri="{28A0092B-C50C-407E-A947-70E740481C1C}">
                <a14:useLocalDpi xmlns:a14="http://schemas.microsoft.com/office/drawing/2010/main" val="0"/>
              </a:ext>
            </a:extLst>
          </a:blip>
          <a:srcRect l="3751" t="9848" r="59167" b="62122"/>
          <a:stretch>
            <a:fillRect/>
          </a:stretch>
        </p:blipFill>
        <p:spPr bwMode="auto">
          <a:xfrm>
            <a:off x="3889412" y="1772817"/>
            <a:ext cx="5114628" cy="422357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977425" y="1534940"/>
            <a:ext cx="2232306" cy="1667108"/>
          </a:xfrm>
          <a:prstGeom prst="rect">
            <a:avLst/>
          </a:prstGeom>
        </p:spPr>
      </p:pic>
      <p:sp>
        <p:nvSpPr>
          <p:cNvPr id="11" name="Rectangle 6"/>
          <p:cNvSpPr>
            <a:spLocks noChangeArrowheads="1"/>
          </p:cNvSpPr>
          <p:nvPr/>
        </p:nvSpPr>
        <p:spPr bwMode="auto">
          <a:xfrm>
            <a:off x="1129004" y="1925291"/>
            <a:ext cx="1912775" cy="289249"/>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
        <p:nvSpPr>
          <p:cNvPr id="6" name="Rectangle 5"/>
          <p:cNvSpPr/>
          <p:nvPr/>
        </p:nvSpPr>
        <p:spPr>
          <a:xfrm>
            <a:off x="994527" y="1051486"/>
            <a:ext cx="3667992" cy="415498"/>
          </a:xfrm>
          <a:prstGeom prst="rect">
            <a:avLst/>
          </a:prstGeom>
        </p:spPr>
        <p:txBody>
          <a:bodyPr wrap="none">
            <a:spAutoFit/>
          </a:bodyPr>
          <a:lstStyle/>
          <a:p>
            <a:pPr>
              <a:spcBef>
                <a:spcPct val="20000"/>
              </a:spcBef>
              <a:buClr>
                <a:schemeClr val="tx1"/>
              </a:buClr>
              <a:buSzPct val="75000"/>
            </a:pPr>
            <a:r>
              <a:rPr lang="en-US" altLang="en-US" sz="2100" dirty="0" smtClean="0">
                <a:solidFill>
                  <a:srgbClr val="FF0000"/>
                </a:solidFill>
                <a:latin typeface="Arial" panose="020B0604020202020204" pitchFamily="34" charset="0"/>
              </a:rPr>
              <a:t>Always update the report first</a:t>
            </a:r>
            <a:endParaRPr lang="en-US" altLang="en-US" sz="2100"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3396221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26DE59-0386-4456-B21E-FBC22CF53C86}" type="slidenum">
              <a:rPr lang="en-US" smtClean="0"/>
              <a:pPr/>
              <a:t>17</a:t>
            </a:fld>
            <a:endParaRPr lang="en-US" dirty="0"/>
          </a:p>
        </p:txBody>
      </p:sp>
      <p:sp>
        <p:nvSpPr>
          <p:cNvPr id="2" name="Title 1"/>
          <p:cNvSpPr>
            <a:spLocks noGrp="1"/>
          </p:cNvSpPr>
          <p:nvPr>
            <p:ph type="title" idx="4294967295"/>
          </p:nvPr>
        </p:nvSpPr>
        <p:spPr>
          <a:xfrm>
            <a:off x="977425" y="152264"/>
            <a:ext cx="7772400" cy="614214"/>
          </a:xfrm>
        </p:spPr>
        <p:txBody>
          <a:bodyPr/>
          <a:lstStyle/>
          <a:p>
            <a:pPr algn="l"/>
            <a:r>
              <a:rPr lang="en-US" sz="3500" dirty="0">
                <a:solidFill>
                  <a:schemeClr val="tx2">
                    <a:satMod val="130000"/>
                  </a:schemeClr>
                </a:solidFill>
                <a:cs typeface="Trebuchet MS" pitchFamily="34" charset="0"/>
              </a:rPr>
              <a:t>Overview of Report features:</a:t>
            </a:r>
            <a:endParaRPr lang="en-US" sz="3500" dirty="0"/>
          </a:p>
        </p:txBody>
      </p:sp>
      <p:cxnSp>
        <p:nvCxnSpPr>
          <p:cNvPr id="5" name="Straight Connector 4"/>
          <p:cNvCxnSpPr/>
          <p:nvPr/>
        </p:nvCxnSpPr>
        <p:spPr>
          <a:xfrm>
            <a:off x="977425" y="833468"/>
            <a:ext cx="7772400" cy="0"/>
          </a:xfrm>
          <a:prstGeom prst="line">
            <a:avLst/>
          </a:prstGeom>
          <a:ln w="50800">
            <a:solidFill>
              <a:srgbClr val="5D6F7B"/>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369311" y="1457216"/>
            <a:ext cx="3790518" cy="1114151"/>
          </a:xfrm>
          <a:prstGeom prst="rect">
            <a:avLst/>
          </a:prstGeom>
        </p:spPr>
        <p:txBody>
          <a:bodyPr wrap="square">
            <a:spAutoFit/>
          </a:bodyPr>
          <a:lstStyle/>
          <a:p>
            <a:pPr>
              <a:spcBef>
                <a:spcPct val="20000"/>
              </a:spcBef>
              <a:buClr>
                <a:schemeClr val="tx1"/>
              </a:buClr>
              <a:buSzPct val="75000"/>
            </a:pPr>
            <a:r>
              <a:rPr lang="en-US" altLang="en-US" sz="2800" dirty="0">
                <a:solidFill>
                  <a:srgbClr val="FF0000"/>
                </a:solidFill>
                <a:latin typeface="Arial" panose="020B0604020202020204" pitchFamily="34" charset="0"/>
              </a:rPr>
              <a:t>Student Ride Times</a:t>
            </a:r>
          </a:p>
          <a:p>
            <a:pPr>
              <a:spcBef>
                <a:spcPct val="20000"/>
              </a:spcBef>
              <a:buClr>
                <a:schemeClr val="tx1"/>
              </a:buClr>
              <a:buSzPct val="75000"/>
            </a:pPr>
            <a:endParaRPr lang="en-US" altLang="en-US" dirty="0">
              <a:latin typeface="Times New Roman" panose="02020603050405020304" pitchFamily="18" charset="0"/>
            </a:endParaRPr>
          </a:p>
          <a:p>
            <a:pPr marL="0" lvl="1" defTabSz="457200">
              <a:spcBef>
                <a:spcPct val="20000"/>
              </a:spcBef>
            </a:pPr>
            <a:endParaRPr lang="en-US" sz="1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86603" y="3355142"/>
            <a:ext cx="7306695" cy="2648320"/>
          </a:xfrm>
          <a:prstGeom prst="rect">
            <a:avLst/>
          </a:prstGeom>
        </p:spPr>
      </p:pic>
      <p:pic>
        <p:nvPicPr>
          <p:cNvPr id="6" name="Picture 5"/>
          <p:cNvPicPr>
            <a:picLocks noChangeAspect="1"/>
          </p:cNvPicPr>
          <p:nvPr/>
        </p:nvPicPr>
        <p:blipFill>
          <a:blip r:embed="rId3"/>
          <a:stretch>
            <a:fillRect/>
          </a:stretch>
        </p:blipFill>
        <p:spPr>
          <a:xfrm>
            <a:off x="5860476" y="1116549"/>
            <a:ext cx="1733792" cy="1829055"/>
          </a:xfrm>
          <a:prstGeom prst="rect">
            <a:avLst/>
          </a:prstGeom>
        </p:spPr>
      </p:pic>
    </p:spTree>
    <p:extLst>
      <p:ext uri="{BB962C8B-B14F-4D97-AF65-F5344CB8AC3E}">
        <p14:creationId xmlns:p14="http://schemas.microsoft.com/office/powerpoint/2010/main" val="34152841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28232" y="2015331"/>
            <a:ext cx="7556485" cy="3618462"/>
          </a:xfrm>
        </p:spPr>
        <p:txBody>
          <a:bodyPr>
            <a:normAutofit/>
          </a:bodyPr>
          <a:lstStyle/>
          <a:p>
            <a:pPr algn="ctr"/>
            <a:r>
              <a:rPr lang="en-US" sz="5500" dirty="0" smtClean="0">
                <a:solidFill>
                  <a:srgbClr val="FF0000"/>
                </a:solidFill>
              </a:rPr>
              <a:t>Understanding the Structure of the TIMS Data</a:t>
            </a:r>
            <a:endParaRPr lang="en-US" sz="5500" dirty="0">
              <a:solidFill>
                <a:srgbClr val="FF000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18</a:t>
            </a:fld>
            <a:endParaRPr lang="en-US" dirty="0"/>
          </a:p>
        </p:txBody>
      </p:sp>
      <p:sp>
        <p:nvSpPr>
          <p:cNvPr id="4" name="Title 3"/>
          <p:cNvSpPr>
            <a:spLocks noGrp="1"/>
          </p:cNvSpPr>
          <p:nvPr>
            <p:ph type="title" idx="4294967295"/>
          </p:nvPr>
        </p:nvSpPr>
        <p:spPr>
          <a:xfrm>
            <a:off x="906888" y="-88845"/>
            <a:ext cx="7556485" cy="1068988"/>
          </a:xfrm>
        </p:spPr>
        <p:txBody>
          <a:bodyPr/>
          <a:lstStyle/>
          <a:p>
            <a:pPr algn="l"/>
            <a:r>
              <a:rPr lang="en-US" sz="3500" dirty="0" smtClean="0">
                <a:solidFill>
                  <a:srgbClr val="0070C0"/>
                </a:solidFill>
              </a:rPr>
              <a:t>Understanding Reports</a:t>
            </a:r>
            <a:endParaRPr lang="en-US" sz="3500" dirty="0">
              <a:solidFill>
                <a:srgbClr val="0070C0"/>
              </a:solidFill>
            </a:endParaRPr>
          </a:p>
        </p:txBody>
      </p:sp>
    </p:spTree>
    <p:extLst>
      <p:ext uri="{BB962C8B-B14F-4D97-AF65-F5344CB8AC3E}">
        <p14:creationId xmlns:p14="http://schemas.microsoft.com/office/powerpoint/2010/main" val="35823999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722044" y="844765"/>
            <a:ext cx="8421956" cy="5807961"/>
          </a:xfrm>
          <a:prstGeom prst="rect">
            <a:avLst/>
          </a:prstGeom>
        </p:spPr>
      </p:pic>
      <p:sp>
        <p:nvSpPr>
          <p:cNvPr id="3" name="Slide Number Placeholder 2"/>
          <p:cNvSpPr>
            <a:spLocks noGrp="1"/>
          </p:cNvSpPr>
          <p:nvPr>
            <p:ph type="sldNum" sz="quarter" idx="12"/>
          </p:nvPr>
        </p:nvSpPr>
        <p:spPr/>
        <p:txBody>
          <a:bodyPr/>
          <a:lstStyle/>
          <a:p>
            <a:fld id="{B726DE59-0386-4456-B21E-FBC22CF53C86}" type="slidenum">
              <a:rPr lang="en-US" smtClean="0"/>
              <a:pPr/>
              <a:t>19</a:t>
            </a:fld>
            <a:endParaRPr lang="en-US" dirty="0"/>
          </a:p>
        </p:txBody>
      </p:sp>
      <p:sp>
        <p:nvSpPr>
          <p:cNvPr id="4" name="Title 3"/>
          <p:cNvSpPr>
            <a:spLocks noGrp="1"/>
          </p:cNvSpPr>
          <p:nvPr>
            <p:ph type="title" idx="4294967295"/>
          </p:nvPr>
        </p:nvSpPr>
        <p:spPr>
          <a:xfrm>
            <a:off x="897557" y="0"/>
            <a:ext cx="7556485" cy="1068988"/>
          </a:xfrm>
        </p:spPr>
        <p:txBody>
          <a:bodyPr/>
          <a:lstStyle/>
          <a:p>
            <a:pPr algn="l"/>
            <a:r>
              <a:rPr lang="en-US" sz="3000" dirty="0">
                <a:solidFill>
                  <a:schemeClr val="tx2">
                    <a:lumMod val="60000"/>
                    <a:lumOff val="40000"/>
                  </a:schemeClr>
                </a:solidFill>
              </a:rPr>
              <a:t>Structure of the TIMS Data</a:t>
            </a:r>
            <a:endParaRPr lang="en-US" sz="3000" dirty="0"/>
          </a:p>
        </p:txBody>
      </p:sp>
    </p:spTree>
    <p:extLst>
      <p:ext uri="{BB962C8B-B14F-4D97-AF65-F5344CB8AC3E}">
        <p14:creationId xmlns:p14="http://schemas.microsoft.com/office/powerpoint/2010/main" val="2957876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77425" y="152264"/>
            <a:ext cx="7772400" cy="614214"/>
          </a:xfrm>
        </p:spPr>
        <p:txBody>
          <a:bodyPr/>
          <a:lstStyle/>
          <a:p>
            <a:pPr algn="l"/>
            <a:r>
              <a:rPr lang="en-US" sz="3500" dirty="0" smtClean="0">
                <a:solidFill>
                  <a:srgbClr val="0070C0"/>
                </a:solidFill>
              </a:rPr>
              <a:t>Class Overview</a:t>
            </a:r>
            <a:endParaRPr lang="en-US" sz="3500" dirty="0">
              <a:solidFill>
                <a:srgbClr val="0070C0"/>
              </a:solidFill>
            </a:endParaRPr>
          </a:p>
        </p:txBody>
      </p:sp>
      <p:sp>
        <p:nvSpPr>
          <p:cNvPr id="4" name="Content Placeholder 2"/>
          <p:cNvSpPr>
            <a:spLocks noGrp="1"/>
          </p:cNvSpPr>
          <p:nvPr>
            <p:ph idx="1"/>
          </p:nvPr>
        </p:nvSpPr>
        <p:spPr>
          <a:xfrm>
            <a:off x="794758" y="833468"/>
            <a:ext cx="8349242" cy="5696284"/>
          </a:xfrm>
          <a:ln>
            <a:noFill/>
          </a:ln>
        </p:spPr>
        <p:txBody>
          <a:bodyPr>
            <a:normAutofit fontScale="55000" lnSpcReduction="20000"/>
          </a:bodyPr>
          <a:lstStyle/>
          <a:p>
            <a:pPr marL="0" indent="0">
              <a:buNone/>
            </a:pPr>
            <a:r>
              <a:rPr lang="en-US" dirty="0"/>
              <a:t> </a:t>
            </a:r>
          </a:p>
          <a:p>
            <a:r>
              <a:rPr lang="en-US" b="1" dirty="0">
                <a:solidFill>
                  <a:srgbClr val="FF0000"/>
                </a:solidFill>
              </a:rPr>
              <a:t>Geographic </a:t>
            </a:r>
            <a:r>
              <a:rPr lang="en-US" b="1" dirty="0" smtClean="0">
                <a:solidFill>
                  <a:srgbClr val="FF0000"/>
                </a:solidFill>
              </a:rPr>
              <a:t>Reports</a:t>
            </a:r>
          </a:p>
          <a:p>
            <a:pPr lvl="1"/>
            <a:r>
              <a:rPr lang="en-US" dirty="0" smtClean="0"/>
              <a:t>Street </a:t>
            </a:r>
            <a:r>
              <a:rPr lang="en-US" dirty="0"/>
              <a:t>Listings</a:t>
            </a:r>
          </a:p>
          <a:p>
            <a:pPr lvl="1"/>
            <a:r>
              <a:rPr lang="en-US" dirty="0" smtClean="0"/>
              <a:t>Traffic </a:t>
            </a:r>
            <a:r>
              <a:rPr lang="en-US" dirty="0"/>
              <a:t>Listings	</a:t>
            </a:r>
          </a:p>
          <a:p>
            <a:r>
              <a:rPr lang="en-US" b="1" dirty="0" smtClean="0">
                <a:solidFill>
                  <a:srgbClr val="FF0000"/>
                </a:solidFill>
              </a:rPr>
              <a:t>Overview </a:t>
            </a:r>
            <a:r>
              <a:rPr lang="en-US" b="1" dirty="0">
                <a:solidFill>
                  <a:srgbClr val="FF0000"/>
                </a:solidFill>
              </a:rPr>
              <a:t>of Report </a:t>
            </a:r>
            <a:r>
              <a:rPr lang="en-US" b="1" dirty="0" smtClean="0">
                <a:solidFill>
                  <a:srgbClr val="FF0000"/>
                </a:solidFill>
              </a:rPr>
              <a:t>Features </a:t>
            </a:r>
            <a:endParaRPr lang="en-US" b="1" dirty="0">
              <a:solidFill>
                <a:srgbClr val="FF0000"/>
              </a:solidFill>
            </a:endParaRPr>
          </a:p>
          <a:p>
            <a:pPr lvl="1"/>
            <a:r>
              <a:rPr lang="en-US" dirty="0"/>
              <a:t>Student Counts </a:t>
            </a:r>
          </a:p>
          <a:p>
            <a:pPr lvl="2"/>
            <a:r>
              <a:rPr lang="en-US" dirty="0"/>
              <a:t>School Grade number of students registered at each school broken down by grade </a:t>
            </a:r>
          </a:p>
          <a:p>
            <a:pPr lvl="2"/>
            <a:r>
              <a:rPr lang="en-US" dirty="0"/>
              <a:t>Eligibility Report totals per school based off of eligibility codes – default = 0</a:t>
            </a:r>
          </a:p>
          <a:p>
            <a:pPr lvl="1"/>
            <a:r>
              <a:rPr lang="en-US" dirty="0" smtClean="0"/>
              <a:t>Riders </a:t>
            </a:r>
            <a:r>
              <a:rPr lang="en-US" dirty="0"/>
              <a:t>Report</a:t>
            </a:r>
          </a:p>
          <a:p>
            <a:pPr lvl="2"/>
            <a:r>
              <a:rPr lang="en-US" dirty="0" smtClean="0"/>
              <a:t>Total </a:t>
            </a:r>
            <a:r>
              <a:rPr lang="en-US" dirty="0"/>
              <a:t>number of riders AM &amp; </a:t>
            </a:r>
            <a:r>
              <a:rPr lang="en-US" dirty="0" smtClean="0"/>
              <a:t>PM</a:t>
            </a:r>
          </a:p>
          <a:p>
            <a:pPr lvl="2"/>
            <a:r>
              <a:rPr lang="en-US" dirty="0" smtClean="0"/>
              <a:t>Longest </a:t>
            </a:r>
            <a:r>
              <a:rPr lang="en-US" dirty="0"/>
              <a:t>ride </a:t>
            </a:r>
            <a:r>
              <a:rPr lang="en-US" dirty="0" smtClean="0"/>
              <a:t>times</a:t>
            </a:r>
            <a:endParaRPr lang="en-US" dirty="0"/>
          </a:p>
          <a:p>
            <a:r>
              <a:rPr lang="en-US" b="1" dirty="0">
                <a:solidFill>
                  <a:srgbClr val="FF0000"/>
                </a:solidFill>
              </a:rPr>
              <a:t>Structure of TIMS </a:t>
            </a:r>
            <a:r>
              <a:rPr lang="en-US" b="1" dirty="0" smtClean="0">
                <a:solidFill>
                  <a:srgbClr val="FF0000"/>
                </a:solidFill>
              </a:rPr>
              <a:t>Data</a:t>
            </a:r>
          </a:p>
          <a:p>
            <a:r>
              <a:rPr lang="en-US" b="1" dirty="0" smtClean="0">
                <a:solidFill>
                  <a:srgbClr val="FF0000"/>
                </a:solidFill>
              </a:rPr>
              <a:t>Understanding </a:t>
            </a:r>
            <a:r>
              <a:rPr lang="en-US" b="1" dirty="0">
                <a:solidFill>
                  <a:srgbClr val="FF0000"/>
                </a:solidFill>
              </a:rPr>
              <a:t>Queries and </a:t>
            </a:r>
            <a:r>
              <a:rPr lang="en-US" b="1" dirty="0" smtClean="0">
                <a:solidFill>
                  <a:srgbClr val="FF0000"/>
                </a:solidFill>
              </a:rPr>
              <a:t>Worklists</a:t>
            </a:r>
            <a:endParaRPr lang="en-US" b="1" dirty="0">
              <a:solidFill>
                <a:srgbClr val="FF0000"/>
              </a:solidFill>
            </a:endParaRPr>
          </a:p>
          <a:p>
            <a:r>
              <a:rPr lang="en-US" b="1" dirty="0">
                <a:solidFill>
                  <a:srgbClr val="FF0000"/>
                </a:solidFill>
              </a:rPr>
              <a:t>Standard Reporting (Reprocess </a:t>
            </a:r>
            <a:r>
              <a:rPr lang="en-US" b="1" dirty="0" smtClean="0">
                <a:solidFill>
                  <a:srgbClr val="FF0000"/>
                </a:solidFill>
              </a:rPr>
              <a:t>your </a:t>
            </a:r>
            <a:r>
              <a:rPr lang="en-US" b="1" dirty="0">
                <a:solidFill>
                  <a:srgbClr val="FF0000"/>
                </a:solidFill>
              </a:rPr>
              <a:t>runs)</a:t>
            </a:r>
          </a:p>
          <a:p>
            <a:r>
              <a:rPr lang="en-US" b="1" dirty="0">
                <a:solidFill>
                  <a:srgbClr val="FF0000"/>
                </a:solidFill>
              </a:rPr>
              <a:t>User Defined Reports</a:t>
            </a:r>
            <a:r>
              <a:rPr lang="en-US" b="1" dirty="0"/>
              <a:t>		</a:t>
            </a:r>
          </a:p>
          <a:p>
            <a:r>
              <a:rPr lang="en-US" b="1" dirty="0">
                <a:solidFill>
                  <a:srgbClr val="FF0000"/>
                </a:solidFill>
              </a:rPr>
              <a:t>Practice Reporting </a:t>
            </a:r>
            <a:r>
              <a:rPr lang="en-US" b="1" dirty="0" smtClean="0">
                <a:solidFill>
                  <a:srgbClr val="FF0000"/>
                </a:solidFill>
              </a:rPr>
              <a:t>options</a:t>
            </a:r>
          </a:p>
          <a:p>
            <a:pPr lvl="1"/>
            <a:r>
              <a:rPr lang="en-US" dirty="0" smtClean="0"/>
              <a:t>Edit </a:t>
            </a:r>
            <a:r>
              <a:rPr lang="en-US" dirty="0"/>
              <a:t>queries, Edit sort order, Edit forms		</a:t>
            </a:r>
          </a:p>
          <a:p>
            <a:pPr lvl="1"/>
            <a:r>
              <a:rPr lang="en-US" dirty="0" smtClean="0"/>
              <a:t>Creating </a:t>
            </a:r>
            <a:r>
              <a:rPr lang="en-US" dirty="0"/>
              <a:t>and modifying Excel </a:t>
            </a:r>
            <a:r>
              <a:rPr lang="en-US" dirty="0" smtClean="0"/>
              <a:t>files</a:t>
            </a:r>
          </a:p>
          <a:p>
            <a:pPr lvl="2"/>
            <a:r>
              <a:rPr lang="en-US" dirty="0" smtClean="0"/>
              <a:t>Blackboard</a:t>
            </a:r>
            <a:endParaRPr lang="en-US" dirty="0"/>
          </a:p>
          <a:p>
            <a:pPr lvl="2"/>
            <a:r>
              <a:rPr lang="en-US" dirty="0" smtClean="0"/>
              <a:t>Powerschool </a:t>
            </a:r>
            <a:r>
              <a:rPr lang="en-US" dirty="0"/>
              <a:t>extract</a:t>
            </a:r>
          </a:p>
          <a:p>
            <a:r>
              <a:rPr lang="en-US" b="1" dirty="0">
                <a:solidFill>
                  <a:srgbClr val="FF0000"/>
                </a:solidFill>
              </a:rPr>
              <a:t>Boundary Listings (Inside and Outside boundaries)</a:t>
            </a:r>
          </a:p>
          <a:p>
            <a:r>
              <a:rPr lang="en-US" b="1" dirty="0">
                <a:solidFill>
                  <a:srgbClr val="FF0000"/>
                </a:solidFill>
              </a:rPr>
              <a:t>Worklists</a:t>
            </a:r>
          </a:p>
          <a:p>
            <a:pPr marL="0" indent="0">
              <a:spcAft>
                <a:spcPts val="600"/>
              </a:spcAft>
              <a:buNone/>
            </a:pPr>
            <a:r>
              <a:rPr lang="en-US" sz="2800" dirty="0" smtClean="0">
                <a:solidFill>
                  <a:srgbClr val="FF0000"/>
                </a:solidFill>
              </a:rPr>
              <a:t> 	</a:t>
            </a:r>
            <a:endParaRPr lang="en-US" altLang="en-US" sz="1400" b="1" u="sng" dirty="0" smtClean="0">
              <a:solidFill>
                <a:srgbClr val="FF0000"/>
              </a:solidFill>
            </a:endParaRPr>
          </a:p>
          <a:p>
            <a:pPr marL="0" indent="0">
              <a:spcAft>
                <a:spcPts val="600"/>
              </a:spcAft>
              <a:buNone/>
            </a:pPr>
            <a:endParaRPr lang="en-US" sz="2800" dirty="0"/>
          </a:p>
        </p:txBody>
      </p:sp>
      <p:cxnSp>
        <p:nvCxnSpPr>
          <p:cNvPr id="5" name="Straight Connector 4"/>
          <p:cNvCxnSpPr/>
          <p:nvPr/>
        </p:nvCxnSpPr>
        <p:spPr>
          <a:xfrm>
            <a:off x="977425" y="833468"/>
            <a:ext cx="7772400" cy="0"/>
          </a:xfrm>
          <a:prstGeom prst="line">
            <a:avLst/>
          </a:prstGeom>
          <a:ln w="50800">
            <a:solidFill>
              <a:srgbClr val="5D6F7B"/>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B726DE59-0386-4456-B21E-FBC22CF53C86}" type="slidenum">
              <a:rPr lang="en-US" smtClean="0"/>
              <a:pPr/>
              <a:t>2</a:t>
            </a:fld>
            <a:endParaRPr lang="en-US" dirty="0"/>
          </a:p>
        </p:txBody>
      </p:sp>
    </p:spTree>
    <p:extLst>
      <p:ext uri="{BB962C8B-B14F-4D97-AF65-F5344CB8AC3E}">
        <p14:creationId xmlns:p14="http://schemas.microsoft.com/office/powerpoint/2010/main" val="7613830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39" y="1465845"/>
            <a:ext cx="7556485" cy="1428679"/>
          </a:xfrm>
        </p:spPr>
        <p:txBody>
          <a:bodyPr>
            <a:normAutofit fontScale="70000" lnSpcReduction="20000"/>
          </a:bodyPr>
          <a:lstStyle/>
          <a:p>
            <a:r>
              <a:rPr lang="en-US" dirty="0" smtClean="0"/>
              <a:t>When creating reports you are pulling information from “tables”</a:t>
            </a:r>
          </a:p>
          <a:p>
            <a:r>
              <a:rPr lang="en-US" dirty="0" smtClean="0"/>
              <a:t>Each table is unique and has unique ID numbers</a:t>
            </a:r>
          </a:p>
          <a:p>
            <a:r>
              <a:rPr lang="en-US" dirty="0" smtClean="0"/>
              <a:t>See below</a:t>
            </a:r>
          </a:p>
          <a:p>
            <a:pPr marL="0" indent="0">
              <a:buNone/>
            </a:pPr>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20</a:t>
            </a:fld>
            <a:endParaRPr lang="en-US" dirty="0"/>
          </a:p>
        </p:txBody>
      </p:sp>
      <p:sp>
        <p:nvSpPr>
          <p:cNvPr id="4" name="Title 3"/>
          <p:cNvSpPr>
            <a:spLocks noGrp="1"/>
          </p:cNvSpPr>
          <p:nvPr>
            <p:ph type="title" idx="4294967295"/>
          </p:nvPr>
        </p:nvSpPr>
        <p:spPr>
          <a:xfrm>
            <a:off x="909731" y="208020"/>
            <a:ext cx="7886700" cy="614214"/>
          </a:xfrm>
        </p:spPr>
        <p:txBody>
          <a:bodyPr/>
          <a:lstStyle/>
          <a:p>
            <a:pPr algn="l"/>
            <a:r>
              <a:rPr lang="en-US" sz="3500" dirty="0">
                <a:solidFill>
                  <a:schemeClr val="tx2">
                    <a:lumMod val="60000"/>
                    <a:lumOff val="40000"/>
                  </a:schemeClr>
                </a:solidFill>
              </a:rPr>
              <a:t>Structure of the TIMS Data</a:t>
            </a:r>
            <a:endParaRPr lang="en-US" sz="3500" dirty="0"/>
          </a:p>
        </p:txBody>
      </p:sp>
      <p:pic>
        <p:nvPicPr>
          <p:cNvPr id="5" name="Picture 4"/>
          <p:cNvPicPr>
            <a:picLocks noChangeAspect="1"/>
          </p:cNvPicPr>
          <p:nvPr/>
        </p:nvPicPr>
        <p:blipFill>
          <a:blip r:embed="rId2"/>
          <a:stretch>
            <a:fillRect/>
          </a:stretch>
        </p:blipFill>
        <p:spPr>
          <a:xfrm>
            <a:off x="967935" y="3640211"/>
            <a:ext cx="7770291" cy="800635"/>
          </a:xfrm>
          <a:prstGeom prst="rect">
            <a:avLst/>
          </a:prstGeom>
        </p:spPr>
      </p:pic>
      <p:sp>
        <p:nvSpPr>
          <p:cNvPr id="7" name="Rectangle 6"/>
          <p:cNvSpPr/>
          <p:nvPr/>
        </p:nvSpPr>
        <p:spPr>
          <a:xfrm>
            <a:off x="967935" y="4943002"/>
            <a:ext cx="7663389" cy="646331"/>
          </a:xfrm>
          <a:prstGeom prst="rect">
            <a:avLst/>
          </a:prstGeom>
        </p:spPr>
        <p:txBody>
          <a:bodyPr wrap="square">
            <a:spAutoFit/>
          </a:bodyPr>
          <a:lstStyle/>
          <a:p>
            <a:r>
              <a:rPr lang="en-US" dirty="0" smtClean="0"/>
              <a:t>In this table the unique ID number is the </a:t>
            </a:r>
            <a:r>
              <a:rPr lang="en-US" dirty="0" err="1" smtClean="0"/>
              <a:t>Edulog</a:t>
            </a:r>
            <a:r>
              <a:rPr lang="en-US" dirty="0" smtClean="0"/>
              <a:t> number that stores Student Information.  There is also tables for stops, runs, routes, schools, etc.</a:t>
            </a:r>
            <a:endParaRPr lang="en-US" dirty="0"/>
          </a:p>
        </p:txBody>
      </p:sp>
      <p:sp>
        <p:nvSpPr>
          <p:cNvPr id="8" name="Right Arrow 7"/>
          <p:cNvSpPr/>
          <p:nvPr/>
        </p:nvSpPr>
        <p:spPr>
          <a:xfrm rot="5400000">
            <a:off x="1260088" y="3039800"/>
            <a:ext cx="490654" cy="5847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68977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26DE59-0386-4456-B21E-FBC22CF53C86}" type="slidenum">
              <a:rPr lang="en-US" smtClean="0"/>
              <a:pPr/>
              <a:t>21</a:t>
            </a:fld>
            <a:endParaRPr lang="en-US" dirty="0"/>
          </a:p>
        </p:txBody>
      </p:sp>
      <p:sp>
        <p:nvSpPr>
          <p:cNvPr id="4" name="Title 3"/>
          <p:cNvSpPr>
            <a:spLocks noGrp="1"/>
          </p:cNvSpPr>
          <p:nvPr>
            <p:ph type="title" idx="4294967295"/>
          </p:nvPr>
        </p:nvSpPr>
        <p:spPr>
          <a:xfrm>
            <a:off x="934880" y="-72620"/>
            <a:ext cx="7556485" cy="1068988"/>
          </a:xfrm>
        </p:spPr>
        <p:txBody>
          <a:bodyPr/>
          <a:lstStyle/>
          <a:p>
            <a:pPr algn="l"/>
            <a:r>
              <a:rPr lang="en-US" sz="3500" dirty="0">
                <a:solidFill>
                  <a:schemeClr val="tx2">
                    <a:lumMod val="60000"/>
                    <a:lumOff val="40000"/>
                  </a:schemeClr>
                </a:solidFill>
              </a:rPr>
              <a:t>Structure </a:t>
            </a:r>
            <a:r>
              <a:rPr lang="en-US" sz="3500" dirty="0" smtClean="0">
                <a:solidFill>
                  <a:schemeClr val="tx2">
                    <a:lumMod val="60000"/>
                    <a:lumOff val="40000"/>
                  </a:schemeClr>
                </a:solidFill>
              </a:rPr>
              <a:t>of the TIMS Data</a:t>
            </a:r>
            <a:endParaRPr lang="en-US" sz="3500" dirty="0"/>
          </a:p>
        </p:txBody>
      </p:sp>
      <p:pic>
        <p:nvPicPr>
          <p:cNvPr id="5" name="Picture 4"/>
          <p:cNvPicPr>
            <a:picLocks noChangeAspect="1"/>
          </p:cNvPicPr>
          <p:nvPr/>
        </p:nvPicPr>
        <p:blipFill>
          <a:blip r:embed="rId2"/>
          <a:stretch>
            <a:fillRect/>
          </a:stretch>
        </p:blipFill>
        <p:spPr>
          <a:xfrm>
            <a:off x="863125" y="849954"/>
            <a:ext cx="2068421" cy="2450284"/>
          </a:xfrm>
          <a:prstGeom prst="rect">
            <a:avLst/>
          </a:prstGeom>
        </p:spPr>
      </p:pic>
      <p:pic>
        <p:nvPicPr>
          <p:cNvPr id="6" name="Picture 5"/>
          <p:cNvPicPr>
            <a:picLocks noChangeAspect="1"/>
          </p:cNvPicPr>
          <p:nvPr/>
        </p:nvPicPr>
        <p:blipFill>
          <a:blip r:embed="rId2"/>
          <a:stretch>
            <a:fillRect/>
          </a:stretch>
        </p:blipFill>
        <p:spPr>
          <a:xfrm>
            <a:off x="2931546" y="3140203"/>
            <a:ext cx="2068421" cy="2450284"/>
          </a:xfrm>
          <a:prstGeom prst="rect">
            <a:avLst/>
          </a:prstGeom>
        </p:spPr>
      </p:pic>
      <p:pic>
        <p:nvPicPr>
          <p:cNvPr id="7" name="Picture 6"/>
          <p:cNvPicPr>
            <a:picLocks noChangeAspect="1"/>
          </p:cNvPicPr>
          <p:nvPr/>
        </p:nvPicPr>
        <p:blipFill>
          <a:blip r:embed="rId2"/>
          <a:stretch>
            <a:fillRect/>
          </a:stretch>
        </p:blipFill>
        <p:spPr>
          <a:xfrm>
            <a:off x="2931546" y="849954"/>
            <a:ext cx="2068421" cy="2450284"/>
          </a:xfrm>
          <a:prstGeom prst="rect">
            <a:avLst/>
          </a:prstGeom>
        </p:spPr>
      </p:pic>
      <p:pic>
        <p:nvPicPr>
          <p:cNvPr id="8" name="Picture 7"/>
          <p:cNvPicPr>
            <a:picLocks noChangeAspect="1"/>
          </p:cNvPicPr>
          <p:nvPr/>
        </p:nvPicPr>
        <p:blipFill>
          <a:blip r:embed="rId2"/>
          <a:stretch>
            <a:fillRect/>
          </a:stretch>
        </p:blipFill>
        <p:spPr>
          <a:xfrm>
            <a:off x="863125" y="3140203"/>
            <a:ext cx="2068421" cy="2450284"/>
          </a:xfrm>
          <a:prstGeom prst="rect">
            <a:avLst/>
          </a:prstGeom>
        </p:spPr>
      </p:pic>
      <p:pic>
        <p:nvPicPr>
          <p:cNvPr id="9" name="Picture 8"/>
          <p:cNvPicPr>
            <a:picLocks noChangeAspect="1"/>
          </p:cNvPicPr>
          <p:nvPr/>
        </p:nvPicPr>
        <p:blipFill>
          <a:blip r:embed="rId2"/>
          <a:stretch>
            <a:fillRect/>
          </a:stretch>
        </p:blipFill>
        <p:spPr>
          <a:xfrm>
            <a:off x="4999967" y="3140203"/>
            <a:ext cx="2068421" cy="2450284"/>
          </a:xfrm>
          <a:prstGeom prst="rect">
            <a:avLst/>
          </a:prstGeom>
        </p:spPr>
      </p:pic>
      <p:sp>
        <p:nvSpPr>
          <p:cNvPr id="10" name="Rectangle 9"/>
          <p:cNvSpPr/>
          <p:nvPr/>
        </p:nvSpPr>
        <p:spPr>
          <a:xfrm>
            <a:off x="1412266" y="1948709"/>
            <a:ext cx="970137" cy="369332"/>
          </a:xfrm>
          <a:prstGeom prst="rect">
            <a:avLst/>
          </a:prstGeom>
        </p:spPr>
        <p:txBody>
          <a:bodyPr wrap="none">
            <a:spAutoFit/>
          </a:bodyPr>
          <a:lstStyle/>
          <a:p>
            <a:r>
              <a:rPr lang="en-US" b="1" dirty="0" smtClean="0">
                <a:solidFill>
                  <a:srgbClr val="FF0000"/>
                </a:solidFill>
              </a:rPr>
              <a:t>SCHOOL</a:t>
            </a:r>
            <a:endParaRPr lang="en-US" b="1" dirty="0">
              <a:solidFill>
                <a:srgbClr val="FF0000"/>
              </a:solidFill>
            </a:endParaRPr>
          </a:p>
        </p:txBody>
      </p:sp>
      <p:sp>
        <p:nvSpPr>
          <p:cNvPr id="11" name="Rectangle 10"/>
          <p:cNvSpPr/>
          <p:nvPr/>
        </p:nvSpPr>
        <p:spPr>
          <a:xfrm>
            <a:off x="3371779" y="1810413"/>
            <a:ext cx="1187954" cy="369332"/>
          </a:xfrm>
          <a:prstGeom prst="rect">
            <a:avLst/>
          </a:prstGeom>
        </p:spPr>
        <p:txBody>
          <a:bodyPr wrap="none">
            <a:spAutoFit/>
          </a:bodyPr>
          <a:lstStyle/>
          <a:p>
            <a:r>
              <a:rPr lang="en-US" b="1" dirty="0" smtClean="0">
                <a:solidFill>
                  <a:srgbClr val="FF0000"/>
                </a:solidFill>
              </a:rPr>
              <a:t>STUDENTS</a:t>
            </a:r>
            <a:endParaRPr lang="en-US" b="1" dirty="0">
              <a:solidFill>
                <a:srgbClr val="FF0000"/>
              </a:solidFill>
            </a:endParaRPr>
          </a:p>
        </p:txBody>
      </p:sp>
      <p:sp>
        <p:nvSpPr>
          <p:cNvPr id="12" name="Rectangle 11"/>
          <p:cNvSpPr/>
          <p:nvPr/>
        </p:nvSpPr>
        <p:spPr>
          <a:xfrm>
            <a:off x="1497896" y="4214327"/>
            <a:ext cx="786947" cy="369332"/>
          </a:xfrm>
          <a:prstGeom prst="rect">
            <a:avLst/>
          </a:prstGeom>
        </p:spPr>
        <p:txBody>
          <a:bodyPr wrap="none">
            <a:spAutoFit/>
          </a:bodyPr>
          <a:lstStyle/>
          <a:p>
            <a:r>
              <a:rPr lang="en-US" b="1" dirty="0" smtClean="0">
                <a:solidFill>
                  <a:srgbClr val="FF0000"/>
                </a:solidFill>
              </a:rPr>
              <a:t>STOPS</a:t>
            </a:r>
            <a:endParaRPr lang="en-US" b="1" dirty="0">
              <a:solidFill>
                <a:srgbClr val="FF0000"/>
              </a:solidFill>
            </a:endParaRPr>
          </a:p>
        </p:txBody>
      </p:sp>
      <p:sp>
        <p:nvSpPr>
          <p:cNvPr id="13" name="Rectangle 12"/>
          <p:cNvSpPr/>
          <p:nvPr/>
        </p:nvSpPr>
        <p:spPr>
          <a:xfrm>
            <a:off x="3566317" y="4260696"/>
            <a:ext cx="726481" cy="369332"/>
          </a:xfrm>
          <a:prstGeom prst="rect">
            <a:avLst/>
          </a:prstGeom>
        </p:spPr>
        <p:txBody>
          <a:bodyPr wrap="none">
            <a:spAutoFit/>
          </a:bodyPr>
          <a:lstStyle/>
          <a:p>
            <a:r>
              <a:rPr lang="en-US" b="1" dirty="0" smtClean="0">
                <a:solidFill>
                  <a:srgbClr val="FF0000"/>
                </a:solidFill>
              </a:rPr>
              <a:t>RUNS</a:t>
            </a:r>
            <a:endParaRPr lang="en-US" b="1" dirty="0">
              <a:solidFill>
                <a:srgbClr val="FF0000"/>
              </a:solidFill>
            </a:endParaRPr>
          </a:p>
        </p:txBody>
      </p:sp>
      <p:sp>
        <p:nvSpPr>
          <p:cNvPr id="14" name="Rectangle 13"/>
          <p:cNvSpPr/>
          <p:nvPr/>
        </p:nvSpPr>
        <p:spPr>
          <a:xfrm>
            <a:off x="5558566" y="4214327"/>
            <a:ext cx="951222" cy="369332"/>
          </a:xfrm>
          <a:prstGeom prst="rect">
            <a:avLst/>
          </a:prstGeom>
        </p:spPr>
        <p:txBody>
          <a:bodyPr wrap="none">
            <a:spAutoFit/>
          </a:bodyPr>
          <a:lstStyle/>
          <a:p>
            <a:r>
              <a:rPr lang="en-US" b="1" dirty="0" smtClean="0">
                <a:solidFill>
                  <a:srgbClr val="FF0000"/>
                </a:solidFill>
              </a:rPr>
              <a:t>ROUTES</a:t>
            </a:r>
            <a:endParaRPr lang="en-US" b="1" dirty="0">
              <a:solidFill>
                <a:srgbClr val="FF0000"/>
              </a:solidFill>
            </a:endParaRPr>
          </a:p>
        </p:txBody>
      </p:sp>
    </p:spTree>
    <p:extLst>
      <p:ext uri="{BB962C8B-B14F-4D97-AF65-F5344CB8AC3E}">
        <p14:creationId xmlns:p14="http://schemas.microsoft.com/office/powerpoint/2010/main" val="4453766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494543" y="2114922"/>
            <a:ext cx="7136781" cy="4241428"/>
          </a:xfrm>
          <a:prstGeom prst="rect">
            <a:avLst/>
          </a:prstGeom>
        </p:spPr>
      </p:pic>
      <p:sp>
        <p:nvSpPr>
          <p:cNvPr id="3" name="Slide Number Placeholder 2"/>
          <p:cNvSpPr>
            <a:spLocks noGrp="1"/>
          </p:cNvSpPr>
          <p:nvPr>
            <p:ph type="sldNum" sz="quarter" idx="12"/>
          </p:nvPr>
        </p:nvSpPr>
        <p:spPr/>
        <p:txBody>
          <a:bodyPr/>
          <a:lstStyle/>
          <a:p>
            <a:fld id="{B726DE59-0386-4456-B21E-FBC22CF53C86}" type="slidenum">
              <a:rPr lang="en-US" smtClean="0"/>
              <a:pPr/>
              <a:t>22</a:t>
            </a:fld>
            <a:endParaRPr lang="en-US" dirty="0"/>
          </a:p>
        </p:txBody>
      </p:sp>
      <p:sp>
        <p:nvSpPr>
          <p:cNvPr id="4" name="Title 3"/>
          <p:cNvSpPr>
            <a:spLocks noGrp="1"/>
          </p:cNvSpPr>
          <p:nvPr>
            <p:ph type="title" idx="4294967295"/>
          </p:nvPr>
        </p:nvSpPr>
        <p:spPr/>
        <p:txBody>
          <a:bodyPr/>
          <a:lstStyle/>
          <a:p>
            <a:pPr algn="l"/>
            <a:r>
              <a:rPr lang="en-US" dirty="0">
                <a:solidFill>
                  <a:schemeClr val="tx2">
                    <a:lumMod val="60000"/>
                    <a:lumOff val="40000"/>
                  </a:schemeClr>
                </a:solidFill>
              </a:rPr>
              <a:t>Structure of the TIMS Data</a:t>
            </a:r>
            <a:endParaRPr lang="en-US" dirty="0"/>
          </a:p>
        </p:txBody>
      </p:sp>
      <p:pic>
        <p:nvPicPr>
          <p:cNvPr id="6" name="Picture 5"/>
          <p:cNvPicPr>
            <a:picLocks noChangeAspect="1"/>
          </p:cNvPicPr>
          <p:nvPr/>
        </p:nvPicPr>
        <p:blipFill>
          <a:blip r:embed="rId3"/>
          <a:stretch>
            <a:fillRect/>
          </a:stretch>
        </p:blipFill>
        <p:spPr>
          <a:xfrm>
            <a:off x="979534" y="1141108"/>
            <a:ext cx="7770291" cy="800635"/>
          </a:xfrm>
          <a:prstGeom prst="rect">
            <a:avLst/>
          </a:prstGeom>
        </p:spPr>
      </p:pic>
      <p:sp>
        <p:nvSpPr>
          <p:cNvPr id="7" name="Rectangle 6"/>
          <p:cNvSpPr/>
          <p:nvPr/>
        </p:nvSpPr>
        <p:spPr>
          <a:xfrm>
            <a:off x="979534" y="196391"/>
            <a:ext cx="5039072" cy="630942"/>
          </a:xfrm>
          <a:prstGeom prst="rect">
            <a:avLst/>
          </a:prstGeom>
        </p:spPr>
        <p:txBody>
          <a:bodyPr wrap="none">
            <a:spAutoFit/>
          </a:bodyPr>
          <a:lstStyle/>
          <a:p>
            <a:r>
              <a:rPr lang="en-US" sz="3500" dirty="0">
                <a:solidFill>
                  <a:schemeClr val="tx2">
                    <a:lumMod val="60000"/>
                    <a:lumOff val="40000"/>
                  </a:schemeClr>
                </a:solidFill>
              </a:rPr>
              <a:t>Structure of the TIMS Data</a:t>
            </a:r>
            <a:endParaRPr lang="en-US" sz="3500" dirty="0"/>
          </a:p>
        </p:txBody>
      </p:sp>
    </p:spTree>
    <p:extLst>
      <p:ext uri="{BB962C8B-B14F-4D97-AF65-F5344CB8AC3E}">
        <p14:creationId xmlns:p14="http://schemas.microsoft.com/office/powerpoint/2010/main" val="14044715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141805" y="1957231"/>
            <a:ext cx="7583109" cy="4168932"/>
          </a:xfrm>
          <a:prstGeom prst="rect">
            <a:avLst/>
          </a:prstGeom>
        </p:spPr>
      </p:pic>
      <p:sp>
        <p:nvSpPr>
          <p:cNvPr id="3" name="Slide Number Placeholder 2"/>
          <p:cNvSpPr>
            <a:spLocks noGrp="1"/>
          </p:cNvSpPr>
          <p:nvPr>
            <p:ph type="sldNum" sz="quarter" idx="12"/>
          </p:nvPr>
        </p:nvSpPr>
        <p:spPr/>
        <p:txBody>
          <a:bodyPr/>
          <a:lstStyle/>
          <a:p>
            <a:fld id="{B726DE59-0386-4456-B21E-FBC22CF53C86}" type="slidenum">
              <a:rPr lang="en-US" smtClean="0"/>
              <a:pPr/>
              <a:t>23</a:t>
            </a:fld>
            <a:endParaRPr lang="en-US" dirty="0"/>
          </a:p>
        </p:txBody>
      </p:sp>
      <p:sp>
        <p:nvSpPr>
          <p:cNvPr id="4" name="Title 3"/>
          <p:cNvSpPr>
            <a:spLocks noGrp="1"/>
          </p:cNvSpPr>
          <p:nvPr>
            <p:ph type="title" idx="4294967295"/>
          </p:nvPr>
        </p:nvSpPr>
        <p:spPr/>
        <p:txBody>
          <a:bodyPr/>
          <a:lstStyle/>
          <a:p>
            <a:pPr algn="l"/>
            <a:r>
              <a:rPr lang="en-US" dirty="0">
                <a:solidFill>
                  <a:schemeClr val="tx2">
                    <a:lumMod val="60000"/>
                    <a:lumOff val="40000"/>
                  </a:schemeClr>
                </a:solidFill>
              </a:rPr>
              <a:t>Structure of the TIMS Data</a:t>
            </a:r>
            <a:endParaRPr lang="en-US" dirty="0"/>
          </a:p>
        </p:txBody>
      </p:sp>
      <p:pic>
        <p:nvPicPr>
          <p:cNvPr id="6" name="Picture 5"/>
          <p:cNvPicPr>
            <a:picLocks noChangeAspect="1"/>
          </p:cNvPicPr>
          <p:nvPr/>
        </p:nvPicPr>
        <p:blipFill>
          <a:blip r:embed="rId3"/>
          <a:stretch>
            <a:fillRect/>
          </a:stretch>
        </p:blipFill>
        <p:spPr>
          <a:xfrm>
            <a:off x="954623" y="961537"/>
            <a:ext cx="7770291" cy="800635"/>
          </a:xfrm>
          <a:prstGeom prst="rect">
            <a:avLst/>
          </a:prstGeom>
        </p:spPr>
      </p:pic>
      <p:sp>
        <p:nvSpPr>
          <p:cNvPr id="2" name="Rectangle 1"/>
          <p:cNvSpPr/>
          <p:nvPr/>
        </p:nvSpPr>
        <p:spPr>
          <a:xfrm>
            <a:off x="954623" y="135536"/>
            <a:ext cx="8198013" cy="630942"/>
          </a:xfrm>
          <a:prstGeom prst="rect">
            <a:avLst/>
          </a:prstGeom>
        </p:spPr>
        <p:txBody>
          <a:bodyPr wrap="none">
            <a:spAutoFit/>
          </a:bodyPr>
          <a:lstStyle/>
          <a:p>
            <a:r>
              <a:rPr lang="en-US" sz="3500" dirty="0">
                <a:solidFill>
                  <a:schemeClr val="tx2">
                    <a:lumMod val="60000"/>
                    <a:lumOff val="40000"/>
                  </a:schemeClr>
                </a:solidFill>
              </a:rPr>
              <a:t>Structure of the TIMS </a:t>
            </a:r>
            <a:r>
              <a:rPr lang="en-US" sz="3500" dirty="0" smtClean="0">
                <a:solidFill>
                  <a:schemeClr val="tx2">
                    <a:lumMod val="60000"/>
                    <a:lumOff val="40000"/>
                  </a:schemeClr>
                </a:solidFill>
              </a:rPr>
              <a:t>Data/Launchpad View</a:t>
            </a:r>
            <a:endParaRPr lang="en-US" sz="3500" dirty="0"/>
          </a:p>
        </p:txBody>
      </p:sp>
    </p:spTree>
    <p:extLst>
      <p:ext uri="{BB962C8B-B14F-4D97-AF65-F5344CB8AC3E}">
        <p14:creationId xmlns:p14="http://schemas.microsoft.com/office/powerpoint/2010/main" val="29656155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909638" y="2498620"/>
            <a:ext cx="7442930" cy="3850347"/>
          </a:xfrm>
          <a:prstGeom prst="rect">
            <a:avLst/>
          </a:prstGeom>
        </p:spPr>
      </p:pic>
      <p:sp>
        <p:nvSpPr>
          <p:cNvPr id="3" name="Slide Number Placeholder 2"/>
          <p:cNvSpPr>
            <a:spLocks noGrp="1"/>
          </p:cNvSpPr>
          <p:nvPr>
            <p:ph type="sldNum" sz="quarter" idx="12"/>
          </p:nvPr>
        </p:nvSpPr>
        <p:spPr/>
        <p:txBody>
          <a:bodyPr/>
          <a:lstStyle/>
          <a:p>
            <a:fld id="{B726DE59-0386-4456-B21E-FBC22CF53C86}" type="slidenum">
              <a:rPr lang="en-US" smtClean="0"/>
              <a:pPr/>
              <a:t>24</a:t>
            </a:fld>
            <a:endParaRPr lang="en-US" dirty="0"/>
          </a:p>
        </p:txBody>
      </p:sp>
      <p:sp>
        <p:nvSpPr>
          <p:cNvPr id="4" name="Title 3"/>
          <p:cNvSpPr>
            <a:spLocks noGrp="1"/>
          </p:cNvSpPr>
          <p:nvPr>
            <p:ph type="title" idx="4294967295"/>
          </p:nvPr>
        </p:nvSpPr>
        <p:spPr>
          <a:xfrm>
            <a:off x="909638" y="486897"/>
            <a:ext cx="7886700" cy="614214"/>
          </a:xfrm>
        </p:spPr>
        <p:txBody>
          <a:bodyPr/>
          <a:lstStyle/>
          <a:p>
            <a:pPr algn="l"/>
            <a:r>
              <a:rPr lang="en-US" sz="3500" dirty="0">
                <a:solidFill>
                  <a:schemeClr val="tx2">
                    <a:lumMod val="60000"/>
                    <a:lumOff val="40000"/>
                  </a:schemeClr>
                </a:solidFill>
              </a:rPr>
              <a:t>Structure of the TIMS </a:t>
            </a:r>
            <a:r>
              <a:rPr lang="en-US" sz="3500" dirty="0" smtClean="0">
                <a:solidFill>
                  <a:schemeClr val="tx2">
                    <a:lumMod val="60000"/>
                    <a:lumOff val="40000"/>
                  </a:schemeClr>
                </a:solidFill>
              </a:rPr>
              <a:t>Data/</a:t>
            </a:r>
            <a:r>
              <a:rPr lang="en-US" sz="3500" dirty="0" err="1" smtClean="0">
                <a:solidFill>
                  <a:schemeClr val="tx2">
                    <a:lumMod val="60000"/>
                    <a:lumOff val="40000"/>
                  </a:schemeClr>
                </a:solidFill>
              </a:rPr>
              <a:t>eSQL</a:t>
            </a:r>
            <a:r>
              <a:rPr lang="en-US" sz="3500" dirty="0" smtClean="0">
                <a:solidFill>
                  <a:schemeClr val="tx2">
                    <a:lumMod val="60000"/>
                    <a:lumOff val="40000"/>
                  </a:schemeClr>
                </a:solidFill>
              </a:rPr>
              <a:t> View</a:t>
            </a:r>
            <a:r>
              <a:rPr lang="en-US" dirty="0"/>
              <a:t/>
            </a:r>
            <a:br>
              <a:rPr lang="en-US" dirty="0"/>
            </a:br>
            <a:endParaRPr lang="en-US" dirty="0"/>
          </a:p>
        </p:txBody>
      </p:sp>
      <p:pic>
        <p:nvPicPr>
          <p:cNvPr id="7" name="Picture 6"/>
          <p:cNvPicPr>
            <a:picLocks noChangeAspect="1"/>
          </p:cNvPicPr>
          <p:nvPr/>
        </p:nvPicPr>
        <p:blipFill>
          <a:blip r:embed="rId3"/>
          <a:stretch>
            <a:fillRect/>
          </a:stretch>
        </p:blipFill>
        <p:spPr>
          <a:xfrm>
            <a:off x="909638" y="1293976"/>
            <a:ext cx="7770291" cy="800635"/>
          </a:xfrm>
          <a:prstGeom prst="rect">
            <a:avLst/>
          </a:prstGeom>
        </p:spPr>
      </p:pic>
    </p:spTree>
    <p:extLst>
      <p:ext uri="{BB962C8B-B14F-4D97-AF65-F5344CB8AC3E}">
        <p14:creationId xmlns:p14="http://schemas.microsoft.com/office/powerpoint/2010/main" val="15539775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26DE59-0386-4456-B21E-FBC22CF53C86}" type="slidenum">
              <a:rPr lang="en-US" smtClean="0"/>
              <a:pPr/>
              <a:t>25</a:t>
            </a:fld>
            <a:endParaRPr lang="en-US" dirty="0"/>
          </a:p>
        </p:txBody>
      </p:sp>
      <p:sp>
        <p:nvSpPr>
          <p:cNvPr id="4" name="Title 3"/>
          <p:cNvSpPr>
            <a:spLocks noGrp="1"/>
          </p:cNvSpPr>
          <p:nvPr>
            <p:ph type="title" idx="4294967295"/>
          </p:nvPr>
        </p:nvSpPr>
        <p:spPr>
          <a:xfrm>
            <a:off x="909731" y="-92178"/>
            <a:ext cx="7556485" cy="1068988"/>
          </a:xfrm>
        </p:spPr>
        <p:txBody>
          <a:bodyPr/>
          <a:lstStyle/>
          <a:p>
            <a:pPr algn="l"/>
            <a:r>
              <a:rPr lang="en-US" sz="3500" dirty="0" smtClean="0">
                <a:solidFill>
                  <a:srgbClr val="0070C0"/>
                </a:solidFill>
              </a:rPr>
              <a:t>Reporting Data</a:t>
            </a:r>
            <a:endParaRPr lang="en-US" sz="3500" dirty="0">
              <a:solidFill>
                <a:srgbClr val="0070C0"/>
              </a:solidFill>
            </a:endParaRPr>
          </a:p>
        </p:txBody>
      </p:sp>
      <p:sp>
        <p:nvSpPr>
          <p:cNvPr id="6" name="Rectangle 5"/>
          <p:cNvSpPr/>
          <p:nvPr/>
        </p:nvSpPr>
        <p:spPr>
          <a:xfrm>
            <a:off x="909731" y="1154617"/>
            <a:ext cx="7886700" cy="923330"/>
          </a:xfrm>
          <a:prstGeom prst="rect">
            <a:avLst/>
          </a:prstGeom>
        </p:spPr>
        <p:txBody>
          <a:bodyPr wrap="square">
            <a:spAutoFit/>
          </a:bodyPr>
          <a:lstStyle/>
          <a:p>
            <a:r>
              <a:rPr lang="en-US" dirty="0">
                <a:solidFill>
                  <a:srgbClr val="FF0000"/>
                </a:solidFill>
              </a:rPr>
              <a:t>Reports give us the ability to pull information off of the TIMS data.  This </a:t>
            </a:r>
          </a:p>
          <a:p>
            <a:r>
              <a:rPr lang="en-US" dirty="0" smtClean="0">
                <a:solidFill>
                  <a:srgbClr val="FF0000"/>
                </a:solidFill>
              </a:rPr>
              <a:t>information </a:t>
            </a:r>
            <a:r>
              <a:rPr lang="en-US" dirty="0">
                <a:solidFill>
                  <a:srgbClr val="FF0000"/>
                </a:solidFill>
              </a:rPr>
              <a:t>is very useful for </a:t>
            </a:r>
            <a:r>
              <a:rPr lang="en-US" dirty="0" smtClean="0">
                <a:solidFill>
                  <a:srgbClr val="FF0000"/>
                </a:solidFill>
              </a:rPr>
              <a:t>students, miles, stop info, rider info, </a:t>
            </a:r>
            <a:r>
              <a:rPr lang="en-US" dirty="0">
                <a:solidFill>
                  <a:srgbClr val="FF0000"/>
                </a:solidFill>
              </a:rPr>
              <a:t>pickup and drop off time, </a:t>
            </a:r>
            <a:r>
              <a:rPr lang="en-US" dirty="0" smtClean="0">
                <a:solidFill>
                  <a:srgbClr val="FF0000"/>
                </a:solidFill>
              </a:rPr>
              <a:t>bus numbers, name a few.</a:t>
            </a:r>
            <a:endParaRPr lang="en-US" dirty="0">
              <a:solidFill>
                <a:srgbClr val="FF0000"/>
              </a:solidFill>
            </a:endParaRPr>
          </a:p>
        </p:txBody>
      </p:sp>
      <p:pic>
        <p:nvPicPr>
          <p:cNvPr id="8" name="Content Placeholder 4"/>
          <p:cNvPicPr>
            <a:picLocks noChangeAspect="1"/>
          </p:cNvPicPr>
          <p:nvPr/>
        </p:nvPicPr>
        <p:blipFill>
          <a:blip r:embed="rId2"/>
          <a:stretch>
            <a:fillRect/>
          </a:stretch>
        </p:blipFill>
        <p:spPr>
          <a:xfrm>
            <a:off x="1023286" y="2235589"/>
            <a:ext cx="7442930" cy="3963119"/>
          </a:xfrm>
          <a:prstGeom prst="rect">
            <a:avLst/>
          </a:prstGeom>
        </p:spPr>
      </p:pic>
    </p:spTree>
    <p:extLst>
      <p:ext uri="{BB962C8B-B14F-4D97-AF65-F5344CB8AC3E}">
        <p14:creationId xmlns:p14="http://schemas.microsoft.com/office/powerpoint/2010/main" val="35499358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26DE59-0386-4456-B21E-FBC22CF53C86}" type="slidenum">
              <a:rPr lang="en-US" smtClean="0"/>
              <a:pPr/>
              <a:t>26</a:t>
            </a:fld>
            <a:endParaRPr lang="en-US" dirty="0"/>
          </a:p>
        </p:txBody>
      </p:sp>
      <p:sp>
        <p:nvSpPr>
          <p:cNvPr id="4" name="Title 3"/>
          <p:cNvSpPr>
            <a:spLocks noGrp="1"/>
          </p:cNvSpPr>
          <p:nvPr>
            <p:ph type="title" idx="4294967295"/>
          </p:nvPr>
        </p:nvSpPr>
        <p:spPr>
          <a:xfrm>
            <a:off x="835688" y="-66101"/>
            <a:ext cx="7556485" cy="1068988"/>
          </a:xfrm>
        </p:spPr>
        <p:txBody>
          <a:bodyPr/>
          <a:lstStyle/>
          <a:p>
            <a:pPr algn="l"/>
            <a:r>
              <a:rPr lang="en-US" sz="3500" dirty="0">
                <a:solidFill>
                  <a:schemeClr val="tx2">
                    <a:lumMod val="60000"/>
                    <a:lumOff val="40000"/>
                  </a:schemeClr>
                </a:solidFill>
              </a:rPr>
              <a:t>Structure of the TIMS Data</a:t>
            </a:r>
            <a:endParaRPr lang="en-US" sz="3500" dirty="0"/>
          </a:p>
        </p:txBody>
      </p:sp>
      <p:pic>
        <p:nvPicPr>
          <p:cNvPr id="5" name="Picture 1"/>
          <p:cNvPicPr>
            <a:picLocks noGrp="1" noChangeAspect="1"/>
          </p:cNvPicPr>
          <p:nvPr>
            <p:ph idx="1"/>
          </p:nvPr>
        </p:nvPicPr>
        <p:blipFill>
          <a:blip r:embed="rId2">
            <a:extLst>
              <a:ext uri="{28A0092B-C50C-407E-A947-70E740481C1C}">
                <a14:useLocalDpi xmlns:a14="http://schemas.microsoft.com/office/drawing/2010/main" val="0"/>
              </a:ext>
            </a:extLst>
          </a:blip>
          <a:srcRect l="1221" t="7088" r="68762" b="42848"/>
          <a:stretch>
            <a:fillRect/>
          </a:stretch>
        </p:blipFill>
        <p:spPr bwMode="auto">
          <a:xfrm>
            <a:off x="1660714" y="1597713"/>
            <a:ext cx="2953216" cy="3617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5136016" y="1971458"/>
            <a:ext cx="3256157" cy="3416320"/>
          </a:xfrm>
          <a:prstGeom prst="rect">
            <a:avLst/>
          </a:prstGeom>
        </p:spPr>
        <p:txBody>
          <a:bodyPr wrap="square">
            <a:spAutoFit/>
          </a:bodyPr>
          <a:lstStyle/>
          <a:p>
            <a:r>
              <a:rPr lang="en-US" sz="2000" dirty="0" smtClean="0">
                <a:solidFill>
                  <a:srgbClr val="FF0000"/>
                </a:solidFill>
              </a:rPr>
              <a:t>For example:</a:t>
            </a:r>
            <a:endParaRPr lang="en-US" sz="2000" dirty="0">
              <a:solidFill>
                <a:srgbClr val="FF0000"/>
              </a:solidFill>
            </a:endParaRPr>
          </a:p>
          <a:p>
            <a:r>
              <a:rPr lang="en-US" sz="2000" dirty="0" smtClean="0">
                <a:solidFill>
                  <a:srgbClr val="FF0000"/>
                </a:solidFill>
              </a:rPr>
              <a:t>The School tab would have a unique ID of the School ID. (332)</a:t>
            </a:r>
          </a:p>
          <a:p>
            <a:endParaRPr lang="en-US" sz="2000" dirty="0">
              <a:solidFill>
                <a:srgbClr val="FF0000"/>
              </a:solidFill>
            </a:endParaRPr>
          </a:p>
          <a:p>
            <a:r>
              <a:rPr lang="en-US" sz="2000" dirty="0" smtClean="0">
                <a:solidFill>
                  <a:srgbClr val="FF0000"/>
                </a:solidFill>
              </a:rPr>
              <a:t>When creating our report most of them will pull from Run Id &amp; Route ID.</a:t>
            </a:r>
          </a:p>
          <a:p>
            <a:endParaRPr lang="en-US" sz="2000" dirty="0" smtClean="0">
              <a:solidFill>
                <a:srgbClr val="FF0000"/>
              </a:solidFill>
            </a:endParaRPr>
          </a:p>
          <a:p>
            <a:endParaRPr lang="en-US" dirty="0"/>
          </a:p>
          <a:p>
            <a:endParaRPr lang="en-US" dirty="0"/>
          </a:p>
        </p:txBody>
      </p:sp>
    </p:spTree>
    <p:extLst>
      <p:ext uri="{BB962C8B-B14F-4D97-AF65-F5344CB8AC3E}">
        <p14:creationId xmlns:p14="http://schemas.microsoft.com/office/powerpoint/2010/main" val="5211254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ctr">
              <a:buNone/>
            </a:pPr>
            <a:r>
              <a:rPr lang="en-US" sz="5500" dirty="0">
                <a:solidFill>
                  <a:srgbClr val="FF0000"/>
                </a:solidFill>
              </a:rPr>
              <a:t>Understanding Queries and Worklists</a:t>
            </a:r>
          </a:p>
        </p:txBody>
      </p:sp>
      <p:sp>
        <p:nvSpPr>
          <p:cNvPr id="3" name="Slide Number Placeholder 2"/>
          <p:cNvSpPr>
            <a:spLocks noGrp="1"/>
          </p:cNvSpPr>
          <p:nvPr>
            <p:ph type="sldNum" sz="quarter" idx="12"/>
          </p:nvPr>
        </p:nvSpPr>
        <p:spPr/>
        <p:txBody>
          <a:bodyPr/>
          <a:lstStyle/>
          <a:p>
            <a:fld id="{B726DE59-0386-4456-B21E-FBC22CF53C86}" type="slidenum">
              <a:rPr lang="en-US" smtClean="0"/>
              <a:pPr/>
              <a:t>27</a:t>
            </a:fld>
            <a:endParaRPr lang="en-US" dirty="0"/>
          </a:p>
        </p:txBody>
      </p:sp>
      <p:sp>
        <p:nvSpPr>
          <p:cNvPr id="4" name="Title 3"/>
          <p:cNvSpPr>
            <a:spLocks noGrp="1"/>
          </p:cNvSpPr>
          <p:nvPr>
            <p:ph type="title" idx="4294967295"/>
          </p:nvPr>
        </p:nvSpPr>
        <p:spPr>
          <a:xfrm>
            <a:off x="878897" y="-111967"/>
            <a:ext cx="7556485" cy="1068988"/>
          </a:xfrm>
        </p:spPr>
        <p:txBody>
          <a:bodyPr/>
          <a:lstStyle/>
          <a:p>
            <a:pPr algn="l"/>
            <a:r>
              <a:rPr lang="en-US" dirty="0" smtClean="0">
                <a:solidFill>
                  <a:schemeClr val="tx2">
                    <a:lumMod val="60000"/>
                    <a:lumOff val="40000"/>
                  </a:schemeClr>
                </a:solidFill>
              </a:rPr>
              <a:t>Reporting</a:t>
            </a:r>
            <a:endParaRPr lang="en-US" dirty="0"/>
          </a:p>
        </p:txBody>
      </p:sp>
    </p:spTree>
    <p:extLst>
      <p:ext uri="{BB962C8B-B14F-4D97-AF65-F5344CB8AC3E}">
        <p14:creationId xmlns:p14="http://schemas.microsoft.com/office/powerpoint/2010/main" val="6006615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38" y="2226059"/>
            <a:ext cx="7196966" cy="2669497"/>
          </a:xfrm>
        </p:spPr>
        <p:txBody>
          <a:bodyPr/>
          <a:lstStyle/>
          <a:p>
            <a:r>
              <a:rPr lang="en-US" dirty="0" smtClean="0"/>
              <a:t>A query or worklist is a statement or a group of statements that return a value.  </a:t>
            </a:r>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28</a:t>
            </a:fld>
            <a:endParaRPr lang="en-US" dirty="0"/>
          </a:p>
        </p:txBody>
      </p:sp>
      <p:sp>
        <p:nvSpPr>
          <p:cNvPr id="4" name="Title 3"/>
          <p:cNvSpPr>
            <a:spLocks noGrp="1"/>
          </p:cNvSpPr>
          <p:nvPr>
            <p:ph type="title" idx="4294967295"/>
          </p:nvPr>
        </p:nvSpPr>
        <p:spPr>
          <a:xfrm>
            <a:off x="831587" y="133603"/>
            <a:ext cx="8042987" cy="614214"/>
          </a:xfrm>
        </p:spPr>
        <p:txBody>
          <a:bodyPr/>
          <a:lstStyle/>
          <a:p>
            <a:pPr algn="l"/>
            <a:r>
              <a:rPr lang="en-US" sz="3500" dirty="0" smtClean="0">
                <a:solidFill>
                  <a:schemeClr val="tx2">
                    <a:lumMod val="60000"/>
                    <a:lumOff val="40000"/>
                  </a:schemeClr>
                </a:solidFill>
              </a:rPr>
              <a:t>Understanding Queries and Worklists</a:t>
            </a:r>
            <a:endParaRPr lang="en-US" sz="3500" dirty="0"/>
          </a:p>
        </p:txBody>
      </p:sp>
    </p:spTree>
    <p:extLst>
      <p:ext uri="{BB962C8B-B14F-4D97-AF65-F5344CB8AC3E}">
        <p14:creationId xmlns:p14="http://schemas.microsoft.com/office/powerpoint/2010/main" val="17645600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96348" y="1199393"/>
            <a:ext cx="3468481" cy="4677191"/>
          </a:xfrm>
        </p:spPr>
        <p:txBody>
          <a:bodyPr/>
          <a:lstStyle/>
          <a:p>
            <a:r>
              <a:rPr lang="en-US" dirty="0" smtClean="0"/>
              <a:t>Select all apples = “RED”</a:t>
            </a:r>
          </a:p>
          <a:p>
            <a:endParaRPr lang="en-US" dirty="0"/>
          </a:p>
          <a:p>
            <a:r>
              <a:rPr lang="en-US" dirty="0" smtClean="0"/>
              <a:t>How many apples would you have?</a:t>
            </a:r>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29</a:t>
            </a:fld>
            <a:endParaRPr lang="en-US" dirty="0"/>
          </a:p>
        </p:txBody>
      </p:sp>
      <p:sp>
        <p:nvSpPr>
          <p:cNvPr id="4" name="Title 3"/>
          <p:cNvSpPr>
            <a:spLocks noGrp="1"/>
          </p:cNvSpPr>
          <p:nvPr>
            <p:ph type="title" idx="4294967295"/>
          </p:nvPr>
        </p:nvSpPr>
        <p:spPr>
          <a:xfrm>
            <a:off x="906888" y="217309"/>
            <a:ext cx="7556485" cy="576221"/>
          </a:xfrm>
        </p:spPr>
        <p:txBody>
          <a:bodyPr/>
          <a:lstStyle/>
          <a:p>
            <a:r>
              <a:rPr lang="en-US" sz="3500" dirty="0">
                <a:solidFill>
                  <a:schemeClr val="tx2">
                    <a:lumMod val="60000"/>
                    <a:lumOff val="40000"/>
                  </a:schemeClr>
                </a:solidFill>
              </a:rPr>
              <a:t>Understanding Queries and Worklists</a:t>
            </a:r>
            <a:endParaRPr lang="en-US" sz="3500" dirty="0"/>
          </a:p>
        </p:txBody>
      </p:sp>
      <p:pic>
        <p:nvPicPr>
          <p:cNvPr id="5" name="Picture 4"/>
          <p:cNvPicPr>
            <a:picLocks noChangeAspect="1"/>
          </p:cNvPicPr>
          <p:nvPr/>
        </p:nvPicPr>
        <p:blipFill>
          <a:blip r:embed="rId2"/>
          <a:stretch>
            <a:fillRect/>
          </a:stretch>
        </p:blipFill>
        <p:spPr>
          <a:xfrm>
            <a:off x="1091220" y="1600394"/>
            <a:ext cx="3866667" cy="4276190"/>
          </a:xfrm>
          <a:prstGeom prst="rect">
            <a:avLst/>
          </a:prstGeom>
        </p:spPr>
      </p:pic>
      <p:sp>
        <p:nvSpPr>
          <p:cNvPr id="6" name="Rectangle 5"/>
          <p:cNvSpPr/>
          <p:nvPr/>
        </p:nvSpPr>
        <p:spPr>
          <a:xfrm>
            <a:off x="4273910" y="4879022"/>
            <a:ext cx="4290919" cy="1754326"/>
          </a:xfrm>
          <a:prstGeom prst="rect">
            <a:avLst/>
          </a:prstGeom>
        </p:spPr>
        <p:txBody>
          <a:bodyPr wrap="square">
            <a:spAutoFit/>
          </a:bodyPr>
          <a:lstStyle/>
          <a:p>
            <a:r>
              <a:rPr lang="en-US" dirty="0" smtClean="0">
                <a:solidFill>
                  <a:srgbClr val="FF0000"/>
                </a:solidFill>
              </a:rPr>
              <a:t>Writing queries for riders,</a:t>
            </a:r>
          </a:p>
          <a:p>
            <a:r>
              <a:rPr lang="en-US" dirty="0">
                <a:solidFill>
                  <a:srgbClr val="FF0000"/>
                </a:solidFill>
              </a:rPr>
              <a:t>s</a:t>
            </a:r>
            <a:r>
              <a:rPr lang="en-US" dirty="0" smtClean="0">
                <a:solidFill>
                  <a:srgbClr val="FF0000"/>
                </a:solidFill>
              </a:rPr>
              <a:t>tops and runs is similar to the above </a:t>
            </a:r>
          </a:p>
          <a:p>
            <a:r>
              <a:rPr lang="en-US" dirty="0">
                <a:solidFill>
                  <a:srgbClr val="FF0000"/>
                </a:solidFill>
              </a:rPr>
              <a:t>s</a:t>
            </a:r>
            <a:r>
              <a:rPr lang="en-US" dirty="0" smtClean="0">
                <a:solidFill>
                  <a:srgbClr val="FF0000"/>
                </a:solidFill>
              </a:rPr>
              <a:t>tatement.  The difference would be the</a:t>
            </a:r>
          </a:p>
          <a:p>
            <a:r>
              <a:rPr lang="en-US" dirty="0" smtClean="0">
                <a:solidFill>
                  <a:srgbClr val="FF0000"/>
                </a:solidFill>
              </a:rPr>
              <a:t>Variables or field names, instead of apples you would select </a:t>
            </a:r>
            <a:r>
              <a:rPr lang="en-US" dirty="0" err="1" smtClean="0">
                <a:solidFill>
                  <a:srgbClr val="FF0000"/>
                </a:solidFill>
              </a:rPr>
              <a:t>stopid</a:t>
            </a:r>
            <a:r>
              <a:rPr lang="en-US" dirty="0" smtClean="0">
                <a:solidFill>
                  <a:srgbClr val="FF0000"/>
                </a:solidFill>
              </a:rPr>
              <a:t>, </a:t>
            </a:r>
            <a:r>
              <a:rPr lang="en-US" dirty="0" err="1" smtClean="0">
                <a:solidFill>
                  <a:srgbClr val="FF0000"/>
                </a:solidFill>
              </a:rPr>
              <a:t>runid</a:t>
            </a:r>
            <a:r>
              <a:rPr lang="en-US" dirty="0" smtClean="0">
                <a:solidFill>
                  <a:srgbClr val="FF0000"/>
                </a:solidFill>
              </a:rPr>
              <a:t>, school code, etc.</a:t>
            </a:r>
            <a:endParaRPr lang="en-US" dirty="0">
              <a:solidFill>
                <a:srgbClr val="FF0000"/>
              </a:solidFill>
            </a:endParaRPr>
          </a:p>
        </p:txBody>
      </p:sp>
    </p:spTree>
    <p:extLst>
      <p:ext uri="{BB962C8B-B14F-4D97-AF65-F5344CB8AC3E}">
        <p14:creationId xmlns:p14="http://schemas.microsoft.com/office/powerpoint/2010/main" val="39435876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77425" y="152264"/>
            <a:ext cx="7772400" cy="614214"/>
          </a:xfrm>
        </p:spPr>
        <p:txBody>
          <a:bodyPr/>
          <a:lstStyle/>
          <a:p>
            <a:pPr algn="l"/>
            <a:r>
              <a:rPr lang="en-US" sz="3500" dirty="0">
                <a:solidFill>
                  <a:schemeClr val="tx2">
                    <a:satMod val="130000"/>
                  </a:schemeClr>
                </a:solidFill>
                <a:cs typeface="Trebuchet MS" pitchFamily="34" charset="0"/>
              </a:rPr>
              <a:t>Overview of Report features</a:t>
            </a:r>
            <a:r>
              <a:rPr lang="en-US" sz="4000" dirty="0">
                <a:solidFill>
                  <a:schemeClr val="tx2">
                    <a:satMod val="130000"/>
                  </a:schemeClr>
                </a:solidFill>
                <a:cs typeface="Trebuchet MS" pitchFamily="34" charset="0"/>
              </a:rPr>
              <a:t>:</a:t>
            </a:r>
            <a:endParaRPr lang="en-US" sz="4000" dirty="0"/>
          </a:p>
        </p:txBody>
      </p:sp>
      <p:sp>
        <p:nvSpPr>
          <p:cNvPr id="4" name="Content Placeholder 2"/>
          <p:cNvSpPr>
            <a:spLocks noGrp="1"/>
          </p:cNvSpPr>
          <p:nvPr>
            <p:ph idx="1"/>
          </p:nvPr>
        </p:nvSpPr>
        <p:spPr>
          <a:xfrm>
            <a:off x="977425" y="1316960"/>
            <a:ext cx="8349242" cy="4602163"/>
          </a:xfrm>
          <a:ln>
            <a:noFill/>
          </a:ln>
        </p:spPr>
        <p:txBody>
          <a:bodyPr>
            <a:normAutofit/>
          </a:bodyPr>
          <a:lstStyle/>
          <a:p>
            <a:pPr marL="0" indent="0">
              <a:spcAft>
                <a:spcPts val="600"/>
              </a:spcAft>
              <a:buNone/>
            </a:pPr>
            <a:r>
              <a:rPr lang="en-US" altLang="en-US" sz="2800" dirty="0"/>
              <a:t>The Reporting Module used for TIMS is    </a:t>
            </a:r>
            <a:r>
              <a:rPr lang="en-US" altLang="en-US" sz="2800" dirty="0" smtClean="0"/>
              <a:t>  Accessed </a:t>
            </a:r>
            <a:r>
              <a:rPr lang="en-US" altLang="en-US" sz="2800" dirty="0"/>
              <a:t>via the Launch Pad or through the Edulog</a:t>
            </a:r>
            <a:r>
              <a:rPr lang="en-US" altLang="en-US" sz="2800" b="1" dirty="0"/>
              <a:t>-Advanced </a:t>
            </a:r>
            <a:r>
              <a:rPr lang="en-US" altLang="en-US" sz="2800" dirty="0"/>
              <a:t>program.</a:t>
            </a:r>
            <a:endParaRPr lang="en-US" sz="2800" dirty="0"/>
          </a:p>
        </p:txBody>
      </p:sp>
      <p:cxnSp>
        <p:nvCxnSpPr>
          <p:cNvPr id="5" name="Straight Connector 4"/>
          <p:cNvCxnSpPr/>
          <p:nvPr/>
        </p:nvCxnSpPr>
        <p:spPr>
          <a:xfrm>
            <a:off x="977425" y="833468"/>
            <a:ext cx="7772400" cy="0"/>
          </a:xfrm>
          <a:prstGeom prst="line">
            <a:avLst/>
          </a:prstGeom>
          <a:ln w="50800">
            <a:solidFill>
              <a:srgbClr val="5D6F7B"/>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B726DE59-0386-4456-B21E-FBC22CF53C86}" type="slidenum">
              <a:rPr lang="en-US" smtClean="0"/>
              <a:pPr/>
              <a:t>3</a:t>
            </a:fld>
            <a:endParaRPr lang="en-US" dirty="0"/>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726" y="3233997"/>
            <a:ext cx="24384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r="88254" b="88824"/>
          <a:stretch>
            <a:fillRect/>
          </a:stretch>
        </p:blipFill>
        <p:spPr bwMode="auto">
          <a:xfrm>
            <a:off x="4690188" y="3424497"/>
            <a:ext cx="3460750" cy="2057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083681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28232" y="1098778"/>
            <a:ext cx="7556485" cy="888642"/>
          </a:xfrm>
        </p:spPr>
        <p:txBody>
          <a:bodyPr/>
          <a:lstStyle/>
          <a:p>
            <a:r>
              <a:rPr lang="en-US" dirty="0" smtClean="0"/>
              <a:t>Queries are statements or conditions</a:t>
            </a:r>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30</a:t>
            </a:fld>
            <a:endParaRPr lang="en-US" dirty="0"/>
          </a:p>
        </p:txBody>
      </p:sp>
      <p:sp>
        <p:nvSpPr>
          <p:cNvPr id="4" name="Title 3"/>
          <p:cNvSpPr>
            <a:spLocks noGrp="1"/>
          </p:cNvSpPr>
          <p:nvPr>
            <p:ph type="title" idx="4294967295"/>
          </p:nvPr>
        </p:nvSpPr>
        <p:spPr>
          <a:xfrm>
            <a:off x="774442" y="152264"/>
            <a:ext cx="8369558" cy="614214"/>
          </a:xfrm>
        </p:spPr>
        <p:txBody>
          <a:bodyPr/>
          <a:lstStyle/>
          <a:p>
            <a:pPr algn="l"/>
            <a:r>
              <a:rPr lang="en-US" sz="3800" dirty="0" smtClean="0">
                <a:solidFill>
                  <a:schemeClr val="tx2">
                    <a:lumMod val="60000"/>
                    <a:lumOff val="40000"/>
                  </a:schemeClr>
                </a:solidFill>
              </a:rPr>
              <a:t>Understanding Queries and Worklists</a:t>
            </a:r>
            <a:endParaRPr lang="en-US" sz="3800" dirty="0">
              <a:solidFill>
                <a:schemeClr val="tx2">
                  <a:lumMod val="60000"/>
                  <a:lumOff val="40000"/>
                </a:schemeClr>
              </a:solidFill>
            </a:endParaRPr>
          </a:p>
        </p:txBody>
      </p:sp>
      <p:pic>
        <p:nvPicPr>
          <p:cNvPr id="5" name="Picture 4"/>
          <p:cNvPicPr>
            <a:picLocks noChangeAspect="1"/>
          </p:cNvPicPr>
          <p:nvPr/>
        </p:nvPicPr>
        <p:blipFill>
          <a:blip r:embed="rId2"/>
          <a:stretch>
            <a:fillRect/>
          </a:stretch>
        </p:blipFill>
        <p:spPr>
          <a:xfrm>
            <a:off x="1268582" y="1987420"/>
            <a:ext cx="6849431" cy="4048690"/>
          </a:xfrm>
          <a:prstGeom prst="rect">
            <a:avLst/>
          </a:prstGeom>
        </p:spPr>
      </p:pic>
      <p:sp>
        <p:nvSpPr>
          <p:cNvPr id="6" name="Rectangle 6"/>
          <p:cNvSpPr>
            <a:spLocks noChangeArrowheads="1"/>
          </p:cNvSpPr>
          <p:nvPr/>
        </p:nvSpPr>
        <p:spPr bwMode="auto">
          <a:xfrm>
            <a:off x="1450910" y="2251874"/>
            <a:ext cx="2020077" cy="30480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Tree>
    <p:extLst>
      <p:ext uri="{BB962C8B-B14F-4D97-AF65-F5344CB8AC3E}">
        <p14:creationId xmlns:p14="http://schemas.microsoft.com/office/powerpoint/2010/main" val="27731655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51723" y="1024134"/>
            <a:ext cx="7679602" cy="860650"/>
          </a:xfrm>
        </p:spPr>
        <p:txBody>
          <a:bodyPr/>
          <a:lstStyle/>
          <a:p>
            <a:r>
              <a:rPr lang="en-US" dirty="0" smtClean="0">
                <a:solidFill>
                  <a:srgbClr val="FF0000"/>
                </a:solidFill>
              </a:rPr>
              <a:t>Operators</a:t>
            </a:r>
            <a:endParaRPr lang="en-US" dirty="0">
              <a:solidFill>
                <a:srgbClr val="FF000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31</a:t>
            </a:fld>
            <a:endParaRPr lang="en-US" dirty="0"/>
          </a:p>
        </p:txBody>
      </p:sp>
      <p:sp>
        <p:nvSpPr>
          <p:cNvPr id="4" name="Title 3"/>
          <p:cNvSpPr>
            <a:spLocks noGrp="1"/>
          </p:cNvSpPr>
          <p:nvPr>
            <p:ph type="title" idx="4294967295"/>
          </p:nvPr>
        </p:nvSpPr>
        <p:spPr>
          <a:xfrm>
            <a:off x="746448" y="152264"/>
            <a:ext cx="8397551" cy="614214"/>
          </a:xfrm>
        </p:spPr>
        <p:txBody>
          <a:bodyPr/>
          <a:lstStyle/>
          <a:p>
            <a:r>
              <a:rPr lang="en-US" sz="3800" dirty="0">
                <a:solidFill>
                  <a:schemeClr val="tx2">
                    <a:lumMod val="60000"/>
                    <a:lumOff val="40000"/>
                  </a:schemeClr>
                </a:solidFill>
              </a:rPr>
              <a:t>Understanding Queries </a:t>
            </a:r>
            <a:r>
              <a:rPr lang="en-US" sz="3800" dirty="0" smtClean="0">
                <a:solidFill>
                  <a:schemeClr val="tx2">
                    <a:lumMod val="60000"/>
                    <a:lumOff val="40000"/>
                  </a:schemeClr>
                </a:solidFill>
              </a:rPr>
              <a:t>and Worklists</a:t>
            </a:r>
            <a:endParaRPr lang="en-US" sz="3800" dirty="0"/>
          </a:p>
        </p:txBody>
      </p:sp>
      <p:pic>
        <p:nvPicPr>
          <p:cNvPr id="6" name="Picture 5"/>
          <p:cNvPicPr>
            <a:picLocks noChangeAspect="1"/>
          </p:cNvPicPr>
          <p:nvPr/>
        </p:nvPicPr>
        <p:blipFill>
          <a:blip r:embed="rId2"/>
          <a:stretch>
            <a:fillRect/>
          </a:stretch>
        </p:blipFill>
        <p:spPr>
          <a:xfrm>
            <a:off x="2157398" y="1656059"/>
            <a:ext cx="5445022" cy="3896757"/>
          </a:xfrm>
          <a:prstGeom prst="rect">
            <a:avLst/>
          </a:prstGeom>
        </p:spPr>
      </p:pic>
      <p:sp>
        <p:nvSpPr>
          <p:cNvPr id="7" name="Rectangle 6"/>
          <p:cNvSpPr>
            <a:spLocks noChangeArrowheads="1"/>
          </p:cNvSpPr>
          <p:nvPr/>
        </p:nvSpPr>
        <p:spPr bwMode="auto">
          <a:xfrm>
            <a:off x="4320074" y="2006082"/>
            <a:ext cx="3088432" cy="2491274"/>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Tree>
    <p:extLst>
      <p:ext uri="{BB962C8B-B14F-4D97-AF65-F5344CB8AC3E}">
        <p14:creationId xmlns:p14="http://schemas.microsoft.com/office/powerpoint/2010/main" val="12822673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81533" y="2519265"/>
            <a:ext cx="7556485" cy="2304662"/>
          </a:xfrm>
        </p:spPr>
        <p:txBody>
          <a:bodyPr>
            <a:normAutofit/>
          </a:bodyPr>
          <a:lstStyle/>
          <a:p>
            <a:r>
              <a:rPr lang="en-US" dirty="0">
                <a:solidFill>
                  <a:srgbClr val="FF0000"/>
                </a:solidFill>
              </a:rPr>
              <a:t>Connectors of AND/OR </a:t>
            </a:r>
            <a:r>
              <a:rPr lang="en-US" dirty="0" smtClean="0">
                <a:solidFill>
                  <a:srgbClr val="FF0000"/>
                </a:solidFill>
              </a:rPr>
              <a:t>– </a:t>
            </a:r>
            <a:r>
              <a:rPr lang="en-US" dirty="0" smtClean="0"/>
              <a:t>be careful how you position the connectors.  The outcome can be very different depending on how you use them.</a:t>
            </a:r>
            <a:endParaRPr lang="en-US" dirty="0">
              <a:solidFill>
                <a:srgbClr val="FF0000"/>
              </a:solidFill>
            </a:endParaRPr>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32</a:t>
            </a:fld>
            <a:endParaRPr lang="en-US" dirty="0"/>
          </a:p>
        </p:txBody>
      </p:sp>
      <p:sp>
        <p:nvSpPr>
          <p:cNvPr id="4" name="Title 3"/>
          <p:cNvSpPr>
            <a:spLocks noGrp="1"/>
          </p:cNvSpPr>
          <p:nvPr>
            <p:ph type="title" idx="4294967295"/>
          </p:nvPr>
        </p:nvSpPr>
        <p:spPr>
          <a:xfrm>
            <a:off x="727788" y="114941"/>
            <a:ext cx="8416212" cy="614214"/>
          </a:xfrm>
        </p:spPr>
        <p:txBody>
          <a:bodyPr/>
          <a:lstStyle/>
          <a:p>
            <a:pPr algn="l"/>
            <a:r>
              <a:rPr lang="en-US" sz="3500" dirty="0">
                <a:solidFill>
                  <a:schemeClr val="tx2">
                    <a:lumMod val="60000"/>
                    <a:lumOff val="40000"/>
                  </a:schemeClr>
                </a:solidFill>
              </a:rPr>
              <a:t>Understanding Queries and Worklists</a:t>
            </a:r>
            <a:endParaRPr lang="en-US" sz="3500" dirty="0"/>
          </a:p>
        </p:txBody>
      </p:sp>
    </p:spTree>
    <p:extLst>
      <p:ext uri="{BB962C8B-B14F-4D97-AF65-F5344CB8AC3E}">
        <p14:creationId xmlns:p14="http://schemas.microsoft.com/office/powerpoint/2010/main" val="10337425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1093" y="979715"/>
            <a:ext cx="7437051" cy="550506"/>
          </a:xfrm>
        </p:spPr>
        <p:txBody>
          <a:bodyPr>
            <a:normAutofit/>
          </a:bodyPr>
          <a:lstStyle/>
          <a:p>
            <a:r>
              <a:rPr lang="en-US" sz="2800" dirty="0" smtClean="0">
                <a:solidFill>
                  <a:srgbClr val="FF0000"/>
                </a:solidFill>
              </a:rPr>
              <a:t>Connectors of AND/OR </a:t>
            </a:r>
            <a:endParaRPr lang="en-US" sz="2800" dirty="0">
              <a:solidFill>
                <a:srgbClr val="FF000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33</a:t>
            </a:fld>
            <a:endParaRPr lang="en-US" dirty="0"/>
          </a:p>
        </p:txBody>
      </p:sp>
      <p:sp>
        <p:nvSpPr>
          <p:cNvPr id="4" name="Title 3"/>
          <p:cNvSpPr>
            <a:spLocks noGrp="1"/>
          </p:cNvSpPr>
          <p:nvPr>
            <p:ph type="title" idx="4294967295"/>
          </p:nvPr>
        </p:nvSpPr>
        <p:spPr>
          <a:xfrm>
            <a:off x="737118" y="152264"/>
            <a:ext cx="8341568" cy="614214"/>
          </a:xfrm>
        </p:spPr>
        <p:txBody>
          <a:bodyPr/>
          <a:lstStyle/>
          <a:p>
            <a:r>
              <a:rPr lang="en-US" sz="3800" dirty="0">
                <a:solidFill>
                  <a:schemeClr val="tx2">
                    <a:lumMod val="60000"/>
                    <a:lumOff val="40000"/>
                  </a:schemeClr>
                </a:solidFill>
              </a:rPr>
              <a:t>Understanding Queries and Worklists</a:t>
            </a:r>
            <a:endParaRPr lang="en-US" sz="3800" dirty="0"/>
          </a:p>
        </p:txBody>
      </p:sp>
      <p:pic>
        <p:nvPicPr>
          <p:cNvPr id="6" name="Picture 5"/>
          <p:cNvPicPr>
            <a:picLocks noChangeAspect="1"/>
          </p:cNvPicPr>
          <p:nvPr/>
        </p:nvPicPr>
        <p:blipFill>
          <a:blip r:embed="rId2"/>
          <a:stretch>
            <a:fillRect/>
          </a:stretch>
        </p:blipFill>
        <p:spPr>
          <a:xfrm>
            <a:off x="1778918" y="1605165"/>
            <a:ext cx="5790825" cy="3534455"/>
          </a:xfrm>
          <a:prstGeom prst="rect">
            <a:avLst/>
          </a:prstGeom>
        </p:spPr>
      </p:pic>
      <p:sp>
        <p:nvSpPr>
          <p:cNvPr id="8" name="Rectangle 7"/>
          <p:cNvSpPr/>
          <p:nvPr/>
        </p:nvSpPr>
        <p:spPr>
          <a:xfrm>
            <a:off x="858958" y="5327214"/>
            <a:ext cx="7630743" cy="769441"/>
          </a:xfrm>
          <a:prstGeom prst="rect">
            <a:avLst/>
          </a:prstGeom>
        </p:spPr>
        <p:txBody>
          <a:bodyPr wrap="none">
            <a:spAutoFit/>
          </a:bodyPr>
          <a:lstStyle/>
          <a:p>
            <a:r>
              <a:rPr lang="en-US" sz="2200" dirty="0" smtClean="0"/>
              <a:t>At this time you can </a:t>
            </a:r>
            <a:r>
              <a:rPr lang="en-US" sz="2200" b="1" dirty="0" smtClean="0">
                <a:solidFill>
                  <a:srgbClr val="FF0000"/>
                </a:solidFill>
              </a:rPr>
              <a:t>NOT</a:t>
            </a:r>
            <a:r>
              <a:rPr lang="en-US" sz="2200" dirty="0" smtClean="0"/>
              <a:t> use the </a:t>
            </a:r>
            <a:r>
              <a:rPr lang="en-US" sz="2200" b="1" dirty="0" smtClean="0">
                <a:solidFill>
                  <a:srgbClr val="FF0000"/>
                </a:solidFill>
              </a:rPr>
              <a:t>OR</a:t>
            </a:r>
            <a:r>
              <a:rPr lang="en-US" sz="2200" dirty="0" smtClean="0"/>
              <a:t> connector in </a:t>
            </a:r>
            <a:r>
              <a:rPr lang="en-US" sz="2200" dirty="0" err="1" smtClean="0"/>
              <a:t>eSQL</a:t>
            </a:r>
            <a:r>
              <a:rPr lang="en-US" sz="2200" dirty="0" smtClean="0"/>
              <a:t>.  Most of </a:t>
            </a:r>
          </a:p>
          <a:p>
            <a:r>
              <a:rPr lang="en-US" sz="2200" dirty="0" smtClean="0"/>
              <a:t>my queries are done in the reporting module off of </a:t>
            </a:r>
            <a:r>
              <a:rPr lang="en-US" sz="2200" dirty="0" err="1" smtClean="0"/>
              <a:t>launchpad</a:t>
            </a:r>
            <a:r>
              <a:rPr lang="en-US" sz="2200" dirty="0" smtClean="0"/>
              <a:t>.</a:t>
            </a:r>
            <a:endParaRPr lang="en-US" sz="2200" dirty="0"/>
          </a:p>
        </p:txBody>
      </p:sp>
    </p:spTree>
    <p:extLst>
      <p:ext uri="{BB962C8B-B14F-4D97-AF65-F5344CB8AC3E}">
        <p14:creationId xmlns:p14="http://schemas.microsoft.com/office/powerpoint/2010/main" val="25662535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26DE59-0386-4456-B21E-FBC22CF53C86}" type="slidenum">
              <a:rPr lang="en-US" smtClean="0"/>
              <a:pPr/>
              <a:t>34</a:t>
            </a:fld>
            <a:endParaRPr lang="en-US" dirty="0"/>
          </a:p>
        </p:txBody>
      </p:sp>
      <p:sp>
        <p:nvSpPr>
          <p:cNvPr id="4" name="Title 3"/>
          <p:cNvSpPr>
            <a:spLocks noGrp="1"/>
          </p:cNvSpPr>
          <p:nvPr>
            <p:ph type="title" idx="4294967295"/>
          </p:nvPr>
        </p:nvSpPr>
        <p:spPr>
          <a:xfrm>
            <a:off x="905069" y="62733"/>
            <a:ext cx="7483659" cy="886837"/>
          </a:xfrm>
        </p:spPr>
        <p:txBody>
          <a:bodyPr/>
          <a:lstStyle/>
          <a:p>
            <a:pPr algn="l"/>
            <a:r>
              <a:rPr lang="en-US" sz="3000" dirty="0">
                <a:solidFill>
                  <a:srgbClr val="FF0000"/>
                </a:solidFill>
              </a:rPr>
              <a:t>Connectors of </a:t>
            </a:r>
            <a:r>
              <a:rPr lang="en-US" sz="3000" dirty="0" smtClean="0">
                <a:solidFill>
                  <a:srgbClr val="FF0000"/>
                </a:solidFill>
              </a:rPr>
              <a:t>AND/OR </a:t>
            </a:r>
            <a:endParaRPr lang="en-US" sz="3000" dirty="0"/>
          </a:p>
        </p:txBody>
      </p:sp>
      <p:sp>
        <p:nvSpPr>
          <p:cNvPr id="10" name="Rectangle 9"/>
          <p:cNvSpPr/>
          <p:nvPr/>
        </p:nvSpPr>
        <p:spPr>
          <a:xfrm>
            <a:off x="6072568" y="1783217"/>
            <a:ext cx="3045100" cy="1246495"/>
          </a:xfrm>
          <a:prstGeom prst="rect">
            <a:avLst/>
          </a:prstGeom>
        </p:spPr>
        <p:txBody>
          <a:bodyPr wrap="square">
            <a:spAutoFit/>
          </a:bodyPr>
          <a:lstStyle/>
          <a:p>
            <a:r>
              <a:rPr lang="en-US" sz="2500" dirty="0" smtClean="0"/>
              <a:t>In this case all conditions must be true.  </a:t>
            </a:r>
            <a:endParaRPr lang="en-US" sz="2500" dirty="0"/>
          </a:p>
        </p:txBody>
      </p:sp>
      <p:pic>
        <p:nvPicPr>
          <p:cNvPr id="11" name="Picture 10"/>
          <p:cNvPicPr>
            <a:picLocks noChangeAspect="1"/>
          </p:cNvPicPr>
          <p:nvPr/>
        </p:nvPicPr>
        <p:blipFill>
          <a:blip r:embed="rId2"/>
          <a:stretch>
            <a:fillRect/>
          </a:stretch>
        </p:blipFill>
        <p:spPr>
          <a:xfrm>
            <a:off x="1003404" y="1416358"/>
            <a:ext cx="4682687" cy="2710282"/>
          </a:xfrm>
          <a:prstGeom prst="rect">
            <a:avLst/>
          </a:prstGeom>
        </p:spPr>
      </p:pic>
      <p:pic>
        <p:nvPicPr>
          <p:cNvPr id="12" name="Picture 11"/>
          <p:cNvPicPr>
            <a:picLocks noChangeAspect="1"/>
          </p:cNvPicPr>
          <p:nvPr/>
        </p:nvPicPr>
        <p:blipFill>
          <a:blip r:embed="rId3"/>
          <a:stretch>
            <a:fillRect/>
          </a:stretch>
        </p:blipFill>
        <p:spPr>
          <a:xfrm>
            <a:off x="905069" y="4276208"/>
            <a:ext cx="7648663" cy="1952665"/>
          </a:xfrm>
          <a:prstGeom prst="rect">
            <a:avLst/>
          </a:prstGeom>
        </p:spPr>
      </p:pic>
    </p:spTree>
    <p:extLst>
      <p:ext uri="{BB962C8B-B14F-4D97-AF65-F5344CB8AC3E}">
        <p14:creationId xmlns:p14="http://schemas.microsoft.com/office/powerpoint/2010/main" val="41881642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26DE59-0386-4456-B21E-FBC22CF53C86}" type="slidenum">
              <a:rPr lang="en-US" smtClean="0"/>
              <a:pPr/>
              <a:t>35</a:t>
            </a:fld>
            <a:endParaRPr lang="en-US" dirty="0"/>
          </a:p>
        </p:txBody>
      </p:sp>
      <p:sp>
        <p:nvSpPr>
          <p:cNvPr id="4" name="Title 3"/>
          <p:cNvSpPr>
            <a:spLocks noGrp="1"/>
          </p:cNvSpPr>
          <p:nvPr>
            <p:ph type="title" idx="4294967295"/>
          </p:nvPr>
        </p:nvSpPr>
        <p:spPr>
          <a:xfrm>
            <a:off x="906888" y="-19930"/>
            <a:ext cx="7556485" cy="1068988"/>
          </a:xfrm>
        </p:spPr>
        <p:txBody>
          <a:bodyPr/>
          <a:lstStyle/>
          <a:p>
            <a:pPr algn="l"/>
            <a:r>
              <a:rPr lang="en-US" sz="3500" dirty="0">
                <a:solidFill>
                  <a:srgbClr val="FF0000"/>
                </a:solidFill>
              </a:rPr>
              <a:t>Connectors of AND/OR</a:t>
            </a:r>
            <a:endParaRPr lang="en-US" sz="3500" dirty="0"/>
          </a:p>
        </p:txBody>
      </p:sp>
      <p:sp>
        <p:nvSpPr>
          <p:cNvPr id="7" name="Rectangle 6"/>
          <p:cNvSpPr/>
          <p:nvPr/>
        </p:nvSpPr>
        <p:spPr>
          <a:xfrm>
            <a:off x="5327780" y="1049058"/>
            <a:ext cx="2689069" cy="2308324"/>
          </a:xfrm>
          <a:prstGeom prst="rect">
            <a:avLst/>
          </a:prstGeom>
        </p:spPr>
        <p:txBody>
          <a:bodyPr wrap="square">
            <a:spAutoFit/>
          </a:bodyPr>
          <a:lstStyle/>
          <a:p>
            <a:r>
              <a:rPr lang="en-US" dirty="0" smtClean="0"/>
              <a:t>School = 302 </a:t>
            </a:r>
            <a:r>
              <a:rPr lang="en-US" dirty="0" smtClean="0">
                <a:solidFill>
                  <a:srgbClr val="FF0000"/>
                </a:solidFill>
              </a:rPr>
              <a:t>AND</a:t>
            </a:r>
          </a:p>
          <a:p>
            <a:r>
              <a:rPr lang="en-US" dirty="0" smtClean="0"/>
              <a:t>Your last name = Smith (Any grade)</a:t>
            </a:r>
          </a:p>
          <a:p>
            <a:r>
              <a:rPr lang="en-US" dirty="0" smtClean="0">
                <a:solidFill>
                  <a:srgbClr val="FF0000"/>
                </a:solidFill>
              </a:rPr>
              <a:t>OR</a:t>
            </a:r>
          </a:p>
          <a:p>
            <a:r>
              <a:rPr lang="en-US" dirty="0" smtClean="0"/>
              <a:t>Your in Grade 13</a:t>
            </a:r>
          </a:p>
          <a:p>
            <a:endParaRPr lang="en-US" dirty="0"/>
          </a:p>
          <a:p>
            <a:r>
              <a:rPr lang="en-US" dirty="0" smtClean="0">
                <a:solidFill>
                  <a:srgbClr val="00B050"/>
                </a:solidFill>
              </a:rPr>
              <a:t>Note: School code of 111</a:t>
            </a:r>
          </a:p>
          <a:p>
            <a:r>
              <a:rPr lang="en-US" dirty="0" smtClean="0">
                <a:solidFill>
                  <a:srgbClr val="00B050"/>
                </a:solidFill>
              </a:rPr>
              <a:t>(OR GRADE = 13)</a:t>
            </a:r>
            <a:endParaRPr lang="en-US" dirty="0">
              <a:solidFill>
                <a:srgbClr val="00B050"/>
              </a:solidFill>
            </a:endParaRPr>
          </a:p>
        </p:txBody>
      </p:sp>
      <p:pic>
        <p:nvPicPr>
          <p:cNvPr id="10" name="Picture 9"/>
          <p:cNvPicPr>
            <a:picLocks noChangeAspect="1"/>
          </p:cNvPicPr>
          <p:nvPr/>
        </p:nvPicPr>
        <p:blipFill>
          <a:blip r:embed="rId2"/>
          <a:stretch>
            <a:fillRect/>
          </a:stretch>
        </p:blipFill>
        <p:spPr>
          <a:xfrm>
            <a:off x="1034790" y="984605"/>
            <a:ext cx="4134369" cy="3158031"/>
          </a:xfrm>
          <a:prstGeom prst="rect">
            <a:avLst/>
          </a:prstGeom>
        </p:spPr>
      </p:pic>
      <p:pic>
        <p:nvPicPr>
          <p:cNvPr id="2" name="Picture 1"/>
          <p:cNvPicPr>
            <a:picLocks noChangeAspect="1"/>
          </p:cNvPicPr>
          <p:nvPr/>
        </p:nvPicPr>
        <p:blipFill>
          <a:blip r:embed="rId3"/>
          <a:stretch>
            <a:fillRect/>
          </a:stretch>
        </p:blipFill>
        <p:spPr>
          <a:xfrm>
            <a:off x="1034790" y="3349895"/>
            <a:ext cx="7596534" cy="2896160"/>
          </a:xfrm>
          <a:prstGeom prst="rect">
            <a:avLst/>
          </a:prstGeom>
        </p:spPr>
      </p:pic>
    </p:spTree>
    <p:extLst>
      <p:ext uri="{BB962C8B-B14F-4D97-AF65-F5344CB8AC3E}">
        <p14:creationId xmlns:p14="http://schemas.microsoft.com/office/powerpoint/2010/main" val="12821280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48494" y="1361380"/>
            <a:ext cx="3057525" cy="2292642"/>
          </a:xfrm>
        </p:spPr>
        <p:txBody>
          <a:bodyPr>
            <a:normAutofit fontScale="85000" lnSpcReduction="20000"/>
          </a:bodyPr>
          <a:lstStyle/>
          <a:p>
            <a:r>
              <a:rPr lang="en-US" dirty="0" smtClean="0"/>
              <a:t>Changed the parentheses but kept the connectors the same</a:t>
            </a:r>
            <a:r>
              <a:rPr lang="en-US" dirty="0" smtClean="0">
                <a:solidFill>
                  <a:srgbClr val="FF0000"/>
                </a:solidFill>
              </a:rPr>
              <a:t>.  NOTE – No school 111</a:t>
            </a:r>
            <a:endParaRPr lang="en-US" dirty="0">
              <a:solidFill>
                <a:srgbClr val="FF000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36</a:t>
            </a:fld>
            <a:endParaRPr lang="en-US" dirty="0"/>
          </a:p>
        </p:txBody>
      </p:sp>
      <p:sp>
        <p:nvSpPr>
          <p:cNvPr id="4" name="Title 3"/>
          <p:cNvSpPr>
            <a:spLocks noGrp="1"/>
          </p:cNvSpPr>
          <p:nvPr>
            <p:ph type="title" idx="4294967295"/>
          </p:nvPr>
        </p:nvSpPr>
        <p:spPr>
          <a:xfrm>
            <a:off x="863125" y="0"/>
            <a:ext cx="7556485" cy="1068988"/>
          </a:xfrm>
        </p:spPr>
        <p:txBody>
          <a:bodyPr/>
          <a:lstStyle/>
          <a:p>
            <a:pPr algn="l"/>
            <a:r>
              <a:rPr lang="en-US" sz="3500" dirty="0">
                <a:solidFill>
                  <a:srgbClr val="FF0000"/>
                </a:solidFill>
              </a:rPr>
              <a:t>Connectors of AND/OR</a:t>
            </a:r>
            <a:endParaRPr lang="en-US" sz="3500" dirty="0"/>
          </a:p>
        </p:txBody>
      </p:sp>
      <p:pic>
        <p:nvPicPr>
          <p:cNvPr id="5" name="Picture 4"/>
          <p:cNvPicPr>
            <a:picLocks noChangeAspect="1"/>
          </p:cNvPicPr>
          <p:nvPr/>
        </p:nvPicPr>
        <p:blipFill>
          <a:blip r:embed="rId2"/>
          <a:stretch>
            <a:fillRect/>
          </a:stretch>
        </p:blipFill>
        <p:spPr>
          <a:xfrm>
            <a:off x="953110" y="954609"/>
            <a:ext cx="4020106" cy="3367876"/>
          </a:xfrm>
          <a:prstGeom prst="rect">
            <a:avLst/>
          </a:prstGeom>
        </p:spPr>
      </p:pic>
      <p:pic>
        <p:nvPicPr>
          <p:cNvPr id="6" name="Picture 5"/>
          <p:cNvPicPr>
            <a:picLocks noChangeAspect="1"/>
          </p:cNvPicPr>
          <p:nvPr/>
        </p:nvPicPr>
        <p:blipFill>
          <a:blip r:embed="rId3"/>
          <a:stretch>
            <a:fillRect/>
          </a:stretch>
        </p:blipFill>
        <p:spPr>
          <a:xfrm>
            <a:off x="934485" y="3654022"/>
            <a:ext cx="8077462" cy="2503286"/>
          </a:xfrm>
          <a:prstGeom prst="rect">
            <a:avLst/>
          </a:prstGeom>
        </p:spPr>
      </p:pic>
    </p:spTree>
    <p:extLst>
      <p:ext uri="{BB962C8B-B14F-4D97-AF65-F5344CB8AC3E}">
        <p14:creationId xmlns:p14="http://schemas.microsoft.com/office/powerpoint/2010/main" val="37245570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09732" y="1218192"/>
            <a:ext cx="7721592" cy="1047262"/>
          </a:xfrm>
        </p:spPr>
        <p:txBody>
          <a:bodyPr/>
          <a:lstStyle/>
          <a:p>
            <a:r>
              <a:rPr lang="en-US" sz="2500" dirty="0" smtClean="0">
                <a:solidFill>
                  <a:srgbClr val="FF0000"/>
                </a:solidFill>
              </a:rPr>
              <a:t>Values can be asked now or later when running the query.  You can also use an existing worklist.</a:t>
            </a:r>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37</a:t>
            </a:fld>
            <a:endParaRPr lang="en-US" dirty="0"/>
          </a:p>
        </p:txBody>
      </p:sp>
      <p:sp>
        <p:nvSpPr>
          <p:cNvPr id="4" name="Title 3"/>
          <p:cNvSpPr>
            <a:spLocks noGrp="1"/>
          </p:cNvSpPr>
          <p:nvPr>
            <p:ph type="title" idx="4294967295"/>
          </p:nvPr>
        </p:nvSpPr>
        <p:spPr>
          <a:xfrm>
            <a:off x="945679" y="0"/>
            <a:ext cx="7556485" cy="1068988"/>
          </a:xfrm>
        </p:spPr>
        <p:txBody>
          <a:bodyPr/>
          <a:lstStyle/>
          <a:p>
            <a:pPr algn="l"/>
            <a:r>
              <a:rPr lang="en-US" sz="3000" dirty="0">
                <a:solidFill>
                  <a:schemeClr val="tx2">
                    <a:lumMod val="60000"/>
                    <a:lumOff val="40000"/>
                  </a:schemeClr>
                </a:solidFill>
              </a:rPr>
              <a:t>Understanding Queries </a:t>
            </a:r>
            <a:r>
              <a:rPr lang="en-US" sz="3000" dirty="0" smtClean="0">
                <a:solidFill>
                  <a:schemeClr val="tx2">
                    <a:lumMod val="60000"/>
                    <a:lumOff val="40000"/>
                  </a:schemeClr>
                </a:solidFill>
              </a:rPr>
              <a:t>and Worklists</a:t>
            </a:r>
            <a:endParaRPr lang="en-US" sz="3000" dirty="0"/>
          </a:p>
        </p:txBody>
      </p:sp>
      <p:pic>
        <p:nvPicPr>
          <p:cNvPr id="5" name="Picture 4"/>
          <p:cNvPicPr>
            <a:picLocks noChangeAspect="1"/>
          </p:cNvPicPr>
          <p:nvPr/>
        </p:nvPicPr>
        <p:blipFill>
          <a:blip r:embed="rId2"/>
          <a:stretch>
            <a:fillRect/>
          </a:stretch>
        </p:blipFill>
        <p:spPr>
          <a:xfrm>
            <a:off x="1563701" y="2741223"/>
            <a:ext cx="6320440" cy="3300942"/>
          </a:xfrm>
          <a:prstGeom prst="rect">
            <a:avLst/>
          </a:prstGeom>
        </p:spPr>
      </p:pic>
      <p:sp>
        <p:nvSpPr>
          <p:cNvPr id="6" name="Rectangle 6"/>
          <p:cNvSpPr>
            <a:spLocks noChangeArrowheads="1"/>
          </p:cNvSpPr>
          <p:nvPr/>
        </p:nvSpPr>
        <p:spPr bwMode="auto">
          <a:xfrm>
            <a:off x="5896947" y="4086894"/>
            <a:ext cx="1446245" cy="30480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
        <p:nvSpPr>
          <p:cNvPr id="7" name="Rectangle 6"/>
          <p:cNvSpPr>
            <a:spLocks noChangeArrowheads="1"/>
          </p:cNvSpPr>
          <p:nvPr/>
        </p:nvSpPr>
        <p:spPr bwMode="auto">
          <a:xfrm>
            <a:off x="4068147" y="5054167"/>
            <a:ext cx="1129005" cy="30480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Tree>
    <p:extLst>
      <p:ext uri="{BB962C8B-B14F-4D97-AF65-F5344CB8AC3E}">
        <p14:creationId xmlns:p14="http://schemas.microsoft.com/office/powerpoint/2010/main" val="20852718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ctr">
              <a:buNone/>
            </a:pPr>
            <a:r>
              <a:rPr lang="en-US" altLang="en-US" sz="5500" dirty="0">
                <a:solidFill>
                  <a:srgbClr val="FF0000"/>
                </a:solidFill>
              </a:rPr>
              <a:t>Standard Reports vs. User Defined Reports</a:t>
            </a:r>
            <a:endParaRPr lang="en-US" sz="5500" dirty="0">
              <a:solidFill>
                <a:srgbClr val="FF000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38</a:t>
            </a:fld>
            <a:endParaRPr lang="en-US" dirty="0"/>
          </a:p>
        </p:txBody>
      </p:sp>
      <p:sp>
        <p:nvSpPr>
          <p:cNvPr id="4" name="Title 3"/>
          <p:cNvSpPr>
            <a:spLocks noGrp="1"/>
          </p:cNvSpPr>
          <p:nvPr>
            <p:ph type="title" idx="4294967295"/>
          </p:nvPr>
        </p:nvSpPr>
        <p:spPr>
          <a:xfrm>
            <a:off x="934879" y="0"/>
            <a:ext cx="7556485" cy="1068988"/>
          </a:xfrm>
        </p:spPr>
        <p:txBody>
          <a:bodyPr/>
          <a:lstStyle/>
          <a:p>
            <a:pPr algn="l"/>
            <a:r>
              <a:rPr lang="en-US" sz="3500" dirty="0" smtClean="0">
                <a:solidFill>
                  <a:srgbClr val="0070C0"/>
                </a:solidFill>
              </a:rPr>
              <a:t>Reporting</a:t>
            </a:r>
            <a:endParaRPr lang="en-US" sz="3500" dirty="0">
              <a:solidFill>
                <a:srgbClr val="0070C0"/>
              </a:solidFill>
            </a:endParaRPr>
          </a:p>
        </p:txBody>
      </p:sp>
    </p:spTree>
    <p:extLst>
      <p:ext uri="{BB962C8B-B14F-4D97-AF65-F5344CB8AC3E}">
        <p14:creationId xmlns:p14="http://schemas.microsoft.com/office/powerpoint/2010/main" val="35134185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26DE59-0386-4456-B21E-FBC22CF53C86}" type="slidenum">
              <a:rPr lang="en-US" smtClean="0"/>
              <a:pPr/>
              <a:t>39</a:t>
            </a:fld>
            <a:endParaRPr lang="en-US" dirty="0"/>
          </a:p>
        </p:txBody>
      </p:sp>
      <p:sp>
        <p:nvSpPr>
          <p:cNvPr id="2" name="Title 1"/>
          <p:cNvSpPr>
            <a:spLocks noGrp="1"/>
          </p:cNvSpPr>
          <p:nvPr>
            <p:ph type="title" idx="4294967295"/>
          </p:nvPr>
        </p:nvSpPr>
        <p:spPr>
          <a:xfrm>
            <a:off x="977425" y="152264"/>
            <a:ext cx="7772400" cy="614214"/>
          </a:xfrm>
        </p:spPr>
        <p:txBody>
          <a:bodyPr/>
          <a:lstStyle/>
          <a:p>
            <a:pPr algn="l">
              <a:spcBef>
                <a:spcPct val="20000"/>
              </a:spcBef>
              <a:buClr>
                <a:schemeClr val="tx1"/>
              </a:buClr>
              <a:buSzPct val="75000"/>
            </a:pPr>
            <a:r>
              <a:rPr lang="en-US" altLang="en-US" sz="3000" dirty="0">
                <a:solidFill>
                  <a:schemeClr val="accent1">
                    <a:lumMod val="75000"/>
                  </a:schemeClr>
                </a:solidFill>
              </a:rPr>
              <a:t>Standard </a:t>
            </a:r>
            <a:r>
              <a:rPr lang="en-US" altLang="en-US" sz="3000" dirty="0" smtClean="0">
                <a:solidFill>
                  <a:schemeClr val="accent1">
                    <a:lumMod val="75000"/>
                  </a:schemeClr>
                </a:solidFill>
              </a:rPr>
              <a:t>Reports vs. User </a:t>
            </a:r>
            <a:r>
              <a:rPr lang="en-US" altLang="en-US" sz="3000" dirty="0">
                <a:solidFill>
                  <a:schemeClr val="accent1">
                    <a:lumMod val="75000"/>
                  </a:schemeClr>
                </a:solidFill>
              </a:rPr>
              <a:t>Defined Reports</a:t>
            </a:r>
          </a:p>
        </p:txBody>
      </p:sp>
      <p:cxnSp>
        <p:nvCxnSpPr>
          <p:cNvPr id="5" name="Straight Connector 4"/>
          <p:cNvCxnSpPr/>
          <p:nvPr/>
        </p:nvCxnSpPr>
        <p:spPr>
          <a:xfrm>
            <a:off x="977425" y="833468"/>
            <a:ext cx="7772400" cy="0"/>
          </a:xfrm>
          <a:prstGeom prst="line">
            <a:avLst/>
          </a:prstGeom>
          <a:ln w="50800">
            <a:solidFill>
              <a:srgbClr val="5D6F7B"/>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021702" y="1036340"/>
            <a:ext cx="2752531" cy="2376672"/>
          </a:xfrm>
          <a:prstGeom prst="rect">
            <a:avLst/>
          </a:prstGeom>
        </p:spPr>
        <p:txBody>
          <a:bodyPr wrap="square">
            <a:spAutoFit/>
          </a:bodyPr>
          <a:lstStyle/>
          <a:p>
            <a:pPr>
              <a:spcBef>
                <a:spcPct val="20000"/>
              </a:spcBef>
              <a:buClr>
                <a:schemeClr val="tx1"/>
              </a:buClr>
              <a:buSzPct val="75000"/>
            </a:pPr>
            <a:r>
              <a:rPr lang="en-US" altLang="en-US" b="1" u="sng" dirty="0" smtClean="0">
                <a:solidFill>
                  <a:srgbClr val="FF0000"/>
                </a:solidFill>
                <a:latin typeface="Times New Roman" panose="02020603050405020304" pitchFamily="18" charset="0"/>
              </a:rPr>
              <a:t>Standard</a:t>
            </a:r>
            <a:r>
              <a:rPr lang="en-US" altLang="en-US" dirty="0">
                <a:solidFill>
                  <a:srgbClr val="FF0000"/>
                </a:solidFill>
                <a:latin typeface="Times New Roman" panose="02020603050405020304" pitchFamily="18" charset="0"/>
              </a:rPr>
              <a:t>:  </a:t>
            </a:r>
            <a:r>
              <a:rPr lang="en-US" altLang="en-US" dirty="0">
                <a:latin typeface="Times New Roman" panose="02020603050405020304" pitchFamily="18" charset="0"/>
              </a:rPr>
              <a:t>Structured menu system that lets you select some parameters for reports. Select subject (stops, runs, etc.), filter, and sort order.  No control over field selection, grouping, or report layout.</a:t>
            </a:r>
          </a:p>
        </p:txBody>
      </p:sp>
      <p:pic>
        <p:nvPicPr>
          <p:cNvPr id="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25425" y="1749966"/>
            <a:ext cx="4724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6"/>
          <p:cNvSpPr>
            <a:spLocks noChangeArrowheads="1"/>
          </p:cNvSpPr>
          <p:nvPr/>
        </p:nvSpPr>
        <p:spPr bwMode="auto">
          <a:xfrm>
            <a:off x="5360437" y="2649894"/>
            <a:ext cx="1600200" cy="30480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
        <p:nvSpPr>
          <p:cNvPr id="16" name="Rectangle 6"/>
          <p:cNvSpPr>
            <a:spLocks noChangeArrowheads="1"/>
          </p:cNvSpPr>
          <p:nvPr/>
        </p:nvSpPr>
        <p:spPr bwMode="auto">
          <a:xfrm>
            <a:off x="5360437" y="2895686"/>
            <a:ext cx="1600200" cy="30480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
        <p:nvSpPr>
          <p:cNvPr id="6" name="Rectangle 5"/>
          <p:cNvSpPr/>
          <p:nvPr/>
        </p:nvSpPr>
        <p:spPr>
          <a:xfrm>
            <a:off x="1021702" y="3413012"/>
            <a:ext cx="2677886" cy="2585323"/>
          </a:xfrm>
          <a:prstGeom prst="rect">
            <a:avLst/>
          </a:prstGeom>
        </p:spPr>
        <p:txBody>
          <a:bodyPr wrap="square">
            <a:spAutoFit/>
          </a:bodyPr>
          <a:lstStyle/>
          <a:p>
            <a:pPr>
              <a:spcBef>
                <a:spcPct val="20000"/>
              </a:spcBef>
              <a:buClr>
                <a:schemeClr val="tx1"/>
              </a:buClr>
              <a:buSzPct val="75000"/>
            </a:pPr>
            <a:r>
              <a:rPr lang="en-US" altLang="en-US" b="1" u="sng" dirty="0">
                <a:solidFill>
                  <a:srgbClr val="FF0000"/>
                </a:solidFill>
                <a:latin typeface="Times New Roman" panose="02020603050405020304" pitchFamily="18" charset="0"/>
              </a:rPr>
              <a:t>User Defined</a:t>
            </a:r>
            <a:r>
              <a:rPr lang="en-US" altLang="en-US" u="sng" dirty="0">
                <a:solidFill>
                  <a:srgbClr val="FF0000"/>
                </a:solidFill>
                <a:latin typeface="Times New Roman" panose="02020603050405020304" pitchFamily="18" charset="0"/>
              </a:rPr>
              <a:t>:</a:t>
            </a:r>
            <a:r>
              <a:rPr lang="en-US" altLang="en-US" dirty="0">
                <a:solidFill>
                  <a:srgbClr val="FF0000"/>
                </a:solidFill>
                <a:latin typeface="Times New Roman" panose="02020603050405020304" pitchFamily="18" charset="0"/>
              </a:rPr>
              <a:t> </a:t>
            </a:r>
            <a:r>
              <a:rPr lang="en-US" altLang="en-US" dirty="0" smtClean="0">
                <a:latin typeface="Times New Roman" panose="02020603050405020304" pitchFamily="18" charset="0"/>
              </a:rPr>
              <a:t>Prepared </a:t>
            </a:r>
            <a:r>
              <a:rPr lang="en-US" altLang="en-US" dirty="0">
                <a:latin typeface="Times New Roman" panose="02020603050405020304" pitchFamily="18" charset="0"/>
              </a:rPr>
              <a:t>reports, ready to run as they are or be customized.  Nearly total user control over all aspects of report design:  subject (stops, runs, etc.), filter, sort, field selection, grouping, and report layout.</a:t>
            </a:r>
          </a:p>
        </p:txBody>
      </p:sp>
    </p:spTree>
    <p:extLst>
      <p:ext uri="{BB962C8B-B14F-4D97-AF65-F5344CB8AC3E}">
        <p14:creationId xmlns:p14="http://schemas.microsoft.com/office/powerpoint/2010/main" val="26050516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88888" y="1329398"/>
            <a:ext cx="3228391" cy="4031873"/>
          </a:xfrm>
          <a:prstGeom prst="rect">
            <a:avLst/>
          </a:prstGeom>
        </p:spPr>
        <p:txBody>
          <a:bodyPr wrap="square">
            <a:spAutoFit/>
          </a:bodyPr>
          <a:lstStyle/>
          <a:p>
            <a:pPr>
              <a:spcBef>
                <a:spcPct val="50000"/>
              </a:spcBef>
            </a:pPr>
            <a:r>
              <a:rPr lang="en-US" altLang="en-US" sz="2000" dirty="0" smtClean="0">
                <a:latin typeface="Times New Roman" panose="02020603050405020304" pitchFamily="18" charset="0"/>
              </a:rPr>
              <a:t>Some Geographic Report options are:</a:t>
            </a:r>
            <a:r>
              <a:rPr lang="en-US" altLang="en-US" sz="2000" dirty="0">
                <a:latin typeface="Times New Roman" panose="02020603050405020304" pitchFamily="18" charset="0"/>
              </a:rPr>
              <a:t> </a:t>
            </a:r>
            <a:r>
              <a:rPr lang="en-US" altLang="en-US" sz="2000" dirty="0" smtClean="0">
                <a:latin typeface="Times New Roman" panose="02020603050405020304" pitchFamily="18" charset="0"/>
              </a:rPr>
              <a:t> Street </a:t>
            </a:r>
            <a:r>
              <a:rPr lang="en-US" altLang="en-US" sz="2000" dirty="0">
                <a:latin typeface="Times New Roman" panose="02020603050405020304" pitchFamily="18" charset="0"/>
              </a:rPr>
              <a:t>Name </a:t>
            </a:r>
            <a:r>
              <a:rPr lang="en-US" altLang="en-US" sz="2000" dirty="0" smtClean="0">
                <a:latin typeface="Times New Roman" panose="02020603050405020304" pitchFamily="18" charset="0"/>
              </a:rPr>
              <a:t>Listing, Overlapping Segments, Traffic Listing, Boundary Listing.  </a:t>
            </a:r>
            <a:r>
              <a:rPr lang="en-US" altLang="en-US" sz="1500" i="1" dirty="0" smtClean="0">
                <a:solidFill>
                  <a:srgbClr val="FF0000"/>
                </a:solidFill>
                <a:latin typeface="Times New Roman" panose="02020603050405020304" pitchFamily="18" charset="0"/>
              </a:rPr>
              <a:t>They are informational reports pulled from Maris</a:t>
            </a:r>
          </a:p>
          <a:p>
            <a:pPr>
              <a:spcBef>
                <a:spcPct val="50000"/>
              </a:spcBef>
            </a:pPr>
            <a:endParaRPr lang="en-US" altLang="en-US" i="1" dirty="0" smtClean="0">
              <a:solidFill>
                <a:srgbClr val="FF0000"/>
              </a:solidFill>
              <a:latin typeface="Times New Roman" panose="02020603050405020304" pitchFamily="18" charset="0"/>
            </a:endParaRPr>
          </a:p>
          <a:p>
            <a:pPr>
              <a:spcBef>
                <a:spcPct val="50000"/>
              </a:spcBef>
            </a:pPr>
            <a:r>
              <a:rPr lang="en-US" altLang="en-US" i="1" dirty="0" smtClean="0">
                <a:solidFill>
                  <a:srgbClr val="FF0000"/>
                </a:solidFill>
                <a:latin typeface="Times New Roman" panose="02020603050405020304" pitchFamily="18" charset="0"/>
              </a:rPr>
              <a:t>Today I would like to cover the </a:t>
            </a:r>
            <a:r>
              <a:rPr lang="en-US" altLang="en-US" dirty="0" smtClean="0">
                <a:solidFill>
                  <a:srgbClr val="00B0F0"/>
                </a:solidFill>
                <a:latin typeface="Times New Roman" panose="02020603050405020304" pitchFamily="18" charset="0"/>
              </a:rPr>
              <a:t>Eligibility </a:t>
            </a:r>
            <a:r>
              <a:rPr lang="en-US" altLang="en-US" dirty="0">
                <a:solidFill>
                  <a:srgbClr val="00B0F0"/>
                </a:solidFill>
                <a:latin typeface="Times New Roman" panose="02020603050405020304" pitchFamily="18" charset="0"/>
              </a:rPr>
              <a:t>Listing and Stop Range </a:t>
            </a:r>
            <a:r>
              <a:rPr lang="en-US" altLang="en-US" dirty="0" smtClean="0">
                <a:solidFill>
                  <a:srgbClr val="00B0F0"/>
                </a:solidFill>
                <a:latin typeface="Times New Roman" panose="02020603050405020304" pitchFamily="18" charset="0"/>
              </a:rPr>
              <a:t>Reports</a:t>
            </a:r>
            <a:r>
              <a:rPr lang="en-US" altLang="en-US" i="1" dirty="0" smtClean="0">
                <a:solidFill>
                  <a:srgbClr val="FF0000"/>
                </a:solidFill>
                <a:latin typeface="Times New Roman" panose="02020603050405020304" pitchFamily="18" charset="0"/>
              </a:rPr>
              <a:t> because I feel that they can helpful to your data managers and office staff.</a:t>
            </a:r>
            <a:endParaRPr lang="en-US" altLang="en-US" i="1" dirty="0">
              <a:solidFill>
                <a:srgbClr val="FF0000"/>
              </a:solidFill>
              <a:latin typeface="Times New Roman" panose="020206030504050203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888" y="6087183"/>
            <a:ext cx="1519283" cy="425586"/>
          </a:xfrm>
          <a:prstGeom prst="rect">
            <a:avLst/>
          </a:prstGeom>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4049" y="1996750"/>
            <a:ext cx="434929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14164" y="203377"/>
            <a:ext cx="6606230" cy="630942"/>
          </a:xfrm>
          <a:prstGeom prst="rect">
            <a:avLst/>
          </a:prstGeom>
        </p:spPr>
        <p:txBody>
          <a:bodyPr wrap="square">
            <a:spAutoFit/>
          </a:bodyPr>
          <a:lstStyle/>
          <a:p>
            <a:r>
              <a:rPr lang="en-US" sz="3500" dirty="0" smtClean="0">
                <a:solidFill>
                  <a:schemeClr val="tx2">
                    <a:satMod val="130000"/>
                  </a:schemeClr>
                </a:solidFill>
                <a:cs typeface="Trebuchet MS" pitchFamily="34" charset="0"/>
              </a:rPr>
              <a:t>Geographic Reports</a:t>
            </a:r>
            <a:r>
              <a:rPr lang="en-US" sz="3400" dirty="0" smtClean="0">
                <a:solidFill>
                  <a:schemeClr val="tx2">
                    <a:satMod val="130000"/>
                  </a:schemeClr>
                </a:solidFill>
                <a:cs typeface="Trebuchet MS" pitchFamily="34" charset="0"/>
              </a:rPr>
              <a:t>:</a:t>
            </a:r>
            <a:endParaRPr lang="en-US" sz="3400" dirty="0"/>
          </a:p>
        </p:txBody>
      </p:sp>
      <p:sp>
        <p:nvSpPr>
          <p:cNvPr id="9" name="Rectangle 6"/>
          <p:cNvSpPr>
            <a:spLocks noChangeArrowheads="1"/>
          </p:cNvSpPr>
          <p:nvPr/>
        </p:nvSpPr>
        <p:spPr bwMode="auto">
          <a:xfrm>
            <a:off x="5637634" y="4247930"/>
            <a:ext cx="1481623" cy="38100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Tree>
    <p:extLst>
      <p:ext uri="{BB962C8B-B14F-4D97-AF65-F5344CB8AC3E}">
        <p14:creationId xmlns:p14="http://schemas.microsoft.com/office/powerpoint/2010/main" val="11323529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877077" y="103722"/>
            <a:ext cx="7869009" cy="772497"/>
          </a:xfrm>
        </p:spPr>
        <p:txBody>
          <a:bodyPr/>
          <a:lstStyle/>
          <a:p>
            <a:pPr lvl="0" algn="l" defTabSz="914400">
              <a:spcBef>
                <a:spcPts val="0"/>
              </a:spcBef>
              <a:defRPr/>
            </a:pPr>
            <a:r>
              <a:rPr lang="en-US" sz="3500" dirty="0">
                <a:solidFill>
                  <a:srgbClr val="0070C0"/>
                </a:solidFill>
                <a:cs typeface="Trebuchet MS" pitchFamily="34" charset="0"/>
              </a:rPr>
              <a:t>Reporting Tip</a:t>
            </a:r>
            <a:endParaRPr lang="en-US" sz="3500" kern="0" dirty="0">
              <a:solidFill>
                <a:srgbClr val="0070C0"/>
              </a:solidFill>
            </a:endParaRPr>
          </a:p>
        </p:txBody>
      </p:sp>
      <p:sp>
        <p:nvSpPr>
          <p:cNvPr id="2" name="Slide Number Placeholder 1"/>
          <p:cNvSpPr>
            <a:spLocks noGrp="1"/>
          </p:cNvSpPr>
          <p:nvPr>
            <p:ph type="sldNum" sz="quarter" idx="12"/>
          </p:nvPr>
        </p:nvSpPr>
        <p:spPr/>
        <p:txBody>
          <a:bodyPr/>
          <a:lstStyle/>
          <a:p>
            <a:fld id="{B726DE59-0386-4456-B21E-FBC22CF53C86}" type="slidenum">
              <a:rPr lang="en-US" smtClean="0"/>
              <a:pPr/>
              <a:t>40</a:t>
            </a:fld>
            <a:endParaRPr lang="en-US" dirty="0"/>
          </a:p>
        </p:txBody>
      </p:sp>
      <p:sp>
        <p:nvSpPr>
          <p:cNvPr id="6" name="Content Placeholder 2"/>
          <p:cNvSpPr>
            <a:spLocks noGrp="1"/>
          </p:cNvSpPr>
          <p:nvPr>
            <p:ph idx="1"/>
          </p:nvPr>
        </p:nvSpPr>
        <p:spPr>
          <a:xfrm>
            <a:off x="1105611" y="1134637"/>
            <a:ext cx="7002892" cy="4976914"/>
          </a:xfrm>
          <a:ln>
            <a:noFill/>
          </a:ln>
        </p:spPr>
        <p:txBody>
          <a:bodyPr>
            <a:normAutofit fontScale="70000" lnSpcReduction="20000"/>
          </a:bodyPr>
          <a:lstStyle/>
          <a:p>
            <a:pPr>
              <a:buClr>
                <a:schemeClr val="tx1"/>
              </a:buClr>
              <a:buSzPct val="75000"/>
              <a:buNone/>
            </a:pPr>
            <a:r>
              <a:rPr lang="en-US" altLang="en-US" dirty="0">
                <a:latin typeface="Times New Roman" panose="02020603050405020304" pitchFamily="18" charset="0"/>
              </a:rPr>
              <a:t>Standard Reports provide a variety of pre-made reports and options you can select from. Please look through each Standard Report as there may be a few that are very close to what you would like.</a:t>
            </a:r>
          </a:p>
          <a:p>
            <a:pPr>
              <a:buClr>
                <a:schemeClr val="tx1"/>
              </a:buClr>
              <a:buSzPct val="75000"/>
              <a:buNone/>
            </a:pPr>
            <a:endParaRPr lang="en-US" altLang="en-US" dirty="0">
              <a:latin typeface="Times New Roman" panose="02020603050405020304" pitchFamily="18" charset="0"/>
            </a:endParaRPr>
          </a:p>
          <a:p>
            <a:pPr>
              <a:buClr>
                <a:schemeClr val="tx1"/>
              </a:buClr>
              <a:buSzPct val="75000"/>
              <a:buNone/>
            </a:pPr>
            <a:r>
              <a:rPr lang="en-US" altLang="en-US" dirty="0">
                <a:latin typeface="Times New Roman" panose="02020603050405020304" pitchFamily="18" charset="0"/>
              </a:rPr>
              <a:t>Many of the reports contain additional information you may not be interested in (ex: PowerSchool ID) or would not like to display in the report. But each Standard Report can be customized within the User-Defined Reports section to add/remove any pieces of data to better meet the needs of your district.</a:t>
            </a:r>
          </a:p>
          <a:p>
            <a:pPr>
              <a:buClr>
                <a:schemeClr val="tx1"/>
              </a:buClr>
              <a:buSzPct val="75000"/>
              <a:buNone/>
            </a:pPr>
            <a:endParaRPr lang="en-US" altLang="en-US" dirty="0">
              <a:latin typeface="Times New Roman" panose="02020603050405020304" pitchFamily="18" charset="0"/>
            </a:endParaRPr>
          </a:p>
          <a:p>
            <a:pPr>
              <a:buClr>
                <a:schemeClr val="tx1"/>
              </a:buClr>
              <a:buSzPct val="75000"/>
              <a:buNone/>
            </a:pPr>
            <a:r>
              <a:rPr lang="en-US" altLang="en-US" dirty="0">
                <a:latin typeface="Times New Roman" panose="02020603050405020304" pitchFamily="18" charset="0"/>
              </a:rPr>
              <a:t>Also, if you would like data from a </a:t>
            </a:r>
            <a:r>
              <a:rPr lang="en-US" altLang="en-US" dirty="0" smtClean="0">
                <a:latin typeface="Times New Roman" panose="02020603050405020304" pitchFamily="18" charset="0"/>
              </a:rPr>
              <a:t>report </a:t>
            </a:r>
            <a:r>
              <a:rPr lang="en-US" altLang="en-US" dirty="0">
                <a:latin typeface="Times New Roman" panose="02020603050405020304" pitchFamily="18" charset="0"/>
              </a:rPr>
              <a:t>imported into a spreadsheet, you can accomplish this within User-Defined Reports as well. Find/Copy the Standard Report and then Modify </a:t>
            </a:r>
            <a:r>
              <a:rPr lang="en-US" altLang="en-US" dirty="0" smtClean="0">
                <a:latin typeface="Times New Roman" panose="02020603050405020304" pitchFamily="18" charset="0"/>
              </a:rPr>
              <a:t>it </a:t>
            </a:r>
            <a:r>
              <a:rPr lang="en-US" altLang="en-US" dirty="0">
                <a:latin typeface="Times New Roman" panose="02020603050405020304" pitchFamily="18" charset="0"/>
              </a:rPr>
              <a:t>for export into Excel. </a:t>
            </a:r>
          </a:p>
        </p:txBody>
      </p:sp>
    </p:spTree>
    <p:extLst>
      <p:ext uri="{BB962C8B-B14F-4D97-AF65-F5344CB8AC3E}">
        <p14:creationId xmlns:p14="http://schemas.microsoft.com/office/powerpoint/2010/main" val="42418703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39" y="1247486"/>
            <a:ext cx="7556485" cy="3618462"/>
          </a:xfrm>
        </p:spPr>
        <p:txBody>
          <a:bodyPr>
            <a:normAutofit fontScale="92500"/>
          </a:bodyPr>
          <a:lstStyle/>
          <a:p>
            <a:pPr marL="0" indent="0">
              <a:buNone/>
            </a:pPr>
            <a:endParaRPr lang="en-US" sz="5000" dirty="0">
              <a:solidFill>
                <a:srgbClr val="FF0000"/>
              </a:solidFill>
            </a:endParaRPr>
          </a:p>
          <a:p>
            <a:r>
              <a:rPr lang="en-US" sz="5000" i="1" dirty="0" smtClean="0">
                <a:solidFill>
                  <a:srgbClr val="FF0000"/>
                </a:solidFill>
              </a:rPr>
              <a:t>Remember to REPROCESS ALL RUNS before running reports</a:t>
            </a:r>
            <a:endParaRPr lang="en-US" sz="5000" i="1" dirty="0">
              <a:solidFill>
                <a:srgbClr val="FF000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41</a:t>
            </a:fld>
            <a:endParaRPr lang="en-US" dirty="0"/>
          </a:p>
        </p:txBody>
      </p:sp>
      <p:sp>
        <p:nvSpPr>
          <p:cNvPr id="4" name="Title 3"/>
          <p:cNvSpPr>
            <a:spLocks noGrp="1"/>
          </p:cNvSpPr>
          <p:nvPr>
            <p:ph type="title" idx="4294967295"/>
          </p:nvPr>
        </p:nvSpPr>
        <p:spPr>
          <a:xfrm>
            <a:off x="962872" y="0"/>
            <a:ext cx="7556485" cy="1068988"/>
          </a:xfrm>
        </p:spPr>
        <p:txBody>
          <a:bodyPr/>
          <a:lstStyle/>
          <a:p>
            <a:pPr algn="l"/>
            <a:r>
              <a:rPr lang="en-US" sz="4000" dirty="0">
                <a:solidFill>
                  <a:schemeClr val="tx2">
                    <a:lumMod val="60000"/>
                    <a:lumOff val="40000"/>
                  </a:schemeClr>
                </a:solidFill>
              </a:rPr>
              <a:t>REPROCESS RUNS</a:t>
            </a:r>
            <a:endParaRPr lang="en-US" sz="4000" dirty="0"/>
          </a:p>
        </p:txBody>
      </p:sp>
    </p:spTree>
    <p:extLst>
      <p:ext uri="{BB962C8B-B14F-4D97-AF65-F5344CB8AC3E}">
        <p14:creationId xmlns:p14="http://schemas.microsoft.com/office/powerpoint/2010/main" val="38030415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26DE59-0386-4456-B21E-FBC22CF53C86}" type="slidenum">
              <a:rPr lang="en-US" smtClean="0"/>
              <a:pPr/>
              <a:t>42</a:t>
            </a:fld>
            <a:endParaRPr lang="en-US" dirty="0"/>
          </a:p>
        </p:txBody>
      </p:sp>
      <p:sp>
        <p:nvSpPr>
          <p:cNvPr id="4" name="Title 3"/>
          <p:cNvSpPr>
            <a:spLocks noGrp="1"/>
          </p:cNvSpPr>
          <p:nvPr>
            <p:ph type="title" idx="4294967295"/>
          </p:nvPr>
        </p:nvSpPr>
        <p:spPr>
          <a:xfrm>
            <a:off x="879482" y="0"/>
            <a:ext cx="7556485" cy="1068988"/>
          </a:xfrm>
        </p:spPr>
        <p:txBody>
          <a:bodyPr/>
          <a:lstStyle/>
          <a:p>
            <a:pPr algn="l"/>
            <a:r>
              <a:rPr lang="en-US" sz="3500" dirty="0" smtClean="0">
                <a:solidFill>
                  <a:schemeClr val="tx2">
                    <a:lumMod val="60000"/>
                    <a:lumOff val="40000"/>
                  </a:schemeClr>
                </a:solidFill>
              </a:rPr>
              <a:t>REPROCESS RUNS</a:t>
            </a:r>
            <a:endParaRPr lang="en-US" sz="3500" dirty="0">
              <a:solidFill>
                <a:schemeClr val="tx2">
                  <a:lumMod val="60000"/>
                  <a:lumOff val="40000"/>
                </a:schemeClr>
              </a:solidFill>
            </a:endParaRPr>
          </a:p>
        </p:txBody>
      </p:sp>
      <p:pic>
        <p:nvPicPr>
          <p:cNvPr id="5" name="Picture 4"/>
          <p:cNvPicPr>
            <a:picLocks noChangeAspect="1"/>
          </p:cNvPicPr>
          <p:nvPr/>
        </p:nvPicPr>
        <p:blipFill>
          <a:blip r:embed="rId2"/>
          <a:stretch>
            <a:fillRect/>
          </a:stretch>
        </p:blipFill>
        <p:spPr>
          <a:xfrm>
            <a:off x="1578040" y="2774456"/>
            <a:ext cx="6457950" cy="1876425"/>
          </a:xfrm>
          <a:prstGeom prst="rect">
            <a:avLst/>
          </a:prstGeom>
        </p:spPr>
      </p:pic>
      <p:sp>
        <p:nvSpPr>
          <p:cNvPr id="2" name="Rectangle 1"/>
          <p:cNvSpPr/>
          <p:nvPr/>
        </p:nvSpPr>
        <p:spPr>
          <a:xfrm>
            <a:off x="954126" y="1367724"/>
            <a:ext cx="7677197" cy="861774"/>
          </a:xfrm>
          <a:prstGeom prst="rect">
            <a:avLst/>
          </a:prstGeom>
        </p:spPr>
        <p:txBody>
          <a:bodyPr wrap="square">
            <a:spAutoFit/>
          </a:bodyPr>
          <a:lstStyle/>
          <a:p>
            <a:pPr algn="ctr"/>
            <a:r>
              <a:rPr lang="en-US" sz="2500" dirty="0" smtClean="0">
                <a:solidFill>
                  <a:srgbClr val="FF0000"/>
                </a:solidFill>
              </a:rPr>
              <a:t>The easiest and fastest way is to go to your </a:t>
            </a:r>
          </a:p>
          <a:p>
            <a:pPr algn="ctr"/>
            <a:r>
              <a:rPr lang="en-US" sz="2500" dirty="0" smtClean="0">
                <a:solidFill>
                  <a:srgbClr val="FF0000"/>
                </a:solidFill>
              </a:rPr>
              <a:t>Runs – Group Processes - Directions</a:t>
            </a:r>
            <a:endParaRPr lang="en-US" sz="2500" dirty="0">
              <a:solidFill>
                <a:srgbClr val="FF0000"/>
              </a:solidFill>
            </a:endParaRPr>
          </a:p>
        </p:txBody>
      </p:sp>
    </p:spTree>
    <p:extLst>
      <p:ext uri="{BB962C8B-B14F-4D97-AF65-F5344CB8AC3E}">
        <p14:creationId xmlns:p14="http://schemas.microsoft.com/office/powerpoint/2010/main" val="16128201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26DE59-0386-4456-B21E-FBC22CF53C86}" type="slidenum">
              <a:rPr lang="en-US" smtClean="0"/>
              <a:pPr/>
              <a:t>43</a:t>
            </a:fld>
            <a:endParaRPr lang="en-US" dirty="0"/>
          </a:p>
        </p:txBody>
      </p:sp>
      <p:sp>
        <p:nvSpPr>
          <p:cNvPr id="4" name="Title 3"/>
          <p:cNvSpPr>
            <a:spLocks noGrp="1"/>
          </p:cNvSpPr>
          <p:nvPr>
            <p:ph type="title" idx="4294967295"/>
          </p:nvPr>
        </p:nvSpPr>
        <p:spPr>
          <a:xfrm>
            <a:off x="619125" y="152264"/>
            <a:ext cx="8524875" cy="614214"/>
          </a:xfrm>
        </p:spPr>
        <p:txBody>
          <a:bodyPr/>
          <a:lstStyle/>
          <a:p>
            <a:r>
              <a:rPr lang="en-US" sz="3400" dirty="0" smtClean="0">
                <a:solidFill>
                  <a:schemeClr val="tx2">
                    <a:lumMod val="60000"/>
                    <a:lumOff val="40000"/>
                  </a:schemeClr>
                </a:solidFill>
              </a:rPr>
              <a:t>REPROCESS RUNS WITH A WORKLIST</a:t>
            </a:r>
            <a:endParaRPr lang="en-US" sz="3400" dirty="0">
              <a:solidFill>
                <a:schemeClr val="tx2">
                  <a:lumMod val="60000"/>
                  <a:lumOff val="40000"/>
                </a:schemeClr>
              </a:solidFill>
            </a:endParaRPr>
          </a:p>
        </p:txBody>
      </p:sp>
      <p:pic>
        <p:nvPicPr>
          <p:cNvPr id="5" name="Picture 4"/>
          <p:cNvPicPr>
            <a:picLocks noChangeAspect="1"/>
          </p:cNvPicPr>
          <p:nvPr/>
        </p:nvPicPr>
        <p:blipFill>
          <a:blip r:embed="rId2"/>
          <a:stretch>
            <a:fillRect/>
          </a:stretch>
        </p:blipFill>
        <p:spPr>
          <a:xfrm>
            <a:off x="1647825" y="1040744"/>
            <a:ext cx="6172706" cy="5217181"/>
          </a:xfrm>
          <a:prstGeom prst="rect">
            <a:avLst/>
          </a:prstGeom>
        </p:spPr>
      </p:pic>
    </p:spTree>
    <p:extLst>
      <p:ext uri="{BB962C8B-B14F-4D97-AF65-F5344CB8AC3E}">
        <p14:creationId xmlns:p14="http://schemas.microsoft.com/office/powerpoint/2010/main" val="13826374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26DE59-0386-4456-B21E-FBC22CF53C86}" type="slidenum">
              <a:rPr lang="en-US" smtClean="0"/>
              <a:pPr/>
              <a:t>44</a:t>
            </a:fld>
            <a:endParaRPr lang="en-US" dirty="0"/>
          </a:p>
        </p:txBody>
      </p:sp>
      <p:sp>
        <p:nvSpPr>
          <p:cNvPr id="4" name="Title 3"/>
          <p:cNvSpPr>
            <a:spLocks noGrp="1"/>
          </p:cNvSpPr>
          <p:nvPr>
            <p:ph type="title" idx="4294967295"/>
          </p:nvPr>
        </p:nvSpPr>
        <p:spPr>
          <a:xfrm>
            <a:off x="860234" y="167951"/>
            <a:ext cx="7556485" cy="531845"/>
          </a:xfrm>
        </p:spPr>
        <p:txBody>
          <a:bodyPr/>
          <a:lstStyle/>
          <a:p>
            <a:pPr algn="l"/>
            <a:r>
              <a:rPr lang="en-US" sz="3500" dirty="0">
                <a:solidFill>
                  <a:schemeClr val="tx2">
                    <a:satMod val="130000"/>
                  </a:schemeClr>
                </a:solidFill>
                <a:cs typeface="Trebuchet MS" pitchFamily="34" charset="0"/>
              </a:rPr>
              <a:t>Standard Reporting</a:t>
            </a:r>
            <a:endParaRPr lang="en-US" sz="3500" dirty="0"/>
          </a:p>
        </p:txBody>
      </p:sp>
      <p:pic>
        <p:nvPicPr>
          <p:cNvPr id="5" name="Picture 4"/>
          <p:cNvPicPr>
            <a:picLocks noChangeAspect="1"/>
          </p:cNvPicPr>
          <p:nvPr/>
        </p:nvPicPr>
        <p:blipFill>
          <a:blip r:embed="rId2"/>
          <a:stretch>
            <a:fillRect/>
          </a:stretch>
        </p:blipFill>
        <p:spPr>
          <a:xfrm>
            <a:off x="2573940" y="1854676"/>
            <a:ext cx="4782217" cy="3839111"/>
          </a:xfrm>
          <a:prstGeom prst="rect">
            <a:avLst/>
          </a:prstGeom>
        </p:spPr>
      </p:pic>
      <p:pic>
        <p:nvPicPr>
          <p:cNvPr id="6"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5597" y="2752727"/>
            <a:ext cx="2410802" cy="275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8762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40" y="2507701"/>
            <a:ext cx="2439885" cy="3454949"/>
          </a:xfrm>
        </p:spPr>
        <p:txBody>
          <a:bodyPr>
            <a:normAutofit fontScale="70000" lnSpcReduction="20000"/>
          </a:bodyPr>
          <a:lstStyle/>
          <a:p>
            <a:pPr marL="0" indent="0">
              <a:buNone/>
              <a:defRPr/>
            </a:pPr>
            <a:r>
              <a:rPr lang="en-US" dirty="0">
                <a:latin typeface="Times New Roman" charset="0"/>
              </a:rPr>
              <a:t>The Menu on the left lets you filter the reports by type or topic</a:t>
            </a:r>
          </a:p>
          <a:p>
            <a:pPr>
              <a:defRPr/>
            </a:pPr>
            <a:endParaRPr lang="en-US" dirty="0">
              <a:latin typeface="Times New Roman" charset="0"/>
            </a:endParaRPr>
          </a:p>
          <a:p>
            <a:pPr marL="285750" indent="-285750">
              <a:buFont typeface="Arial" panose="020B0604020202020204" pitchFamily="34" charset="0"/>
              <a:buChar char="•"/>
              <a:defRPr/>
            </a:pPr>
            <a:r>
              <a:rPr lang="en-US" dirty="0">
                <a:latin typeface="Times New Roman" charset="0"/>
              </a:rPr>
              <a:t>Students</a:t>
            </a:r>
          </a:p>
          <a:p>
            <a:pPr marL="285750" indent="-285750">
              <a:buFont typeface="Arial" panose="020B0604020202020204" pitchFamily="34" charset="0"/>
              <a:buChar char="•"/>
              <a:defRPr/>
            </a:pPr>
            <a:r>
              <a:rPr lang="en-US" dirty="0">
                <a:latin typeface="Times New Roman" charset="0"/>
              </a:rPr>
              <a:t>Stops</a:t>
            </a:r>
          </a:p>
          <a:p>
            <a:pPr marL="285750" indent="-285750">
              <a:buFont typeface="Arial" panose="020B0604020202020204" pitchFamily="34" charset="0"/>
              <a:buChar char="•"/>
              <a:defRPr/>
            </a:pPr>
            <a:r>
              <a:rPr lang="en-US" dirty="0">
                <a:latin typeface="Times New Roman" charset="0"/>
              </a:rPr>
              <a:t>Runs</a:t>
            </a:r>
          </a:p>
          <a:p>
            <a:pPr marL="285750" indent="-285750">
              <a:buFont typeface="Arial" panose="020B0604020202020204" pitchFamily="34" charset="0"/>
              <a:buChar char="•"/>
              <a:defRPr/>
            </a:pPr>
            <a:r>
              <a:rPr lang="en-US" dirty="0">
                <a:latin typeface="Times New Roman" charset="0"/>
              </a:rPr>
              <a:t>Routes</a:t>
            </a:r>
          </a:p>
          <a:p>
            <a:pPr marL="285750" indent="-285750">
              <a:buFont typeface="Arial" panose="020B0604020202020204" pitchFamily="34" charset="0"/>
              <a:buChar char="•"/>
              <a:defRPr/>
            </a:pPr>
            <a:r>
              <a:rPr lang="en-US" sz="2800" dirty="0">
                <a:latin typeface="Times New Roman" charset="0"/>
              </a:rPr>
              <a:t>Schools</a:t>
            </a:r>
          </a:p>
          <a:p>
            <a:pPr marL="285750" indent="-285750">
              <a:buFont typeface="Arial" panose="020B0604020202020204" pitchFamily="34" charset="0"/>
              <a:buChar char="•"/>
              <a:defRPr/>
            </a:pPr>
            <a:r>
              <a:rPr lang="en-US" sz="2800" dirty="0">
                <a:latin typeface="Times New Roman" charset="0"/>
              </a:rPr>
              <a:t>Boundaries</a:t>
            </a:r>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45</a:t>
            </a:fld>
            <a:endParaRPr lang="en-US" dirty="0"/>
          </a:p>
        </p:txBody>
      </p:sp>
      <p:sp>
        <p:nvSpPr>
          <p:cNvPr id="4" name="Title 3"/>
          <p:cNvSpPr>
            <a:spLocks noGrp="1"/>
          </p:cNvSpPr>
          <p:nvPr>
            <p:ph type="title" idx="4294967295"/>
          </p:nvPr>
        </p:nvSpPr>
        <p:spPr>
          <a:xfrm>
            <a:off x="916218" y="-70378"/>
            <a:ext cx="7556485" cy="1068988"/>
          </a:xfrm>
        </p:spPr>
        <p:txBody>
          <a:bodyPr/>
          <a:lstStyle/>
          <a:p>
            <a:pPr algn="l"/>
            <a:r>
              <a:rPr lang="en-US" sz="4000" dirty="0">
                <a:solidFill>
                  <a:schemeClr val="tx2">
                    <a:satMod val="130000"/>
                  </a:schemeClr>
                </a:solidFill>
                <a:cs typeface="Trebuchet MS" pitchFamily="34" charset="0"/>
              </a:rPr>
              <a:t>Standard Reporting</a:t>
            </a:r>
            <a:endParaRPr lang="en-US" sz="4000" dirty="0"/>
          </a:p>
        </p:txBody>
      </p:sp>
      <p:sp>
        <p:nvSpPr>
          <p:cNvPr id="5" name="Rectangle 4"/>
          <p:cNvSpPr/>
          <p:nvPr/>
        </p:nvSpPr>
        <p:spPr>
          <a:xfrm>
            <a:off x="1074840" y="1289304"/>
            <a:ext cx="6811860" cy="1107996"/>
          </a:xfrm>
          <a:prstGeom prst="rect">
            <a:avLst/>
          </a:prstGeom>
        </p:spPr>
        <p:txBody>
          <a:bodyPr wrap="square">
            <a:spAutoFit/>
          </a:bodyPr>
          <a:lstStyle/>
          <a:p>
            <a:r>
              <a:rPr lang="en-US" altLang="en-US" sz="2400" dirty="0">
                <a:latin typeface="Times New Roman" panose="02020603050405020304" pitchFamily="18" charset="0"/>
              </a:rPr>
              <a:t>Selecting a report type will bring up </a:t>
            </a:r>
            <a:r>
              <a:rPr lang="en-US" altLang="en-US" sz="2400" b="1" dirty="0">
                <a:latin typeface="Times New Roman" panose="02020603050405020304" pitchFamily="18" charset="0"/>
              </a:rPr>
              <a:t>sub menus</a:t>
            </a:r>
            <a:r>
              <a:rPr lang="en-US" altLang="en-US" sz="2400" dirty="0">
                <a:latin typeface="Times New Roman" panose="02020603050405020304" pitchFamily="18" charset="0"/>
              </a:rPr>
              <a:t> for those reports</a:t>
            </a:r>
          </a:p>
          <a:p>
            <a:endParaRPr lang="en-US" dirty="0"/>
          </a:p>
        </p:txBody>
      </p:sp>
      <p:pic>
        <p:nvPicPr>
          <p:cNvPr id="6" name="Picture 1"/>
          <p:cNvPicPr>
            <a:picLocks noChangeAspect="1"/>
          </p:cNvPicPr>
          <p:nvPr/>
        </p:nvPicPr>
        <p:blipFill>
          <a:blip r:embed="rId2">
            <a:extLst>
              <a:ext uri="{28A0092B-C50C-407E-A947-70E740481C1C}">
                <a14:useLocalDpi xmlns:a14="http://schemas.microsoft.com/office/drawing/2010/main" val="0"/>
              </a:ext>
            </a:extLst>
          </a:blip>
          <a:srcRect l="1968" t="7088" r="28987" b="40805"/>
          <a:stretch>
            <a:fillRect/>
          </a:stretch>
        </p:blipFill>
        <p:spPr bwMode="auto">
          <a:xfrm>
            <a:off x="3514724" y="2507700"/>
            <a:ext cx="5629275" cy="362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981325"/>
            <a:ext cx="1600200" cy="169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27785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26DE59-0386-4456-B21E-FBC22CF53C86}" type="slidenum">
              <a:rPr lang="en-US" smtClean="0"/>
              <a:pPr/>
              <a:t>46</a:t>
            </a:fld>
            <a:endParaRPr lang="en-US" dirty="0"/>
          </a:p>
        </p:txBody>
      </p:sp>
      <p:sp>
        <p:nvSpPr>
          <p:cNvPr id="4" name="Title 3"/>
          <p:cNvSpPr>
            <a:spLocks noGrp="1"/>
          </p:cNvSpPr>
          <p:nvPr>
            <p:ph type="title" idx="4294967295"/>
          </p:nvPr>
        </p:nvSpPr>
        <p:spPr>
          <a:xfrm>
            <a:off x="1000125" y="0"/>
            <a:ext cx="7556485" cy="1068988"/>
          </a:xfrm>
        </p:spPr>
        <p:txBody>
          <a:bodyPr/>
          <a:lstStyle/>
          <a:p>
            <a:pPr algn="l"/>
            <a:r>
              <a:rPr lang="en-US" sz="4000" dirty="0">
                <a:solidFill>
                  <a:schemeClr val="tx2">
                    <a:satMod val="130000"/>
                  </a:schemeClr>
                </a:solidFill>
                <a:cs typeface="Trebuchet MS" pitchFamily="34" charset="0"/>
              </a:rPr>
              <a:t>Standard Reporting</a:t>
            </a:r>
            <a:endParaRPr lang="en-US" sz="4000" dirty="0"/>
          </a:p>
        </p:txBody>
      </p:sp>
      <p:sp>
        <p:nvSpPr>
          <p:cNvPr id="5" name="Rectangle 4"/>
          <p:cNvSpPr/>
          <p:nvPr/>
        </p:nvSpPr>
        <p:spPr>
          <a:xfrm>
            <a:off x="1000125" y="1168558"/>
            <a:ext cx="7749699" cy="1477328"/>
          </a:xfrm>
          <a:prstGeom prst="rect">
            <a:avLst/>
          </a:prstGeom>
        </p:spPr>
        <p:txBody>
          <a:bodyPr wrap="square">
            <a:spAutoFit/>
          </a:bodyPr>
          <a:lstStyle/>
          <a:p>
            <a:pPr>
              <a:spcBef>
                <a:spcPct val="0"/>
              </a:spcBef>
            </a:pPr>
            <a:r>
              <a:rPr lang="en-US" altLang="en-US" dirty="0">
                <a:solidFill>
                  <a:srgbClr val="FF0000"/>
                </a:solidFill>
                <a:latin typeface="Times New Roman" panose="02020603050405020304" pitchFamily="18" charset="0"/>
              </a:rPr>
              <a:t>Lets start by looking at the </a:t>
            </a:r>
          </a:p>
          <a:p>
            <a:pPr>
              <a:spcBef>
                <a:spcPct val="0"/>
              </a:spcBef>
            </a:pPr>
            <a:r>
              <a:rPr lang="en-US" altLang="en-US" dirty="0">
                <a:solidFill>
                  <a:srgbClr val="FF0000"/>
                </a:solidFill>
                <a:latin typeface="Times New Roman" panose="02020603050405020304" pitchFamily="18" charset="0"/>
              </a:rPr>
              <a:t>Standard Run Report named</a:t>
            </a:r>
          </a:p>
          <a:p>
            <a:pPr>
              <a:spcBef>
                <a:spcPct val="0"/>
              </a:spcBef>
            </a:pPr>
            <a:r>
              <a:rPr lang="en-US" altLang="en-US" i="1" dirty="0">
                <a:solidFill>
                  <a:srgbClr val="FF0000"/>
                </a:solidFill>
                <a:latin typeface="Times New Roman" panose="02020603050405020304" pitchFamily="18" charset="0"/>
              </a:rPr>
              <a:t>With Stop and Student Info</a:t>
            </a:r>
          </a:p>
          <a:p>
            <a:pPr>
              <a:spcBef>
                <a:spcPct val="0"/>
              </a:spcBef>
            </a:pPr>
            <a:endParaRPr lang="en-US" altLang="en-US" i="1" dirty="0">
              <a:latin typeface="Times New Roman" panose="02020603050405020304" pitchFamily="18" charset="0"/>
            </a:endParaRPr>
          </a:p>
          <a:p>
            <a:pPr>
              <a:spcBef>
                <a:spcPct val="0"/>
              </a:spcBef>
            </a:pPr>
            <a:r>
              <a:rPr lang="en-US" altLang="en-US" dirty="0">
                <a:latin typeface="Times New Roman" panose="02020603050405020304" pitchFamily="18" charset="0"/>
              </a:rPr>
              <a:t>Choose the selected report and click </a:t>
            </a:r>
            <a:r>
              <a:rPr lang="en-US" altLang="en-US" dirty="0" smtClean="0">
                <a:latin typeface="Times New Roman" panose="02020603050405020304" pitchFamily="18" charset="0"/>
              </a:rPr>
              <a:t>Edit Filter</a:t>
            </a:r>
            <a:endParaRPr lang="en-US" altLang="en-US" sz="1600" dirty="0">
              <a:latin typeface="Times New Roman" panose="02020603050405020304" pitchFamily="18" charset="0"/>
            </a:endParaRPr>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l="1968" t="7088" r="28986" b="39783"/>
          <a:stretch>
            <a:fillRect/>
          </a:stretch>
        </p:blipFill>
        <p:spPr bwMode="auto">
          <a:xfrm>
            <a:off x="1398739" y="2854486"/>
            <a:ext cx="6320294" cy="350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398739" y="3629025"/>
            <a:ext cx="601662" cy="228600"/>
          </a:xfrm>
          <a:prstGeom prst="rect">
            <a:avLst/>
          </a:prstGeom>
          <a:noFill/>
          <a:ln w="539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Rectangle 7"/>
          <p:cNvSpPr/>
          <p:nvPr/>
        </p:nvSpPr>
        <p:spPr>
          <a:xfrm>
            <a:off x="2628900" y="4105275"/>
            <a:ext cx="1476375" cy="217488"/>
          </a:xfrm>
          <a:prstGeom prst="rect">
            <a:avLst/>
          </a:prstGeom>
          <a:noFill/>
          <a:ln w="539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 name="Rectangle 8"/>
          <p:cNvSpPr/>
          <p:nvPr/>
        </p:nvSpPr>
        <p:spPr>
          <a:xfrm>
            <a:off x="1356670" y="5510213"/>
            <a:ext cx="1349208" cy="461379"/>
          </a:xfrm>
          <a:prstGeom prst="rect">
            <a:avLst/>
          </a:prstGeom>
          <a:noFill/>
          <a:ln w="539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extLst>
      <p:ext uri="{BB962C8B-B14F-4D97-AF65-F5344CB8AC3E}">
        <p14:creationId xmlns:p14="http://schemas.microsoft.com/office/powerpoint/2010/main" val="28504570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6265" y="1089448"/>
            <a:ext cx="7556485" cy="1178387"/>
          </a:xfrm>
        </p:spPr>
        <p:txBody>
          <a:bodyPr>
            <a:normAutofit fontScale="85000" lnSpcReduction="20000"/>
          </a:bodyPr>
          <a:lstStyle/>
          <a:p>
            <a:r>
              <a:rPr lang="en-US" dirty="0" smtClean="0">
                <a:solidFill>
                  <a:srgbClr val="FF0000"/>
                </a:solidFill>
              </a:rPr>
              <a:t>As you can see this query will select all the runs in your database.  We want to change that to reflect RUNID = 308.001</a:t>
            </a:r>
            <a:endParaRPr lang="en-US" dirty="0">
              <a:solidFill>
                <a:srgbClr val="FF000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47</a:t>
            </a:fld>
            <a:endParaRPr lang="en-US" dirty="0"/>
          </a:p>
        </p:txBody>
      </p:sp>
      <p:sp>
        <p:nvSpPr>
          <p:cNvPr id="4" name="Title 3"/>
          <p:cNvSpPr>
            <a:spLocks noGrp="1"/>
          </p:cNvSpPr>
          <p:nvPr>
            <p:ph type="title" idx="4294967295"/>
          </p:nvPr>
        </p:nvSpPr>
        <p:spPr>
          <a:xfrm>
            <a:off x="916264" y="-44855"/>
            <a:ext cx="7556485" cy="1068988"/>
          </a:xfrm>
        </p:spPr>
        <p:txBody>
          <a:bodyPr/>
          <a:lstStyle/>
          <a:p>
            <a:pPr algn="l"/>
            <a:r>
              <a:rPr lang="en-US" sz="3500" dirty="0">
                <a:solidFill>
                  <a:schemeClr val="tx2">
                    <a:satMod val="130000"/>
                  </a:schemeClr>
                </a:solidFill>
                <a:cs typeface="Trebuchet MS" pitchFamily="34" charset="0"/>
              </a:rPr>
              <a:t>Reporting Tip</a:t>
            </a:r>
            <a:endParaRPr lang="en-US" sz="3500" dirty="0"/>
          </a:p>
        </p:txBody>
      </p:sp>
      <p:pic>
        <p:nvPicPr>
          <p:cNvPr id="5" name="Picture 4"/>
          <p:cNvPicPr>
            <a:picLocks noChangeAspect="1"/>
          </p:cNvPicPr>
          <p:nvPr/>
        </p:nvPicPr>
        <p:blipFill>
          <a:blip r:embed="rId2"/>
          <a:stretch>
            <a:fillRect/>
          </a:stretch>
        </p:blipFill>
        <p:spPr>
          <a:xfrm>
            <a:off x="1121721" y="2441516"/>
            <a:ext cx="7369507" cy="3412209"/>
          </a:xfrm>
          <a:prstGeom prst="rect">
            <a:avLst/>
          </a:prstGeom>
        </p:spPr>
      </p:pic>
      <p:sp>
        <p:nvSpPr>
          <p:cNvPr id="6" name="Rectangle 5"/>
          <p:cNvSpPr/>
          <p:nvPr/>
        </p:nvSpPr>
        <p:spPr>
          <a:xfrm>
            <a:off x="2090058" y="5327031"/>
            <a:ext cx="606490" cy="461379"/>
          </a:xfrm>
          <a:prstGeom prst="rect">
            <a:avLst/>
          </a:prstGeom>
          <a:noFill/>
          <a:ln w="539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extLst>
      <p:ext uri="{BB962C8B-B14F-4D97-AF65-F5344CB8AC3E}">
        <p14:creationId xmlns:p14="http://schemas.microsoft.com/office/powerpoint/2010/main" val="27594391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9715" y="1073020"/>
            <a:ext cx="7651610" cy="1679511"/>
          </a:xfrm>
        </p:spPr>
        <p:txBody>
          <a:bodyPr>
            <a:normAutofit fontScale="55000" lnSpcReduction="20000"/>
          </a:bodyPr>
          <a:lstStyle/>
          <a:p>
            <a:pPr>
              <a:buClr>
                <a:schemeClr val="tx1"/>
              </a:buClr>
              <a:buSzPct val="75000"/>
              <a:buNone/>
              <a:defRPr/>
            </a:pPr>
            <a:r>
              <a:rPr lang="en-US" altLang="en-US" dirty="0">
                <a:latin typeface="Times New Roman" charset="0"/>
              </a:rPr>
              <a:t>Filtering a Report is a 3 Step Process: </a:t>
            </a:r>
          </a:p>
          <a:p>
            <a:pPr marL="457200" indent="-457200">
              <a:buClr>
                <a:schemeClr val="tx1"/>
              </a:buClr>
              <a:buSzPct val="75000"/>
              <a:buFont typeface="Wingdings" pitchFamily="2" charset="2"/>
              <a:buAutoNum type="arabicParenR"/>
              <a:defRPr/>
            </a:pPr>
            <a:r>
              <a:rPr lang="en-US" altLang="en-US" dirty="0">
                <a:latin typeface="Times New Roman" charset="0"/>
              </a:rPr>
              <a:t>Pick the Field you want to filter by  (Run ID)</a:t>
            </a:r>
          </a:p>
          <a:p>
            <a:pPr marL="457200" indent="-457200">
              <a:buClr>
                <a:schemeClr val="tx1"/>
              </a:buClr>
              <a:buSzPct val="75000"/>
              <a:buFont typeface="Wingdings" pitchFamily="2" charset="2"/>
              <a:buAutoNum type="arabicParenR"/>
              <a:defRPr/>
            </a:pPr>
            <a:r>
              <a:rPr lang="en-US" altLang="en-US" dirty="0">
                <a:latin typeface="Times New Roman" charset="0"/>
              </a:rPr>
              <a:t>Pick an Operator (begins with, exactly matches, or is within a list, etc.) </a:t>
            </a:r>
          </a:p>
          <a:p>
            <a:pPr marL="457200" indent="-457200">
              <a:buClr>
                <a:schemeClr val="tx1"/>
              </a:buClr>
              <a:buSzPct val="75000"/>
              <a:buFont typeface="Wingdings" pitchFamily="2" charset="2"/>
              <a:buAutoNum type="arabicParenR"/>
              <a:defRPr/>
            </a:pPr>
            <a:r>
              <a:rPr lang="en-US" altLang="en-US" dirty="0">
                <a:latin typeface="Times New Roman" charset="0"/>
              </a:rPr>
              <a:t>Enter the Value for your filter (typically a school code, a Run ID or a Route ID)</a:t>
            </a:r>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48</a:t>
            </a:fld>
            <a:endParaRPr lang="en-US" dirty="0"/>
          </a:p>
        </p:txBody>
      </p:sp>
      <p:sp>
        <p:nvSpPr>
          <p:cNvPr id="4" name="Title 3"/>
          <p:cNvSpPr>
            <a:spLocks noGrp="1"/>
          </p:cNvSpPr>
          <p:nvPr>
            <p:ph type="title" idx="4294967295"/>
          </p:nvPr>
        </p:nvSpPr>
        <p:spPr>
          <a:xfrm>
            <a:off x="906888" y="-75713"/>
            <a:ext cx="7556485" cy="1068988"/>
          </a:xfrm>
        </p:spPr>
        <p:txBody>
          <a:bodyPr/>
          <a:lstStyle/>
          <a:p>
            <a:pPr algn="l"/>
            <a:r>
              <a:rPr lang="en-US" sz="3500" dirty="0" smtClean="0">
                <a:solidFill>
                  <a:schemeClr val="tx2">
                    <a:satMod val="130000"/>
                  </a:schemeClr>
                </a:solidFill>
                <a:cs typeface="Trebuchet MS" pitchFamily="34" charset="0"/>
              </a:rPr>
              <a:t>Reporting Tip</a:t>
            </a:r>
            <a:endParaRPr lang="en-US" sz="3500"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l="19980" t="21391" r="22234" b="22414"/>
          <a:stretch>
            <a:fillRect/>
          </a:stretch>
        </p:blipFill>
        <p:spPr bwMode="auto">
          <a:xfrm>
            <a:off x="2433988" y="2543734"/>
            <a:ext cx="5114731" cy="36531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2461725" y="4954555"/>
            <a:ext cx="875522" cy="228600"/>
          </a:xfrm>
          <a:prstGeom prst="rect">
            <a:avLst/>
          </a:prstGeom>
          <a:noFill/>
          <a:ln w="539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ectangle 6"/>
          <p:cNvSpPr/>
          <p:nvPr/>
        </p:nvSpPr>
        <p:spPr>
          <a:xfrm>
            <a:off x="6013580" y="3119175"/>
            <a:ext cx="1041400" cy="228600"/>
          </a:xfrm>
          <a:prstGeom prst="rect">
            <a:avLst/>
          </a:prstGeom>
          <a:noFill/>
          <a:ln w="539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Rectangle 7"/>
          <p:cNvSpPr/>
          <p:nvPr/>
        </p:nvSpPr>
        <p:spPr>
          <a:xfrm>
            <a:off x="2528595" y="5533053"/>
            <a:ext cx="601663" cy="264110"/>
          </a:xfrm>
          <a:prstGeom prst="rect">
            <a:avLst/>
          </a:prstGeom>
          <a:noFill/>
          <a:ln w="539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extLst>
      <p:ext uri="{BB962C8B-B14F-4D97-AF65-F5344CB8AC3E}">
        <p14:creationId xmlns:p14="http://schemas.microsoft.com/office/powerpoint/2010/main" val="6722343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39" y="1147666"/>
            <a:ext cx="7556485" cy="1231640"/>
          </a:xfrm>
        </p:spPr>
        <p:txBody>
          <a:bodyPr>
            <a:normAutofit fontScale="70000" lnSpcReduction="20000"/>
          </a:bodyPr>
          <a:lstStyle/>
          <a:p>
            <a:pPr>
              <a:spcBef>
                <a:spcPct val="0"/>
              </a:spcBef>
              <a:buNone/>
            </a:pPr>
            <a:r>
              <a:rPr lang="en-US" altLang="en-US" dirty="0">
                <a:latin typeface="Times New Roman" panose="02020603050405020304" pitchFamily="18" charset="0"/>
              </a:rPr>
              <a:t>This is the Standard Run Report with Stop and Student Info</a:t>
            </a:r>
          </a:p>
          <a:p>
            <a:pPr>
              <a:spcBef>
                <a:spcPct val="0"/>
              </a:spcBef>
              <a:buNone/>
            </a:pPr>
            <a:r>
              <a:rPr lang="en-US" altLang="en-US" dirty="0">
                <a:latin typeface="Times New Roman" panose="02020603050405020304" pitchFamily="18" charset="0"/>
              </a:rPr>
              <a:t>It shows the Stop Description, Stop Time, Passengers at each stop as well as the accumulated miles and accumulated student counts. </a:t>
            </a:r>
            <a:endParaRPr lang="en-US" altLang="en-US" sz="2800" dirty="0">
              <a:latin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49</a:t>
            </a:fld>
            <a:endParaRPr lang="en-US" dirty="0"/>
          </a:p>
        </p:txBody>
      </p:sp>
      <p:sp>
        <p:nvSpPr>
          <p:cNvPr id="4" name="Title 3"/>
          <p:cNvSpPr>
            <a:spLocks noGrp="1"/>
          </p:cNvSpPr>
          <p:nvPr>
            <p:ph type="title" idx="4294967295"/>
          </p:nvPr>
        </p:nvSpPr>
        <p:spPr>
          <a:xfrm>
            <a:off x="925549" y="-5152"/>
            <a:ext cx="7556485" cy="1068988"/>
          </a:xfrm>
        </p:spPr>
        <p:txBody>
          <a:bodyPr/>
          <a:lstStyle/>
          <a:p>
            <a:pPr algn="l"/>
            <a:r>
              <a:rPr lang="en-US" sz="3500" dirty="0">
                <a:solidFill>
                  <a:schemeClr val="tx2">
                    <a:satMod val="130000"/>
                  </a:schemeClr>
                </a:solidFill>
                <a:cs typeface="Trebuchet MS" pitchFamily="34" charset="0"/>
              </a:rPr>
              <a:t>Standard Reporting</a:t>
            </a:r>
            <a:endParaRPr lang="en-US" sz="3500" dirty="0"/>
          </a:p>
        </p:txBody>
      </p:sp>
      <p:pic>
        <p:nvPicPr>
          <p:cNvPr id="6" name="Picture 5"/>
          <p:cNvPicPr>
            <a:picLocks noChangeAspect="1"/>
          </p:cNvPicPr>
          <p:nvPr/>
        </p:nvPicPr>
        <p:blipFill>
          <a:blip r:embed="rId2"/>
          <a:stretch>
            <a:fillRect/>
          </a:stretch>
        </p:blipFill>
        <p:spPr>
          <a:xfrm>
            <a:off x="847204" y="2286000"/>
            <a:ext cx="7895579" cy="3928188"/>
          </a:xfrm>
          <a:prstGeom prst="rect">
            <a:avLst/>
          </a:prstGeom>
        </p:spPr>
      </p:pic>
    </p:spTree>
    <p:extLst>
      <p:ext uri="{BB962C8B-B14F-4D97-AF65-F5344CB8AC3E}">
        <p14:creationId xmlns:p14="http://schemas.microsoft.com/office/powerpoint/2010/main" val="32789532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070271" y="1796581"/>
            <a:ext cx="7472407" cy="4299978"/>
          </a:xfrm>
          <a:prstGeom prst="rect">
            <a:avLst/>
          </a:prstGeom>
        </p:spPr>
      </p:pic>
      <p:sp>
        <p:nvSpPr>
          <p:cNvPr id="3" name="Slide Number Placeholder 2"/>
          <p:cNvSpPr>
            <a:spLocks noGrp="1"/>
          </p:cNvSpPr>
          <p:nvPr>
            <p:ph type="sldNum" sz="quarter" idx="12"/>
          </p:nvPr>
        </p:nvSpPr>
        <p:spPr/>
        <p:txBody>
          <a:bodyPr/>
          <a:lstStyle/>
          <a:p>
            <a:fld id="{B726DE59-0386-4456-B21E-FBC22CF53C86}" type="slidenum">
              <a:rPr lang="en-US" smtClean="0"/>
              <a:pPr/>
              <a:t>5</a:t>
            </a:fld>
            <a:endParaRPr lang="en-US" dirty="0"/>
          </a:p>
        </p:txBody>
      </p:sp>
      <p:sp>
        <p:nvSpPr>
          <p:cNvPr id="4" name="Title 3"/>
          <p:cNvSpPr>
            <a:spLocks noGrp="1"/>
          </p:cNvSpPr>
          <p:nvPr>
            <p:ph type="title" idx="4294967295"/>
          </p:nvPr>
        </p:nvSpPr>
        <p:spPr>
          <a:xfrm>
            <a:off x="888227" y="0"/>
            <a:ext cx="7556485" cy="1068988"/>
          </a:xfrm>
        </p:spPr>
        <p:txBody>
          <a:bodyPr/>
          <a:lstStyle/>
          <a:p>
            <a:pPr algn="l"/>
            <a:r>
              <a:rPr lang="en-US" sz="3000" dirty="0" smtClean="0">
                <a:solidFill>
                  <a:schemeClr val="accent1">
                    <a:lumMod val="75000"/>
                  </a:schemeClr>
                </a:solidFill>
              </a:rPr>
              <a:t>School Grade Report/Elg Report</a:t>
            </a:r>
            <a:endParaRPr lang="en-US" sz="3000" dirty="0">
              <a:solidFill>
                <a:schemeClr val="accent1">
                  <a:lumMod val="75000"/>
                </a:schemeClr>
              </a:solidFill>
            </a:endParaRPr>
          </a:p>
        </p:txBody>
      </p:sp>
      <p:sp>
        <p:nvSpPr>
          <p:cNvPr id="7" name="Rectangle 6"/>
          <p:cNvSpPr>
            <a:spLocks noChangeArrowheads="1"/>
          </p:cNvSpPr>
          <p:nvPr/>
        </p:nvSpPr>
        <p:spPr bwMode="auto">
          <a:xfrm flipV="1">
            <a:off x="6951308" y="2954925"/>
            <a:ext cx="1268962" cy="264135"/>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
        <p:nvSpPr>
          <p:cNvPr id="8" name="Rectangle 7"/>
          <p:cNvSpPr/>
          <p:nvPr/>
        </p:nvSpPr>
        <p:spPr>
          <a:xfrm>
            <a:off x="1070271" y="1191440"/>
            <a:ext cx="7547835" cy="430887"/>
          </a:xfrm>
          <a:prstGeom prst="rect">
            <a:avLst/>
          </a:prstGeom>
        </p:spPr>
        <p:txBody>
          <a:bodyPr wrap="none">
            <a:spAutoFit/>
          </a:bodyPr>
          <a:lstStyle/>
          <a:p>
            <a:pPr>
              <a:buClr>
                <a:schemeClr val="tx1"/>
              </a:buClr>
              <a:buSzPct val="75000"/>
              <a:buNone/>
            </a:pPr>
            <a:r>
              <a:rPr lang="en-US" altLang="en-US" sz="2200" dirty="0" smtClean="0">
                <a:solidFill>
                  <a:srgbClr val="FF0000"/>
                </a:solidFill>
              </a:rPr>
              <a:t>ALWAYS update your data when you change your report options</a:t>
            </a:r>
            <a:r>
              <a:rPr lang="en-US" altLang="en-US" dirty="0" smtClean="0"/>
              <a:t>.</a:t>
            </a:r>
            <a:endParaRPr lang="en-US" altLang="en-US" dirty="0"/>
          </a:p>
        </p:txBody>
      </p:sp>
      <p:sp>
        <p:nvSpPr>
          <p:cNvPr id="9" name="Line 5"/>
          <p:cNvSpPr>
            <a:spLocks noChangeShapeType="1"/>
          </p:cNvSpPr>
          <p:nvPr/>
        </p:nvSpPr>
        <p:spPr bwMode="auto">
          <a:xfrm flipV="1">
            <a:off x="5738328" y="3061225"/>
            <a:ext cx="1212980" cy="1"/>
          </a:xfrm>
          <a:prstGeom prst="line">
            <a:avLst/>
          </a:prstGeom>
          <a:noFill/>
          <a:ln w="38100">
            <a:solidFill>
              <a:srgbClr val="CC00CC"/>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Tree>
    <p:extLst>
      <p:ext uri="{BB962C8B-B14F-4D97-AF65-F5344CB8AC3E}">
        <p14:creationId xmlns:p14="http://schemas.microsoft.com/office/powerpoint/2010/main" val="1512629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38" y="1044971"/>
            <a:ext cx="7556485" cy="1707502"/>
          </a:xfrm>
        </p:spPr>
        <p:txBody>
          <a:bodyPr>
            <a:normAutofit fontScale="55000" lnSpcReduction="20000"/>
          </a:bodyPr>
          <a:lstStyle/>
          <a:p>
            <a:pPr>
              <a:spcBef>
                <a:spcPct val="0"/>
              </a:spcBef>
              <a:buNone/>
            </a:pPr>
            <a:r>
              <a:rPr lang="en-US" altLang="en-US" dirty="0">
                <a:latin typeface="Times New Roman" panose="02020603050405020304" pitchFamily="18" charset="0"/>
              </a:rPr>
              <a:t>Next we will look at a different report and then modify the way the data is sorted within the report itself.</a:t>
            </a:r>
          </a:p>
          <a:p>
            <a:pPr>
              <a:spcBef>
                <a:spcPct val="0"/>
              </a:spcBef>
              <a:buNone/>
            </a:pPr>
            <a:endParaRPr lang="en-US" altLang="en-US" dirty="0">
              <a:latin typeface="Times New Roman" panose="02020603050405020304" pitchFamily="18" charset="0"/>
            </a:endParaRPr>
          </a:p>
          <a:p>
            <a:pPr>
              <a:spcBef>
                <a:spcPct val="0"/>
              </a:spcBef>
              <a:buNone/>
            </a:pPr>
            <a:r>
              <a:rPr lang="en-US" altLang="en-US" dirty="0">
                <a:latin typeface="Times New Roman" panose="02020603050405020304" pitchFamily="18" charset="0"/>
              </a:rPr>
              <a:t>Under Standard Run Reports, select the Passenger Lists report and Run Query</a:t>
            </a:r>
          </a:p>
          <a:p>
            <a:pPr>
              <a:spcBef>
                <a:spcPct val="0"/>
              </a:spcBef>
              <a:buNone/>
            </a:pPr>
            <a:endParaRPr lang="en-US" altLang="en-US" dirty="0">
              <a:latin typeface="Times New Roman" panose="02020603050405020304" pitchFamily="18" charset="0"/>
            </a:endParaRPr>
          </a:p>
          <a:p>
            <a:pPr>
              <a:spcBef>
                <a:spcPct val="0"/>
              </a:spcBef>
              <a:buNone/>
            </a:pPr>
            <a:r>
              <a:rPr lang="en-US" altLang="en-US" dirty="0">
                <a:latin typeface="Times New Roman" panose="02020603050405020304" pitchFamily="18" charset="0"/>
              </a:rPr>
              <a:t>Be Sure to Change the Filter Again for only Run 308.001</a:t>
            </a:r>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50</a:t>
            </a:fld>
            <a:endParaRPr lang="en-US" dirty="0"/>
          </a:p>
        </p:txBody>
      </p:sp>
      <p:sp>
        <p:nvSpPr>
          <p:cNvPr id="4" name="Title 3"/>
          <p:cNvSpPr>
            <a:spLocks noGrp="1"/>
          </p:cNvSpPr>
          <p:nvPr>
            <p:ph type="title" idx="4294967295"/>
          </p:nvPr>
        </p:nvSpPr>
        <p:spPr>
          <a:xfrm>
            <a:off x="906888" y="-24017"/>
            <a:ext cx="7556485" cy="1068988"/>
          </a:xfrm>
        </p:spPr>
        <p:txBody>
          <a:bodyPr/>
          <a:lstStyle/>
          <a:p>
            <a:pPr algn="l"/>
            <a:r>
              <a:rPr lang="en-US" sz="3500" dirty="0" smtClean="0">
                <a:solidFill>
                  <a:schemeClr val="tx2">
                    <a:satMod val="130000"/>
                  </a:schemeClr>
                </a:solidFill>
                <a:cs typeface="Trebuchet MS" pitchFamily="34" charset="0"/>
              </a:rPr>
              <a:t>Standard Reporting</a:t>
            </a:r>
            <a:endParaRPr lang="en-US" sz="3500"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l="1219" t="7088" r="27486" b="38762"/>
          <a:stretch>
            <a:fillRect/>
          </a:stretch>
        </p:blipFill>
        <p:spPr bwMode="auto">
          <a:xfrm>
            <a:off x="1601950" y="2688242"/>
            <a:ext cx="6681226" cy="37277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667274" y="3489317"/>
            <a:ext cx="601663" cy="228600"/>
          </a:xfrm>
          <a:prstGeom prst="rect">
            <a:avLst/>
          </a:prstGeom>
          <a:noFill/>
          <a:ln w="539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ectangle 6"/>
          <p:cNvSpPr/>
          <p:nvPr/>
        </p:nvSpPr>
        <p:spPr>
          <a:xfrm>
            <a:off x="2859439" y="3821460"/>
            <a:ext cx="1371600" cy="256017"/>
          </a:xfrm>
          <a:prstGeom prst="rect">
            <a:avLst/>
          </a:prstGeom>
          <a:noFill/>
          <a:ln w="539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extLst>
      <p:ext uri="{BB962C8B-B14F-4D97-AF65-F5344CB8AC3E}">
        <p14:creationId xmlns:p14="http://schemas.microsoft.com/office/powerpoint/2010/main" val="40326620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3125" y="1070787"/>
            <a:ext cx="7556485" cy="1056593"/>
          </a:xfrm>
        </p:spPr>
        <p:txBody>
          <a:bodyPr>
            <a:normAutofit fontScale="77500" lnSpcReduction="20000"/>
          </a:bodyPr>
          <a:lstStyle/>
          <a:p>
            <a:r>
              <a:rPr lang="en-US" dirty="0" smtClean="0">
                <a:solidFill>
                  <a:srgbClr val="FF0000"/>
                </a:solidFill>
              </a:rPr>
              <a:t>The report is defaulted to sort by Last, First.  We want to change it to sort by Grade, Last, First. </a:t>
            </a:r>
            <a:endParaRPr lang="en-US" dirty="0">
              <a:solidFill>
                <a:srgbClr val="FF000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51</a:t>
            </a:fld>
            <a:endParaRPr lang="en-US" dirty="0"/>
          </a:p>
        </p:txBody>
      </p:sp>
      <p:sp>
        <p:nvSpPr>
          <p:cNvPr id="4" name="Title 3"/>
          <p:cNvSpPr>
            <a:spLocks noGrp="1"/>
          </p:cNvSpPr>
          <p:nvPr>
            <p:ph type="title" idx="4294967295"/>
          </p:nvPr>
        </p:nvSpPr>
        <p:spPr>
          <a:xfrm>
            <a:off x="911476" y="90081"/>
            <a:ext cx="7556485" cy="745720"/>
          </a:xfrm>
        </p:spPr>
        <p:txBody>
          <a:bodyPr/>
          <a:lstStyle/>
          <a:p>
            <a:pPr algn="l"/>
            <a:r>
              <a:rPr lang="en-US" sz="3500" dirty="0">
                <a:solidFill>
                  <a:schemeClr val="tx2">
                    <a:satMod val="130000"/>
                  </a:schemeClr>
                </a:solidFill>
                <a:cs typeface="Trebuchet MS" pitchFamily="34" charset="0"/>
              </a:rPr>
              <a:t>Standard Reporting</a:t>
            </a:r>
            <a:endParaRPr lang="en-US" sz="3500" dirty="0"/>
          </a:p>
        </p:txBody>
      </p:sp>
      <p:pic>
        <p:nvPicPr>
          <p:cNvPr id="5" name="Picture 4"/>
          <p:cNvPicPr>
            <a:picLocks noChangeAspect="1"/>
          </p:cNvPicPr>
          <p:nvPr/>
        </p:nvPicPr>
        <p:blipFill>
          <a:blip r:embed="rId2"/>
          <a:stretch>
            <a:fillRect/>
          </a:stretch>
        </p:blipFill>
        <p:spPr>
          <a:xfrm>
            <a:off x="959829" y="2207754"/>
            <a:ext cx="7459781" cy="3738949"/>
          </a:xfrm>
          <a:prstGeom prst="rect">
            <a:avLst/>
          </a:prstGeom>
        </p:spPr>
      </p:pic>
    </p:spTree>
    <p:extLst>
      <p:ext uri="{BB962C8B-B14F-4D97-AF65-F5344CB8AC3E}">
        <p14:creationId xmlns:p14="http://schemas.microsoft.com/office/powerpoint/2010/main" val="27861534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26DE59-0386-4456-B21E-FBC22CF53C86}" type="slidenum">
              <a:rPr lang="en-US" smtClean="0"/>
              <a:pPr/>
              <a:t>52</a:t>
            </a:fld>
            <a:endParaRPr lang="en-US" dirty="0"/>
          </a:p>
        </p:txBody>
      </p:sp>
      <p:sp>
        <p:nvSpPr>
          <p:cNvPr id="4" name="Title 3"/>
          <p:cNvSpPr>
            <a:spLocks noGrp="1"/>
          </p:cNvSpPr>
          <p:nvPr>
            <p:ph type="title" idx="4294967295"/>
          </p:nvPr>
        </p:nvSpPr>
        <p:spPr>
          <a:xfrm>
            <a:off x="917256" y="-11342"/>
            <a:ext cx="7556485" cy="1068988"/>
          </a:xfrm>
        </p:spPr>
        <p:txBody>
          <a:bodyPr/>
          <a:lstStyle/>
          <a:p>
            <a:pPr algn="l"/>
            <a:r>
              <a:rPr lang="en-US" sz="3500" dirty="0">
                <a:solidFill>
                  <a:schemeClr val="tx2">
                    <a:satMod val="130000"/>
                  </a:schemeClr>
                </a:solidFill>
                <a:cs typeface="Trebuchet MS" pitchFamily="34" charset="0"/>
              </a:rPr>
              <a:t>Standard Reporting</a:t>
            </a:r>
            <a:endParaRPr lang="en-US" sz="3500" dirty="0"/>
          </a:p>
        </p:txBody>
      </p:sp>
      <p:pic>
        <p:nvPicPr>
          <p:cNvPr id="6" name="Picture 2"/>
          <p:cNvPicPr>
            <a:picLocks noGrp="1" noChangeAspect="1"/>
          </p:cNvPicPr>
          <p:nvPr>
            <p:ph idx="1"/>
          </p:nvPr>
        </p:nvPicPr>
        <p:blipFill>
          <a:blip r:embed="rId2">
            <a:extLst>
              <a:ext uri="{28A0092B-C50C-407E-A947-70E740481C1C}">
                <a14:useLocalDpi xmlns:a14="http://schemas.microsoft.com/office/drawing/2010/main" val="0"/>
              </a:ext>
            </a:extLst>
          </a:blip>
          <a:srcRect l="1091" t="7101" r="47816" b="14902"/>
          <a:stretch>
            <a:fillRect/>
          </a:stretch>
        </p:blipFill>
        <p:spPr bwMode="auto">
          <a:xfrm>
            <a:off x="1135948" y="2295331"/>
            <a:ext cx="3559551" cy="304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63690" y="1264870"/>
            <a:ext cx="7770111" cy="707886"/>
          </a:xfrm>
          <a:prstGeom prst="rect">
            <a:avLst/>
          </a:prstGeom>
        </p:spPr>
        <p:txBody>
          <a:bodyPr wrap="square">
            <a:spAutoFit/>
          </a:bodyPr>
          <a:lstStyle/>
          <a:p>
            <a:pPr algn="ctr">
              <a:spcBef>
                <a:spcPct val="0"/>
              </a:spcBef>
            </a:pPr>
            <a:r>
              <a:rPr lang="en-US" altLang="en-US" sz="2200" dirty="0" smtClean="0">
                <a:solidFill>
                  <a:srgbClr val="FF0000"/>
                </a:solidFill>
                <a:latin typeface="Times New Roman" panose="02020603050405020304" pitchFamily="18" charset="0"/>
              </a:rPr>
              <a:t>To change the sort order click on the option below</a:t>
            </a:r>
            <a:r>
              <a:rPr lang="en-US" altLang="en-US" dirty="0" smtClean="0">
                <a:solidFill>
                  <a:srgbClr val="FF0000"/>
                </a:solidFill>
                <a:latin typeface="Times New Roman" panose="02020603050405020304" pitchFamily="18" charset="0"/>
              </a:rPr>
              <a:t>.</a:t>
            </a:r>
            <a:endParaRPr lang="en-US" altLang="en-US" dirty="0">
              <a:solidFill>
                <a:srgbClr val="FF0000"/>
              </a:solidFill>
              <a:latin typeface="Times New Roman" panose="02020603050405020304" pitchFamily="18" charset="0"/>
            </a:endParaRPr>
          </a:p>
          <a:p>
            <a:pPr>
              <a:spcBef>
                <a:spcPct val="0"/>
              </a:spcBef>
            </a:pPr>
            <a:endParaRPr lang="en-US" altLang="en-US" dirty="0">
              <a:solidFill>
                <a:srgbClr val="FF0000"/>
              </a:solidFill>
              <a:latin typeface="Times New Roman" panose="02020603050405020304" pitchFamily="18" charset="0"/>
            </a:endParaRPr>
          </a:p>
        </p:txBody>
      </p:sp>
      <p:sp>
        <p:nvSpPr>
          <p:cNvPr id="9" name="Rectangle 8"/>
          <p:cNvSpPr/>
          <p:nvPr/>
        </p:nvSpPr>
        <p:spPr>
          <a:xfrm>
            <a:off x="1063690" y="5518546"/>
            <a:ext cx="7501812" cy="369332"/>
          </a:xfrm>
          <a:prstGeom prst="rect">
            <a:avLst/>
          </a:prstGeom>
        </p:spPr>
        <p:txBody>
          <a:bodyPr wrap="square">
            <a:spAutoFit/>
          </a:bodyPr>
          <a:lstStyle/>
          <a:p>
            <a:pPr>
              <a:spcBef>
                <a:spcPct val="0"/>
              </a:spcBef>
            </a:pPr>
            <a:r>
              <a:rPr lang="en-US" altLang="en-US" dirty="0">
                <a:latin typeface="Times New Roman" panose="02020603050405020304" pitchFamily="18" charset="0"/>
              </a:rPr>
              <a:t>The default sort order is Run Id, Last Name, First Name</a:t>
            </a:r>
          </a:p>
        </p:txBody>
      </p:sp>
      <p:sp>
        <p:nvSpPr>
          <p:cNvPr id="11" name="Rectangle 10"/>
          <p:cNvSpPr/>
          <p:nvPr/>
        </p:nvSpPr>
        <p:spPr>
          <a:xfrm>
            <a:off x="1135948" y="4626428"/>
            <a:ext cx="1371600" cy="304800"/>
          </a:xfrm>
          <a:prstGeom prst="rect">
            <a:avLst/>
          </a:prstGeom>
          <a:noFill/>
          <a:ln w="539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2" name="Picture 1"/>
          <p:cNvPicPr>
            <a:picLocks noChangeAspect="1"/>
          </p:cNvPicPr>
          <p:nvPr/>
        </p:nvPicPr>
        <p:blipFill>
          <a:blip r:embed="rId3"/>
          <a:stretch>
            <a:fillRect/>
          </a:stretch>
        </p:blipFill>
        <p:spPr>
          <a:xfrm>
            <a:off x="4695498" y="2309133"/>
            <a:ext cx="4373857" cy="2972250"/>
          </a:xfrm>
          <a:prstGeom prst="rect">
            <a:avLst/>
          </a:prstGeom>
        </p:spPr>
      </p:pic>
      <p:sp>
        <p:nvSpPr>
          <p:cNvPr id="12" name="Rectangle 11"/>
          <p:cNvSpPr/>
          <p:nvPr/>
        </p:nvSpPr>
        <p:spPr>
          <a:xfrm>
            <a:off x="6690772" y="2929812"/>
            <a:ext cx="1371600" cy="158621"/>
          </a:xfrm>
          <a:prstGeom prst="rect">
            <a:avLst/>
          </a:prstGeom>
          <a:noFill/>
          <a:ln w="539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extLst>
      <p:ext uri="{BB962C8B-B14F-4D97-AF65-F5344CB8AC3E}">
        <p14:creationId xmlns:p14="http://schemas.microsoft.com/office/powerpoint/2010/main" val="5878083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39" y="952183"/>
            <a:ext cx="7556485" cy="596699"/>
          </a:xfrm>
        </p:spPr>
        <p:txBody>
          <a:bodyPr>
            <a:normAutofit fontScale="62500" lnSpcReduction="20000"/>
          </a:bodyPr>
          <a:lstStyle/>
          <a:p>
            <a:pPr algn="ctr">
              <a:spcBef>
                <a:spcPct val="0"/>
              </a:spcBef>
              <a:buNone/>
            </a:pPr>
            <a:r>
              <a:rPr lang="en-US" altLang="en-US" dirty="0">
                <a:solidFill>
                  <a:srgbClr val="FF0000"/>
                </a:solidFill>
                <a:latin typeface="Times New Roman" panose="02020603050405020304" pitchFamily="18" charset="0"/>
              </a:rPr>
              <a:t>Modify the Sort Order so the Passenger List is sorted by the </a:t>
            </a:r>
            <a:r>
              <a:rPr lang="en-US" altLang="en-US" dirty="0" smtClean="0">
                <a:solidFill>
                  <a:srgbClr val="FF0000"/>
                </a:solidFill>
                <a:latin typeface="Times New Roman" panose="02020603050405020304" pitchFamily="18" charset="0"/>
              </a:rPr>
              <a:t>Student’s </a:t>
            </a:r>
            <a:r>
              <a:rPr lang="en-US" altLang="en-US" dirty="0" err="1" smtClean="0">
                <a:solidFill>
                  <a:srgbClr val="FF0000"/>
                </a:solidFill>
                <a:latin typeface="Times New Roman" panose="02020603050405020304" pitchFamily="18" charset="0"/>
              </a:rPr>
              <a:t>RunID</a:t>
            </a:r>
            <a:r>
              <a:rPr lang="en-US" altLang="en-US" dirty="0" smtClean="0">
                <a:solidFill>
                  <a:srgbClr val="FF0000"/>
                </a:solidFill>
                <a:latin typeface="Times New Roman" panose="02020603050405020304" pitchFamily="18" charset="0"/>
              </a:rPr>
              <a:t>, Grade, Last, First.</a:t>
            </a:r>
            <a:endParaRPr lang="en-US" altLang="en-US" dirty="0">
              <a:latin typeface="Times New Roman" panose="02020603050405020304" pitchFamily="18" charset="0"/>
            </a:endParaRPr>
          </a:p>
          <a:p>
            <a:pPr algn="ctr"/>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53</a:t>
            </a:fld>
            <a:endParaRPr lang="en-US" dirty="0"/>
          </a:p>
        </p:txBody>
      </p:sp>
      <p:sp>
        <p:nvSpPr>
          <p:cNvPr id="4" name="Title 3"/>
          <p:cNvSpPr>
            <a:spLocks noGrp="1"/>
          </p:cNvSpPr>
          <p:nvPr>
            <p:ph type="title" idx="4294967295"/>
          </p:nvPr>
        </p:nvSpPr>
        <p:spPr>
          <a:xfrm>
            <a:off x="934880" y="-35525"/>
            <a:ext cx="7556485" cy="1068988"/>
          </a:xfrm>
        </p:spPr>
        <p:txBody>
          <a:bodyPr/>
          <a:lstStyle/>
          <a:p>
            <a:pPr algn="l"/>
            <a:r>
              <a:rPr lang="en-US" sz="3500" dirty="0">
                <a:solidFill>
                  <a:schemeClr val="tx2">
                    <a:satMod val="130000"/>
                  </a:schemeClr>
                </a:solidFill>
                <a:cs typeface="Trebuchet MS" pitchFamily="34" charset="0"/>
              </a:rPr>
              <a:t>Standard Reporting</a:t>
            </a:r>
            <a:endParaRPr lang="en-US" sz="3500" dirty="0"/>
          </a:p>
        </p:txBody>
      </p:sp>
      <p:sp>
        <p:nvSpPr>
          <p:cNvPr id="9" name="Rectangle 8"/>
          <p:cNvSpPr/>
          <p:nvPr/>
        </p:nvSpPr>
        <p:spPr>
          <a:xfrm>
            <a:off x="863126" y="4599920"/>
            <a:ext cx="7886700" cy="1938992"/>
          </a:xfrm>
          <a:prstGeom prst="rect">
            <a:avLst/>
          </a:prstGeom>
        </p:spPr>
        <p:txBody>
          <a:bodyPr wrap="square">
            <a:spAutoFit/>
          </a:bodyPr>
          <a:lstStyle/>
          <a:p>
            <a:pPr>
              <a:spcBef>
                <a:spcPct val="0"/>
              </a:spcBef>
            </a:pPr>
            <a:r>
              <a:rPr lang="en-US" altLang="en-US" sz="1700" dirty="0">
                <a:latin typeface="Times New Roman" panose="02020603050405020304" pitchFamily="18" charset="0"/>
              </a:rPr>
              <a:t>Double click to add this variable to the Fields to Sort by list</a:t>
            </a:r>
          </a:p>
          <a:p>
            <a:pPr>
              <a:spcBef>
                <a:spcPct val="0"/>
              </a:spcBef>
            </a:pPr>
            <a:r>
              <a:rPr lang="en-US" altLang="en-US" sz="1700" dirty="0">
                <a:latin typeface="Times New Roman" panose="02020603050405020304" pitchFamily="18" charset="0"/>
              </a:rPr>
              <a:t>Using the gray box with the arrows to the left of the variable name to drag </a:t>
            </a:r>
          </a:p>
          <a:p>
            <a:pPr>
              <a:spcBef>
                <a:spcPct val="0"/>
              </a:spcBef>
            </a:pPr>
            <a:r>
              <a:rPr lang="en-US" altLang="en-US" sz="1700" dirty="0">
                <a:latin typeface="Times New Roman" panose="02020603050405020304" pitchFamily="18" charset="0"/>
              </a:rPr>
              <a:t>Stop Sequence so it is the second variable to sort by, then click Done</a:t>
            </a:r>
            <a:r>
              <a:rPr lang="en-US" altLang="en-US" sz="1700" dirty="0" smtClean="0">
                <a:latin typeface="Times New Roman" panose="02020603050405020304" pitchFamily="18" charset="0"/>
              </a:rPr>
              <a:t>.</a:t>
            </a:r>
          </a:p>
          <a:p>
            <a:pPr>
              <a:spcBef>
                <a:spcPct val="0"/>
              </a:spcBef>
            </a:pPr>
            <a:endParaRPr lang="en-US" altLang="en-US" sz="1700" dirty="0" smtClean="0">
              <a:latin typeface="Times New Roman" panose="02020603050405020304" pitchFamily="18" charset="0"/>
            </a:endParaRPr>
          </a:p>
          <a:p>
            <a:pPr>
              <a:spcBef>
                <a:spcPct val="0"/>
              </a:spcBef>
            </a:pPr>
            <a:r>
              <a:rPr lang="en-US" altLang="en-US" sz="1700" dirty="0" smtClean="0">
                <a:latin typeface="Times New Roman" panose="02020603050405020304" pitchFamily="18" charset="0"/>
              </a:rPr>
              <a:t>Now </a:t>
            </a:r>
            <a:r>
              <a:rPr lang="en-US" altLang="en-US" sz="1700" dirty="0">
                <a:latin typeface="Times New Roman" panose="02020603050405020304" pitchFamily="18" charset="0"/>
              </a:rPr>
              <a:t>run the query and notice how the report is sorted differently. Students are now listed by </a:t>
            </a:r>
            <a:r>
              <a:rPr lang="en-US" altLang="en-US" sz="1700" dirty="0" smtClean="0">
                <a:latin typeface="Times New Roman" panose="02020603050405020304" pitchFamily="18" charset="0"/>
              </a:rPr>
              <a:t>Run Id, Grade, Last, First.</a:t>
            </a:r>
            <a:endParaRPr lang="en-US" altLang="en-US" sz="1700" dirty="0">
              <a:latin typeface="Times New Roman" panose="02020603050405020304" pitchFamily="18" charset="0"/>
            </a:endParaRPr>
          </a:p>
          <a:p>
            <a:pPr>
              <a:spcBef>
                <a:spcPct val="0"/>
              </a:spcBef>
            </a:pPr>
            <a:endParaRPr lang="en-US" altLang="en-US" dirty="0">
              <a:latin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2860995" y="1936632"/>
            <a:ext cx="3838385" cy="2608371"/>
          </a:xfrm>
          <a:prstGeom prst="rect">
            <a:avLst/>
          </a:prstGeom>
        </p:spPr>
      </p:pic>
    </p:spTree>
    <p:extLst>
      <p:ext uri="{BB962C8B-B14F-4D97-AF65-F5344CB8AC3E}">
        <p14:creationId xmlns:p14="http://schemas.microsoft.com/office/powerpoint/2010/main" val="20803923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69807" y="1171899"/>
            <a:ext cx="7556485" cy="675563"/>
          </a:xfrm>
        </p:spPr>
        <p:txBody>
          <a:bodyPr/>
          <a:lstStyle/>
          <a:p>
            <a:r>
              <a:rPr lang="en-US" dirty="0" smtClean="0">
                <a:solidFill>
                  <a:srgbClr val="FF0000"/>
                </a:solidFill>
              </a:rPr>
              <a:t>Sorted by </a:t>
            </a:r>
            <a:r>
              <a:rPr lang="en-US" dirty="0" err="1" smtClean="0">
                <a:solidFill>
                  <a:srgbClr val="FF0000"/>
                </a:solidFill>
              </a:rPr>
              <a:t>RunID</a:t>
            </a:r>
            <a:r>
              <a:rPr lang="en-US" dirty="0" smtClean="0">
                <a:solidFill>
                  <a:srgbClr val="FF0000"/>
                </a:solidFill>
              </a:rPr>
              <a:t>, Grade, Last, First</a:t>
            </a:r>
            <a:endParaRPr lang="en-US" dirty="0">
              <a:solidFill>
                <a:srgbClr val="FF000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54</a:t>
            </a:fld>
            <a:endParaRPr lang="en-US" dirty="0"/>
          </a:p>
        </p:txBody>
      </p:sp>
      <p:sp>
        <p:nvSpPr>
          <p:cNvPr id="4" name="Title 3"/>
          <p:cNvSpPr>
            <a:spLocks noGrp="1"/>
          </p:cNvSpPr>
          <p:nvPr>
            <p:ph type="title" idx="4294967295"/>
          </p:nvPr>
        </p:nvSpPr>
        <p:spPr>
          <a:xfrm>
            <a:off x="969807" y="145709"/>
            <a:ext cx="7556485" cy="520637"/>
          </a:xfrm>
        </p:spPr>
        <p:txBody>
          <a:bodyPr/>
          <a:lstStyle/>
          <a:p>
            <a:pPr algn="l"/>
            <a:r>
              <a:rPr lang="en-US" sz="3500" dirty="0">
                <a:solidFill>
                  <a:schemeClr val="tx2">
                    <a:satMod val="130000"/>
                  </a:schemeClr>
                </a:solidFill>
                <a:cs typeface="Trebuchet MS" pitchFamily="34" charset="0"/>
              </a:rPr>
              <a:t>Standard Reporting</a:t>
            </a:r>
            <a:endParaRPr lang="en-US" sz="3500" dirty="0"/>
          </a:p>
        </p:txBody>
      </p:sp>
      <p:pic>
        <p:nvPicPr>
          <p:cNvPr id="6" name="Picture 5"/>
          <p:cNvPicPr>
            <a:picLocks noChangeAspect="1"/>
          </p:cNvPicPr>
          <p:nvPr/>
        </p:nvPicPr>
        <p:blipFill>
          <a:blip r:embed="rId2"/>
          <a:stretch>
            <a:fillRect/>
          </a:stretch>
        </p:blipFill>
        <p:spPr>
          <a:xfrm>
            <a:off x="1137758" y="2033392"/>
            <a:ext cx="6868484" cy="2791215"/>
          </a:xfrm>
          <a:prstGeom prst="rect">
            <a:avLst/>
          </a:prstGeom>
        </p:spPr>
      </p:pic>
    </p:spTree>
    <p:extLst>
      <p:ext uri="{BB962C8B-B14F-4D97-AF65-F5344CB8AC3E}">
        <p14:creationId xmlns:p14="http://schemas.microsoft.com/office/powerpoint/2010/main" val="17909495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39" y="1546648"/>
            <a:ext cx="7556485" cy="3618462"/>
          </a:xfrm>
        </p:spPr>
        <p:txBody>
          <a:bodyPr>
            <a:normAutofit lnSpcReduction="10000"/>
          </a:bodyPr>
          <a:lstStyle/>
          <a:p>
            <a:r>
              <a:rPr lang="en-US" altLang="en-US" dirty="0"/>
              <a:t>Questions about Report Filters?</a:t>
            </a:r>
          </a:p>
          <a:p>
            <a:pPr lvl="2"/>
            <a:r>
              <a:rPr lang="en-US" altLang="en-US" dirty="0"/>
              <a:t>Choose </a:t>
            </a:r>
            <a:r>
              <a:rPr lang="en-US" altLang="en-US" dirty="0" smtClean="0"/>
              <a:t>Field</a:t>
            </a:r>
            <a:endParaRPr lang="en-US" altLang="en-US" dirty="0"/>
          </a:p>
          <a:p>
            <a:pPr lvl="2"/>
            <a:r>
              <a:rPr lang="en-US" altLang="en-US" dirty="0"/>
              <a:t>Choose Operator</a:t>
            </a:r>
          </a:p>
          <a:p>
            <a:pPr lvl="2"/>
            <a:r>
              <a:rPr lang="en-US" altLang="en-US" dirty="0"/>
              <a:t>Enter Value to Filter By</a:t>
            </a:r>
          </a:p>
          <a:p>
            <a:endParaRPr lang="en-US" altLang="en-US" dirty="0"/>
          </a:p>
          <a:p>
            <a:r>
              <a:rPr lang="en-US" altLang="en-US" dirty="0"/>
              <a:t>Questions about Report Sort Order?</a:t>
            </a:r>
          </a:p>
          <a:p>
            <a:pPr lvl="2"/>
            <a:r>
              <a:rPr lang="en-US" altLang="en-US" dirty="0"/>
              <a:t>Add/Remove Fields from Sort Order</a:t>
            </a:r>
          </a:p>
          <a:p>
            <a:pPr lvl="2"/>
            <a:r>
              <a:rPr lang="en-US" altLang="en-US" dirty="0"/>
              <a:t>Drag Fields Up and Down Sort Order List</a:t>
            </a:r>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55</a:t>
            </a:fld>
            <a:endParaRPr lang="en-US" dirty="0"/>
          </a:p>
        </p:txBody>
      </p:sp>
      <p:sp>
        <p:nvSpPr>
          <p:cNvPr id="4" name="Title 3"/>
          <p:cNvSpPr>
            <a:spLocks noGrp="1"/>
          </p:cNvSpPr>
          <p:nvPr>
            <p:ph type="title" idx="4294967295"/>
          </p:nvPr>
        </p:nvSpPr>
        <p:spPr>
          <a:xfrm>
            <a:off x="934880" y="0"/>
            <a:ext cx="7556485" cy="1068988"/>
          </a:xfrm>
        </p:spPr>
        <p:txBody>
          <a:bodyPr/>
          <a:lstStyle/>
          <a:p>
            <a:pPr algn="l"/>
            <a:r>
              <a:rPr lang="en-US" sz="3500" dirty="0">
                <a:solidFill>
                  <a:schemeClr val="tx2">
                    <a:satMod val="130000"/>
                  </a:schemeClr>
                </a:solidFill>
                <a:cs typeface="Trebuchet MS" pitchFamily="34" charset="0"/>
              </a:rPr>
              <a:t>Standard Reports</a:t>
            </a:r>
            <a:endParaRPr lang="en-US" sz="3500" dirty="0"/>
          </a:p>
        </p:txBody>
      </p:sp>
    </p:spTree>
    <p:extLst>
      <p:ext uri="{BB962C8B-B14F-4D97-AF65-F5344CB8AC3E}">
        <p14:creationId xmlns:p14="http://schemas.microsoft.com/office/powerpoint/2010/main" val="13375875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39" y="1686607"/>
            <a:ext cx="7556485" cy="3618462"/>
          </a:xfrm>
        </p:spPr>
        <p:txBody>
          <a:bodyPr>
            <a:normAutofit fontScale="92500" lnSpcReduction="10000"/>
          </a:bodyPr>
          <a:lstStyle/>
          <a:p>
            <a:r>
              <a:rPr lang="en-US" altLang="en-US" dirty="0"/>
              <a:t>The </a:t>
            </a:r>
            <a:r>
              <a:rPr lang="en-US" altLang="en-US" u="sng" dirty="0"/>
              <a:t>Standard Reports</a:t>
            </a:r>
            <a:r>
              <a:rPr lang="en-US" altLang="en-US" dirty="0"/>
              <a:t> option is great for generating reports that require typical or general information.</a:t>
            </a:r>
          </a:p>
          <a:p>
            <a:endParaRPr lang="en-US" altLang="en-US" dirty="0"/>
          </a:p>
          <a:p>
            <a:r>
              <a:rPr lang="en-US" altLang="en-US" dirty="0"/>
              <a:t>More complex data outputs or modifying a Standard Report to add/remove information will require the use of </a:t>
            </a:r>
            <a:r>
              <a:rPr lang="en-US" altLang="en-US" u="sng" dirty="0"/>
              <a:t>User Defined Reports</a:t>
            </a:r>
            <a:endParaRPr lang="en-US" altLang="en-US" dirty="0"/>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56</a:t>
            </a:fld>
            <a:endParaRPr lang="en-US" dirty="0"/>
          </a:p>
        </p:txBody>
      </p:sp>
      <p:sp>
        <p:nvSpPr>
          <p:cNvPr id="4" name="Title 3"/>
          <p:cNvSpPr>
            <a:spLocks noGrp="1"/>
          </p:cNvSpPr>
          <p:nvPr>
            <p:ph type="title" idx="4294967295"/>
          </p:nvPr>
        </p:nvSpPr>
        <p:spPr>
          <a:xfrm>
            <a:off x="925549" y="-46654"/>
            <a:ext cx="7556485" cy="1017466"/>
          </a:xfrm>
        </p:spPr>
        <p:txBody>
          <a:bodyPr/>
          <a:lstStyle/>
          <a:p>
            <a:pPr algn="l"/>
            <a:r>
              <a:rPr lang="en-US" sz="3500" dirty="0">
                <a:solidFill>
                  <a:schemeClr val="tx2">
                    <a:satMod val="130000"/>
                  </a:schemeClr>
                </a:solidFill>
                <a:cs typeface="Trebuchet MS" pitchFamily="34" charset="0"/>
              </a:rPr>
              <a:t>Standard Reporting – end notes</a:t>
            </a:r>
            <a:endParaRPr lang="en-US" sz="3500" dirty="0"/>
          </a:p>
        </p:txBody>
      </p:sp>
    </p:spTree>
    <p:extLst>
      <p:ext uri="{BB962C8B-B14F-4D97-AF65-F5344CB8AC3E}">
        <p14:creationId xmlns:p14="http://schemas.microsoft.com/office/powerpoint/2010/main" val="29979668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44211" y="2013179"/>
            <a:ext cx="7556485" cy="3618462"/>
          </a:xfrm>
        </p:spPr>
        <p:txBody>
          <a:bodyPr/>
          <a:lstStyle/>
          <a:p>
            <a:r>
              <a:rPr lang="en-US" altLang="en-US" dirty="0">
                <a:solidFill>
                  <a:srgbClr val="FF0000"/>
                </a:solidFill>
              </a:rPr>
              <a:t>How to Copy and Modify Existing Reports</a:t>
            </a:r>
          </a:p>
          <a:p>
            <a:r>
              <a:rPr lang="en-US" altLang="en-US" dirty="0">
                <a:solidFill>
                  <a:srgbClr val="FF0000"/>
                </a:solidFill>
              </a:rPr>
              <a:t>Add/Remove Fields</a:t>
            </a:r>
          </a:p>
        </p:txBody>
      </p:sp>
      <p:sp>
        <p:nvSpPr>
          <p:cNvPr id="3" name="Slide Number Placeholder 2"/>
          <p:cNvSpPr>
            <a:spLocks noGrp="1"/>
          </p:cNvSpPr>
          <p:nvPr>
            <p:ph type="sldNum" sz="quarter" idx="12"/>
          </p:nvPr>
        </p:nvSpPr>
        <p:spPr/>
        <p:txBody>
          <a:bodyPr/>
          <a:lstStyle/>
          <a:p>
            <a:fld id="{B726DE59-0386-4456-B21E-FBC22CF53C86}" type="slidenum">
              <a:rPr lang="en-US" smtClean="0"/>
              <a:pPr/>
              <a:t>57</a:t>
            </a:fld>
            <a:endParaRPr lang="en-US" dirty="0"/>
          </a:p>
        </p:txBody>
      </p:sp>
      <p:sp>
        <p:nvSpPr>
          <p:cNvPr id="4" name="Title 3"/>
          <p:cNvSpPr>
            <a:spLocks noGrp="1"/>
          </p:cNvSpPr>
          <p:nvPr>
            <p:ph type="title" idx="4294967295"/>
          </p:nvPr>
        </p:nvSpPr>
        <p:spPr>
          <a:xfrm>
            <a:off x="944210" y="0"/>
            <a:ext cx="7556485" cy="1068988"/>
          </a:xfrm>
        </p:spPr>
        <p:txBody>
          <a:bodyPr/>
          <a:lstStyle/>
          <a:p>
            <a:pPr algn="l"/>
            <a:r>
              <a:rPr lang="en-US" sz="3500" dirty="0">
                <a:solidFill>
                  <a:schemeClr val="tx2">
                    <a:satMod val="130000"/>
                  </a:schemeClr>
                </a:solidFill>
                <a:cs typeface="Trebuchet MS" pitchFamily="34" charset="0"/>
              </a:rPr>
              <a:t>User Defined Reports</a:t>
            </a:r>
            <a:endParaRPr lang="en-US" sz="3500" dirty="0"/>
          </a:p>
        </p:txBody>
      </p:sp>
    </p:spTree>
    <p:extLst>
      <p:ext uri="{BB962C8B-B14F-4D97-AF65-F5344CB8AC3E}">
        <p14:creationId xmlns:p14="http://schemas.microsoft.com/office/powerpoint/2010/main" val="36474229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36" y="2500618"/>
            <a:ext cx="7556485" cy="4120081"/>
          </a:xfrm>
        </p:spPr>
        <p:txBody>
          <a:bodyPr/>
          <a:lstStyle/>
          <a:p>
            <a:pPr lvl="1">
              <a:lnSpc>
                <a:spcPct val="90000"/>
              </a:lnSpc>
            </a:pPr>
            <a:r>
              <a:rPr lang="en-US" altLang="en-US" sz="2000" dirty="0"/>
              <a:t>The list of reports starting with the word ‘</a:t>
            </a:r>
            <a:r>
              <a:rPr lang="en-US" altLang="en-US" sz="2000" b="1" dirty="0"/>
              <a:t>Standard’</a:t>
            </a:r>
            <a:r>
              <a:rPr lang="en-US" altLang="en-US" sz="2000" dirty="0"/>
              <a:t> are the very same reports you access through the Standard Reports Module </a:t>
            </a:r>
          </a:p>
          <a:p>
            <a:pPr lvl="1">
              <a:lnSpc>
                <a:spcPct val="90000"/>
              </a:lnSpc>
            </a:pPr>
            <a:r>
              <a:rPr lang="en-US" altLang="en-US" sz="2000" dirty="0"/>
              <a:t>They are templates that cannot be run or modified, only copied, renamed and then edited.</a:t>
            </a:r>
          </a:p>
          <a:p>
            <a:pPr lvl="1">
              <a:lnSpc>
                <a:spcPct val="90000"/>
              </a:lnSpc>
            </a:pPr>
            <a:r>
              <a:rPr lang="en-US" altLang="en-US" sz="2000" dirty="0"/>
              <a:t>The name of your copied report cannot begin with the word ‘</a:t>
            </a:r>
            <a:r>
              <a:rPr lang="en-US" altLang="en-US" sz="2000" b="1" dirty="0"/>
              <a:t>Standard’</a:t>
            </a:r>
          </a:p>
          <a:p>
            <a:pPr lvl="1">
              <a:lnSpc>
                <a:spcPct val="90000"/>
              </a:lnSpc>
            </a:pPr>
            <a:r>
              <a:rPr lang="en-US" altLang="en-US" sz="2000" dirty="0"/>
              <a:t>Once copied, the report can be run as-is, or modified and saved to a new </a:t>
            </a:r>
            <a:r>
              <a:rPr lang="en-US" altLang="en-US" sz="2000" dirty="0" smtClean="0"/>
              <a:t>form or excel file</a:t>
            </a:r>
            <a:endParaRPr lang="en-US" altLang="en-US" sz="2000" dirty="0"/>
          </a:p>
          <a:p>
            <a:pPr lvl="1">
              <a:lnSpc>
                <a:spcPct val="90000"/>
              </a:lnSpc>
            </a:pPr>
            <a:r>
              <a:rPr lang="en-US" altLang="en-US" sz="2000" dirty="0"/>
              <a:t>You can go back to the original ‘</a:t>
            </a:r>
            <a:r>
              <a:rPr lang="en-US" altLang="en-US" sz="2000" b="1" dirty="0"/>
              <a:t>Standard’</a:t>
            </a:r>
            <a:r>
              <a:rPr lang="en-US" altLang="en-US" sz="2000" dirty="0"/>
              <a:t> report and copy it again as often as you like.</a:t>
            </a:r>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58</a:t>
            </a:fld>
            <a:endParaRPr lang="en-US" dirty="0"/>
          </a:p>
        </p:txBody>
      </p:sp>
      <p:sp>
        <p:nvSpPr>
          <p:cNvPr id="4" name="Title 3"/>
          <p:cNvSpPr>
            <a:spLocks noGrp="1"/>
          </p:cNvSpPr>
          <p:nvPr>
            <p:ph type="title" idx="4294967295"/>
          </p:nvPr>
        </p:nvSpPr>
        <p:spPr>
          <a:xfrm>
            <a:off x="869566" y="0"/>
            <a:ext cx="7556485" cy="1068988"/>
          </a:xfrm>
        </p:spPr>
        <p:txBody>
          <a:bodyPr/>
          <a:lstStyle/>
          <a:p>
            <a:pPr algn="l"/>
            <a:r>
              <a:rPr lang="en-US" sz="3500" dirty="0">
                <a:solidFill>
                  <a:schemeClr val="tx2">
                    <a:satMod val="130000"/>
                  </a:schemeClr>
                </a:solidFill>
                <a:cs typeface="Trebuchet MS" pitchFamily="34" charset="0"/>
              </a:rPr>
              <a:t>User Defined Reporting</a:t>
            </a:r>
            <a:endParaRPr lang="en-US" sz="3500" dirty="0"/>
          </a:p>
        </p:txBody>
      </p:sp>
      <p:sp>
        <p:nvSpPr>
          <p:cNvPr id="5" name="Rectangle 4"/>
          <p:cNvSpPr/>
          <p:nvPr/>
        </p:nvSpPr>
        <p:spPr>
          <a:xfrm>
            <a:off x="1074837" y="1392388"/>
            <a:ext cx="7556485" cy="784830"/>
          </a:xfrm>
          <a:prstGeom prst="rect">
            <a:avLst/>
          </a:prstGeom>
        </p:spPr>
        <p:txBody>
          <a:bodyPr wrap="square">
            <a:spAutoFit/>
          </a:bodyPr>
          <a:lstStyle/>
          <a:p>
            <a:pPr algn="ctr">
              <a:lnSpc>
                <a:spcPct val="90000"/>
              </a:lnSpc>
              <a:spcBef>
                <a:spcPct val="20000"/>
              </a:spcBef>
              <a:buClr>
                <a:schemeClr val="tx1"/>
              </a:buClr>
              <a:buSzPct val="75000"/>
            </a:pPr>
            <a:r>
              <a:rPr lang="en-US" altLang="en-US" sz="2500" dirty="0">
                <a:latin typeface="Arial" panose="020B0604020202020204" pitchFamily="34" charset="0"/>
              </a:rPr>
              <a:t>A couple of things about the </a:t>
            </a:r>
            <a:r>
              <a:rPr lang="en-US" altLang="en-US" sz="2500" b="1" dirty="0" smtClean="0">
                <a:solidFill>
                  <a:srgbClr val="FF0000"/>
                </a:solidFill>
                <a:latin typeface="Arial" panose="020B0604020202020204" pitchFamily="34" charset="0"/>
              </a:rPr>
              <a:t>Standard Reports</a:t>
            </a:r>
            <a:r>
              <a:rPr lang="en-US" altLang="en-US" sz="2500" b="1" dirty="0" smtClean="0">
                <a:latin typeface="Arial" panose="020B0604020202020204" pitchFamily="34" charset="0"/>
              </a:rPr>
              <a:t> </a:t>
            </a:r>
            <a:r>
              <a:rPr lang="en-US" altLang="en-US" sz="2500" dirty="0" smtClean="0">
                <a:latin typeface="Arial" panose="020B0604020202020204" pitchFamily="34" charset="0"/>
              </a:rPr>
              <a:t>that are listed under </a:t>
            </a:r>
            <a:r>
              <a:rPr lang="en-US" altLang="en-US" sz="2500" b="1" dirty="0" smtClean="0">
                <a:solidFill>
                  <a:srgbClr val="FF0000"/>
                </a:solidFill>
                <a:latin typeface="Arial" panose="020B0604020202020204" pitchFamily="34" charset="0"/>
              </a:rPr>
              <a:t>USER DEFINED </a:t>
            </a:r>
            <a:r>
              <a:rPr lang="en-US" altLang="en-US" sz="2500" b="1" dirty="0" smtClean="0">
                <a:latin typeface="Arial" panose="020B0604020202020204" pitchFamily="34" charset="0"/>
              </a:rPr>
              <a:t>* </a:t>
            </a:r>
            <a:r>
              <a:rPr lang="en-US" altLang="en-US" sz="2500" dirty="0">
                <a:latin typeface="Arial" panose="020B0604020202020204" pitchFamily="34" charset="0"/>
              </a:rPr>
              <a:t>reports:</a:t>
            </a:r>
          </a:p>
        </p:txBody>
      </p:sp>
    </p:spTree>
    <p:extLst>
      <p:ext uri="{BB962C8B-B14F-4D97-AF65-F5344CB8AC3E}">
        <p14:creationId xmlns:p14="http://schemas.microsoft.com/office/powerpoint/2010/main" val="345852090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39" y="1399592"/>
            <a:ext cx="3609127" cy="4726571"/>
          </a:xfrm>
        </p:spPr>
        <p:txBody>
          <a:bodyPr>
            <a:normAutofit fontScale="62500" lnSpcReduction="20000"/>
          </a:bodyPr>
          <a:lstStyle/>
          <a:p>
            <a:pPr>
              <a:buClr>
                <a:schemeClr val="tx1"/>
              </a:buClr>
              <a:buSzPct val="75000"/>
              <a:buNone/>
            </a:pPr>
            <a:r>
              <a:rPr lang="en-US" altLang="en-US" sz="4400" dirty="0"/>
              <a:t>User Defined Reports are categorized into different sections.</a:t>
            </a:r>
          </a:p>
          <a:p>
            <a:pPr>
              <a:buClr>
                <a:schemeClr val="tx1"/>
              </a:buClr>
              <a:buSzPct val="75000"/>
              <a:buNone/>
            </a:pPr>
            <a:endParaRPr lang="en-US" altLang="en-US" dirty="0">
              <a:latin typeface="Times New Roman" panose="02020603050405020304" pitchFamily="18" charset="0"/>
            </a:endParaRPr>
          </a:p>
          <a:p>
            <a:pPr>
              <a:spcBef>
                <a:spcPct val="50000"/>
              </a:spcBef>
              <a:buNone/>
            </a:pPr>
            <a:r>
              <a:rPr lang="en-US" altLang="en-US" dirty="0">
                <a:latin typeface="Times New Roman" panose="02020603050405020304" pitchFamily="18" charset="0"/>
              </a:rPr>
              <a:t>It can be tricky to find the Standard Report you like and want to begin editing. It takes regular use and experience to know which section contains the report you seek.</a:t>
            </a:r>
          </a:p>
          <a:p>
            <a:pPr>
              <a:spcBef>
                <a:spcPct val="50000"/>
              </a:spcBef>
              <a:buNone/>
            </a:pPr>
            <a:endParaRPr lang="en-US" altLang="en-US" dirty="0">
              <a:latin typeface="Times New Roman" panose="02020603050405020304" pitchFamily="18" charset="0"/>
            </a:endParaRPr>
          </a:p>
          <a:p>
            <a:pPr>
              <a:spcBef>
                <a:spcPct val="50000"/>
              </a:spcBef>
              <a:buNone/>
            </a:pPr>
            <a:r>
              <a:rPr lang="en-US" altLang="en-US" dirty="0">
                <a:latin typeface="Times New Roman" panose="02020603050405020304" pitchFamily="18" charset="0"/>
              </a:rPr>
              <a:t>Just look around the different sections and you’ll find it.</a:t>
            </a:r>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59</a:t>
            </a:fld>
            <a:endParaRPr lang="en-US" dirty="0"/>
          </a:p>
        </p:txBody>
      </p:sp>
      <p:sp>
        <p:nvSpPr>
          <p:cNvPr id="4" name="Title 3"/>
          <p:cNvSpPr>
            <a:spLocks noGrp="1"/>
          </p:cNvSpPr>
          <p:nvPr>
            <p:ph type="title" idx="4294967295"/>
          </p:nvPr>
        </p:nvSpPr>
        <p:spPr>
          <a:xfrm>
            <a:off x="905723" y="0"/>
            <a:ext cx="7556485" cy="1068988"/>
          </a:xfrm>
        </p:spPr>
        <p:txBody>
          <a:bodyPr/>
          <a:lstStyle/>
          <a:p>
            <a:pPr algn="l"/>
            <a:r>
              <a:rPr lang="en-US" sz="3500" dirty="0" smtClean="0">
                <a:solidFill>
                  <a:schemeClr val="tx2">
                    <a:satMod val="130000"/>
                  </a:schemeClr>
                </a:solidFill>
                <a:cs typeface="Trebuchet MS" pitchFamily="34" charset="0"/>
              </a:rPr>
              <a:t>User Defined Reporting</a:t>
            </a:r>
            <a:endParaRPr lang="en-US" sz="3500"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l="1221" t="7088" r="68762" b="42848"/>
          <a:stretch>
            <a:fillRect/>
          </a:stretch>
        </p:blipFill>
        <p:spPr bwMode="auto">
          <a:xfrm>
            <a:off x="5202324" y="1658937"/>
            <a:ext cx="3429000" cy="4200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14"/>
          <p:cNvSpPr>
            <a:spLocks noChangeArrowheads="1"/>
          </p:cNvSpPr>
          <p:nvPr/>
        </p:nvSpPr>
        <p:spPr bwMode="auto">
          <a:xfrm>
            <a:off x="5645021" y="1912776"/>
            <a:ext cx="2668556" cy="46653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Tree>
    <p:extLst>
      <p:ext uri="{BB962C8B-B14F-4D97-AF65-F5344CB8AC3E}">
        <p14:creationId xmlns:p14="http://schemas.microsoft.com/office/powerpoint/2010/main" val="41474927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77425" y="152264"/>
            <a:ext cx="7772400" cy="614214"/>
          </a:xfrm>
        </p:spPr>
        <p:txBody>
          <a:bodyPr/>
          <a:lstStyle/>
          <a:p>
            <a:pPr algn="l"/>
            <a:r>
              <a:rPr lang="en-US" sz="3500" dirty="0" smtClean="0">
                <a:solidFill>
                  <a:srgbClr val="0070C0"/>
                </a:solidFill>
              </a:rPr>
              <a:t>Geographic Reports</a:t>
            </a:r>
            <a:endParaRPr lang="en-US" sz="3500" dirty="0">
              <a:solidFill>
                <a:srgbClr val="0070C0"/>
              </a:solidFill>
            </a:endParaRPr>
          </a:p>
        </p:txBody>
      </p:sp>
      <p:sp>
        <p:nvSpPr>
          <p:cNvPr id="4" name="Content Placeholder 2"/>
          <p:cNvSpPr>
            <a:spLocks noGrp="1"/>
          </p:cNvSpPr>
          <p:nvPr>
            <p:ph idx="1"/>
          </p:nvPr>
        </p:nvSpPr>
        <p:spPr>
          <a:xfrm>
            <a:off x="828664" y="1138565"/>
            <a:ext cx="8349242" cy="799417"/>
          </a:xfrm>
          <a:ln>
            <a:noFill/>
          </a:ln>
        </p:spPr>
        <p:txBody>
          <a:bodyPr>
            <a:normAutofit/>
          </a:bodyPr>
          <a:lstStyle/>
          <a:p>
            <a:pPr marL="0" indent="0">
              <a:spcAft>
                <a:spcPts val="600"/>
              </a:spcAft>
              <a:buNone/>
            </a:pPr>
            <a:endParaRPr lang="en-US" sz="2000" dirty="0" smtClean="0"/>
          </a:p>
        </p:txBody>
      </p:sp>
      <p:cxnSp>
        <p:nvCxnSpPr>
          <p:cNvPr id="5" name="Straight Connector 4"/>
          <p:cNvCxnSpPr/>
          <p:nvPr/>
        </p:nvCxnSpPr>
        <p:spPr>
          <a:xfrm>
            <a:off x="977425" y="833468"/>
            <a:ext cx="7772400" cy="0"/>
          </a:xfrm>
          <a:prstGeom prst="line">
            <a:avLst/>
          </a:prstGeom>
          <a:ln w="50800">
            <a:solidFill>
              <a:srgbClr val="5D6F7B"/>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B726DE59-0386-4456-B21E-FBC22CF53C86}" type="slidenum">
              <a:rPr lang="en-US" smtClean="0"/>
              <a:pPr/>
              <a:t>6</a:t>
            </a:fld>
            <a:endParaRPr lang="en-US" dirty="0"/>
          </a:p>
        </p:txBody>
      </p:sp>
      <p:pic>
        <p:nvPicPr>
          <p:cNvPr id="11" name="Picture 1"/>
          <p:cNvPicPr>
            <a:picLocks noChangeAspect="1"/>
          </p:cNvPicPr>
          <p:nvPr/>
        </p:nvPicPr>
        <p:blipFill>
          <a:blip r:embed="rId2">
            <a:extLst>
              <a:ext uri="{28A0092B-C50C-407E-A947-70E740481C1C}">
                <a14:useLocalDpi xmlns:a14="http://schemas.microsoft.com/office/drawing/2010/main" val="0"/>
              </a:ext>
            </a:extLst>
          </a:blip>
          <a:srcRect l="1219" t="7088" r="34241" b="40805"/>
          <a:stretch>
            <a:fillRect/>
          </a:stretch>
        </p:blipFill>
        <p:spPr bwMode="auto">
          <a:xfrm>
            <a:off x="828664" y="1138565"/>
            <a:ext cx="7998095" cy="49669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1126669" y="5530128"/>
            <a:ext cx="1481623" cy="235471"/>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
        <p:nvSpPr>
          <p:cNvPr id="12" name="Rectangle 6"/>
          <p:cNvSpPr>
            <a:spLocks noChangeArrowheads="1"/>
          </p:cNvSpPr>
          <p:nvPr/>
        </p:nvSpPr>
        <p:spPr bwMode="auto">
          <a:xfrm>
            <a:off x="1126669" y="3147707"/>
            <a:ext cx="1481623" cy="235111"/>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Tree>
    <p:extLst>
      <p:ext uri="{BB962C8B-B14F-4D97-AF65-F5344CB8AC3E}">
        <p14:creationId xmlns:p14="http://schemas.microsoft.com/office/powerpoint/2010/main" val="20977892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40" y="1362270"/>
            <a:ext cx="3263896" cy="4432041"/>
          </a:xfrm>
        </p:spPr>
        <p:txBody>
          <a:bodyPr>
            <a:normAutofit fontScale="70000" lnSpcReduction="20000"/>
          </a:bodyPr>
          <a:lstStyle/>
          <a:p>
            <a:pPr>
              <a:buClr>
                <a:schemeClr val="tx1"/>
              </a:buClr>
              <a:buSzPct val="75000"/>
              <a:buNone/>
            </a:pPr>
            <a:r>
              <a:rPr lang="en-US" altLang="en-US" sz="4400" dirty="0">
                <a:solidFill>
                  <a:srgbClr val="FF0000"/>
                </a:solidFill>
              </a:rPr>
              <a:t>Schools</a:t>
            </a:r>
          </a:p>
          <a:p>
            <a:pPr>
              <a:buClr>
                <a:schemeClr val="tx1"/>
              </a:buClr>
              <a:buSzPct val="75000"/>
              <a:buNone/>
            </a:pPr>
            <a:endParaRPr lang="en-US" altLang="en-US" dirty="0">
              <a:latin typeface="Times New Roman" panose="02020603050405020304" pitchFamily="18" charset="0"/>
            </a:endParaRPr>
          </a:p>
          <a:p>
            <a:pPr>
              <a:spcBef>
                <a:spcPct val="50000"/>
              </a:spcBef>
              <a:buNone/>
            </a:pPr>
            <a:r>
              <a:rPr lang="en-US" altLang="en-US" dirty="0">
                <a:latin typeface="Times New Roman" panose="02020603050405020304" pitchFamily="18" charset="0"/>
              </a:rPr>
              <a:t>Produces reports that contain information on the schools in your system. With these queries, you can examine bell times, grades and programs for schools, as well as school boundary and eligibility information.</a:t>
            </a:r>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60</a:t>
            </a:fld>
            <a:endParaRPr lang="en-US" dirty="0"/>
          </a:p>
        </p:txBody>
      </p:sp>
      <p:sp>
        <p:nvSpPr>
          <p:cNvPr id="4" name="Title 3"/>
          <p:cNvSpPr>
            <a:spLocks noGrp="1"/>
          </p:cNvSpPr>
          <p:nvPr>
            <p:ph type="title" idx="4294967295"/>
          </p:nvPr>
        </p:nvSpPr>
        <p:spPr>
          <a:xfrm>
            <a:off x="892773" y="-75222"/>
            <a:ext cx="7556485" cy="1068988"/>
          </a:xfrm>
        </p:spPr>
        <p:txBody>
          <a:bodyPr/>
          <a:lstStyle/>
          <a:p>
            <a:pPr algn="l"/>
            <a:r>
              <a:rPr lang="en-US" sz="3500" dirty="0">
                <a:solidFill>
                  <a:schemeClr val="tx2">
                    <a:satMod val="130000"/>
                  </a:schemeClr>
                </a:solidFill>
                <a:cs typeface="Trebuchet MS" pitchFamily="34" charset="0"/>
              </a:rPr>
              <a:t>User Defined Reporting</a:t>
            </a:r>
            <a:endParaRPr lang="en-US" sz="3500"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93271" y="1622716"/>
            <a:ext cx="3455987"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4"/>
          <p:cNvSpPr>
            <a:spLocks noChangeArrowheads="1"/>
          </p:cNvSpPr>
          <p:nvPr/>
        </p:nvSpPr>
        <p:spPr bwMode="auto">
          <a:xfrm>
            <a:off x="5816143" y="2491565"/>
            <a:ext cx="1981200" cy="38100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
        <p:nvSpPr>
          <p:cNvPr id="7" name="Line 13"/>
          <p:cNvSpPr>
            <a:spLocks noChangeShapeType="1"/>
          </p:cNvSpPr>
          <p:nvPr/>
        </p:nvSpPr>
        <p:spPr bwMode="auto">
          <a:xfrm>
            <a:off x="4063543" y="2680477"/>
            <a:ext cx="1752600" cy="1588"/>
          </a:xfrm>
          <a:prstGeom prst="line">
            <a:avLst/>
          </a:prstGeom>
          <a:noFill/>
          <a:ln w="38100">
            <a:solidFill>
              <a:srgbClr val="CC00CC"/>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Tree>
    <p:extLst>
      <p:ext uri="{BB962C8B-B14F-4D97-AF65-F5344CB8AC3E}">
        <p14:creationId xmlns:p14="http://schemas.microsoft.com/office/powerpoint/2010/main" val="20113459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38" y="1517811"/>
            <a:ext cx="3310549" cy="4838539"/>
          </a:xfrm>
        </p:spPr>
        <p:txBody>
          <a:bodyPr>
            <a:normAutofit fontScale="77500" lnSpcReduction="20000"/>
          </a:bodyPr>
          <a:lstStyle/>
          <a:p>
            <a:pPr>
              <a:buClr>
                <a:schemeClr val="tx1"/>
              </a:buClr>
              <a:buSzPct val="75000"/>
              <a:buNone/>
            </a:pPr>
            <a:r>
              <a:rPr lang="en-US" altLang="en-US" sz="4400" dirty="0">
                <a:solidFill>
                  <a:srgbClr val="FF0000"/>
                </a:solidFill>
              </a:rPr>
              <a:t>All Student and Transportation</a:t>
            </a:r>
          </a:p>
          <a:p>
            <a:pPr>
              <a:buClr>
                <a:schemeClr val="tx1"/>
              </a:buClr>
              <a:buSzPct val="75000"/>
              <a:buNone/>
            </a:pPr>
            <a:endParaRPr lang="en-US" altLang="en-US" dirty="0">
              <a:latin typeface="Times New Roman" panose="02020603050405020304" pitchFamily="18" charset="0"/>
            </a:endParaRPr>
          </a:p>
          <a:p>
            <a:pPr>
              <a:spcBef>
                <a:spcPct val="50000"/>
              </a:spcBef>
              <a:buNone/>
            </a:pPr>
            <a:r>
              <a:rPr lang="en-US" altLang="en-US" dirty="0">
                <a:latin typeface="Times New Roman" panose="02020603050405020304" pitchFamily="18" charset="0"/>
              </a:rPr>
              <a:t>Produces reports on students with transportation assignments. You can produce a list of students, or you can generate bus passes with these queries.</a:t>
            </a:r>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61</a:t>
            </a:fld>
            <a:endParaRPr lang="en-US" dirty="0"/>
          </a:p>
        </p:txBody>
      </p:sp>
      <p:sp>
        <p:nvSpPr>
          <p:cNvPr id="4" name="Title 3"/>
          <p:cNvSpPr>
            <a:spLocks noGrp="1"/>
          </p:cNvSpPr>
          <p:nvPr>
            <p:ph type="title" idx="4294967295"/>
          </p:nvPr>
        </p:nvSpPr>
        <p:spPr>
          <a:xfrm>
            <a:off x="925549" y="-73802"/>
            <a:ext cx="7556485" cy="1068988"/>
          </a:xfrm>
        </p:spPr>
        <p:txBody>
          <a:bodyPr/>
          <a:lstStyle/>
          <a:p>
            <a:pPr algn="l"/>
            <a:r>
              <a:rPr lang="en-US" sz="3500" dirty="0">
                <a:solidFill>
                  <a:schemeClr val="tx2">
                    <a:satMod val="130000"/>
                  </a:schemeClr>
                </a:solidFill>
                <a:cs typeface="Trebuchet MS" pitchFamily="34" charset="0"/>
              </a:rPr>
              <a:t>User Defined Reporting</a:t>
            </a:r>
            <a:endParaRPr lang="en-US" sz="3500" dirty="0"/>
          </a:p>
        </p:txBody>
      </p:sp>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73749" y="1517811"/>
            <a:ext cx="3457575"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8"/>
          <p:cNvGrpSpPr>
            <a:grpSpLocks/>
          </p:cNvGrpSpPr>
          <p:nvPr/>
        </p:nvGrpSpPr>
        <p:grpSpPr bwMode="auto">
          <a:xfrm>
            <a:off x="4267200" y="2719873"/>
            <a:ext cx="3733800" cy="381000"/>
            <a:chOff x="2976" y="2304"/>
            <a:chExt cx="2352" cy="240"/>
          </a:xfrm>
        </p:grpSpPr>
        <p:sp>
          <p:nvSpPr>
            <p:cNvPr id="8" name="Line 6"/>
            <p:cNvSpPr>
              <a:spLocks noChangeShapeType="1"/>
            </p:cNvSpPr>
            <p:nvPr/>
          </p:nvSpPr>
          <p:spPr bwMode="auto">
            <a:xfrm>
              <a:off x="2976" y="2448"/>
              <a:ext cx="1104" cy="0"/>
            </a:xfrm>
            <a:prstGeom prst="line">
              <a:avLst/>
            </a:prstGeom>
            <a:noFill/>
            <a:ln w="38100">
              <a:solidFill>
                <a:srgbClr val="CC00CC"/>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9" name="Rectangle 7"/>
            <p:cNvSpPr>
              <a:spLocks noChangeArrowheads="1"/>
            </p:cNvSpPr>
            <p:nvPr/>
          </p:nvSpPr>
          <p:spPr bwMode="auto">
            <a:xfrm>
              <a:off x="4080" y="2304"/>
              <a:ext cx="1248" cy="24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grpSp>
    </p:spTree>
    <p:extLst>
      <p:ext uri="{BB962C8B-B14F-4D97-AF65-F5344CB8AC3E}">
        <p14:creationId xmlns:p14="http://schemas.microsoft.com/office/powerpoint/2010/main" val="37708482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40" y="1408922"/>
            <a:ext cx="3683772" cy="4717241"/>
          </a:xfrm>
        </p:spPr>
        <p:txBody>
          <a:bodyPr>
            <a:normAutofit fontScale="55000" lnSpcReduction="20000"/>
          </a:bodyPr>
          <a:lstStyle/>
          <a:p>
            <a:pPr>
              <a:buClr>
                <a:schemeClr val="tx1"/>
              </a:buClr>
              <a:buSzPct val="75000"/>
              <a:buNone/>
            </a:pPr>
            <a:r>
              <a:rPr lang="en-US" altLang="en-US" sz="4400" dirty="0">
                <a:solidFill>
                  <a:srgbClr val="FF0000"/>
                </a:solidFill>
              </a:rPr>
              <a:t>Students with Trips</a:t>
            </a:r>
          </a:p>
          <a:p>
            <a:pPr>
              <a:buClr>
                <a:schemeClr val="tx1"/>
              </a:buClr>
              <a:buSzPct val="75000"/>
              <a:buNone/>
            </a:pPr>
            <a:endParaRPr lang="en-US" altLang="en-US" dirty="0">
              <a:latin typeface="Times New Roman" panose="02020603050405020304" pitchFamily="18" charset="0"/>
            </a:endParaRPr>
          </a:p>
          <a:p>
            <a:pPr>
              <a:spcBef>
                <a:spcPct val="50000"/>
              </a:spcBef>
              <a:buNone/>
            </a:pPr>
            <a:r>
              <a:rPr lang="en-US" altLang="en-US" dirty="0">
                <a:latin typeface="Times New Roman" panose="02020603050405020304" pitchFamily="18" charset="0"/>
              </a:rPr>
              <a:t>Produces reports on students in your system. If you select only student fields for this report, you can obtain a listing of all the students in the database. If you select any trip fields, you will get only those students who have trips assigned. You can examine regular education students, special education students, and unmatched students (students whose addresses do not match the geocode) with these queries. You can also produce reports on the numbers of students at schools in your system.</a:t>
            </a:r>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62</a:t>
            </a:fld>
            <a:endParaRPr lang="en-US" dirty="0"/>
          </a:p>
        </p:txBody>
      </p:sp>
      <p:sp>
        <p:nvSpPr>
          <p:cNvPr id="4" name="Title 3"/>
          <p:cNvSpPr>
            <a:spLocks noGrp="1"/>
          </p:cNvSpPr>
          <p:nvPr>
            <p:ph type="title" idx="4294967295"/>
          </p:nvPr>
        </p:nvSpPr>
        <p:spPr>
          <a:xfrm>
            <a:off x="860235" y="-43359"/>
            <a:ext cx="7556485" cy="1068988"/>
          </a:xfrm>
        </p:spPr>
        <p:txBody>
          <a:bodyPr/>
          <a:lstStyle/>
          <a:p>
            <a:pPr algn="l"/>
            <a:r>
              <a:rPr lang="en-US" sz="3500" dirty="0">
                <a:solidFill>
                  <a:schemeClr val="tx2">
                    <a:satMod val="130000"/>
                  </a:schemeClr>
                </a:solidFill>
                <a:cs typeface="Trebuchet MS" pitchFamily="34" charset="0"/>
              </a:rPr>
              <a:t>User Defined Reporting</a:t>
            </a:r>
            <a:endParaRPr lang="en-US" sz="3500"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8749" y="1655373"/>
            <a:ext cx="3455988"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a:spLocks noChangeArrowheads="1"/>
          </p:cNvSpPr>
          <p:nvPr/>
        </p:nvSpPr>
        <p:spPr bwMode="auto">
          <a:xfrm>
            <a:off x="5945156" y="3180414"/>
            <a:ext cx="1981200" cy="38100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
        <p:nvSpPr>
          <p:cNvPr id="7" name="Line 6"/>
          <p:cNvSpPr>
            <a:spLocks noChangeShapeType="1"/>
          </p:cNvSpPr>
          <p:nvPr/>
        </p:nvSpPr>
        <p:spPr bwMode="auto">
          <a:xfrm>
            <a:off x="4954556" y="3370914"/>
            <a:ext cx="990600" cy="0"/>
          </a:xfrm>
          <a:prstGeom prst="line">
            <a:avLst/>
          </a:prstGeom>
          <a:noFill/>
          <a:ln w="38100">
            <a:solidFill>
              <a:srgbClr val="CC00CC"/>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Tree>
    <p:extLst>
      <p:ext uri="{BB962C8B-B14F-4D97-AF65-F5344CB8AC3E}">
        <p14:creationId xmlns:p14="http://schemas.microsoft.com/office/powerpoint/2010/main" val="11099039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40" y="1324947"/>
            <a:ext cx="3665111" cy="4801216"/>
          </a:xfrm>
        </p:spPr>
        <p:txBody>
          <a:bodyPr>
            <a:normAutofit fontScale="77500" lnSpcReduction="20000"/>
          </a:bodyPr>
          <a:lstStyle/>
          <a:p>
            <a:pPr>
              <a:buClr>
                <a:schemeClr val="tx1"/>
              </a:buClr>
              <a:buSzPct val="75000"/>
              <a:buNone/>
            </a:pPr>
            <a:r>
              <a:rPr lang="en-US" altLang="en-US" sz="4400" dirty="0">
                <a:solidFill>
                  <a:srgbClr val="FF0000"/>
                </a:solidFill>
              </a:rPr>
              <a:t>Student Transportation</a:t>
            </a:r>
          </a:p>
          <a:p>
            <a:pPr>
              <a:buClr>
                <a:schemeClr val="tx1"/>
              </a:buClr>
              <a:buSzPct val="75000"/>
              <a:buNone/>
            </a:pPr>
            <a:endParaRPr lang="en-US" altLang="en-US" dirty="0">
              <a:latin typeface="Times New Roman" panose="02020603050405020304" pitchFamily="18" charset="0"/>
            </a:endParaRPr>
          </a:p>
          <a:p>
            <a:pPr>
              <a:spcBef>
                <a:spcPct val="50000"/>
              </a:spcBef>
              <a:buNone/>
            </a:pPr>
            <a:r>
              <a:rPr lang="en-US" altLang="en-US" dirty="0">
                <a:latin typeface="Times New Roman" panose="02020603050405020304" pitchFamily="18" charset="0"/>
              </a:rPr>
              <a:t>Produces reports with various combinations of student and transportation information (on stops, runs, and routes). You can produce passenger lists and student eligibility reports with these queries.</a:t>
            </a:r>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63</a:t>
            </a:fld>
            <a:endParaRPr lang="en-US" dirty="0"/>
          </a:p>
        </p:txBody>
      </p:sp>
      <p:sp>
        <p:nvSpPr>
          <p:cNvPr id="4" name="Title 3"/>
          <p:cNvSpPr>
            <a:spLocks noGrp="1"/>
          </p:cNvSpPr>
          <p:nvPr>
            <p:ph type="title" idx="4294967295"/>
          </p:nvPr>
        </p:nvSpPr>
        <p:spPr>
          <a:xfrm>
            <a:off x="961708" y="-21711"/>
            <a:ext cx="7556485" cy="1068988"/>
          </a:xfrm>
        </p:spPr>
        <p:txBody>
          <a:bodyPr/>
          <a:lstStyle/>
          <a:p>
            <a:pPr algn="l"/>
            <a:r>
              <a:rPr lang="en-US" sz="3500" dirty="0">
                <a:solidFill>
                  <a:schemeClr val="tx2">
                    <a:satMod val="130000"/>
                  </a:schemeClr>
                </a:solidFill>
                <a:cs typeface="Trebuchet MS" pitchFamily="34" charset="0"/>
              </a:rPr>
              <a:t>User Defined Reporting</a:t>
            </a:r>
            <a:endParaRPr lang="en-US" sz="3500"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8749" y="1449245"/>
            <a:ext cx="3455987"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31"/>
          <p:cNvSpPr>
            <a:spLocks noChangeArrowheads="1"/>
          </p:cNvSpPr>
          <p:nvPr/>
        </p:nvSpPr>
        <p:spPr bwMode="auto">
          <a:xfrm>
            <a:off x="5934269" y="3261211"/>
            <a:ext cx="1981200" cy="38100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
        <p:nvSpPr>
          <p:cNvPr id="7" name="Line 1030"/>
          <p:cNvSpPr>
            <a:spLocks noChangeShapeType="1"/>
          </p:cNvSpPr>
          <p:nvPr/>
        </p:nvSpPr>
        <p:spPr bwMode="auto">
          <a:xfrm>
            <a:off x="5026679" y="3451711"/>
            <a:ext cx="922337" cy="7938"/>
          </a:xfrm>
          <a:prstGeom prst="line">
            <a:avLst/>
          </a:prstGeom>
          <a:noFill/>
          <a:ln w="38100">
            <a:solidFill>
              <a:srgbClr val="CC00CC"/>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Tree>
    <p:extLst>
      <p:ext uri="{BB962C8B-B14F-4D97-AF65-F5344CB8AC3E}">
        <p14:creationId xmlns:p14="http://schemas.microsoft.com/office/powerpoint/2010/main" val="34300463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26DE59-0386-4456-B21E-FBC22CF53C86}" type="slidenum">
              <a:rPr lang="en-US" smtClean="0"/>
              <a:pPr/>
              <a:t>64</a:t>
            </a:fld>
            <a:endParaRPr lang="en-US" dirty="0"/>
          </a:p>
        </p:txBody>
      </p:sp>
      <p:sp>
        <p:nvSpPr>
          <p:cNvPr id="4" name="Title 3"/>
          <p:cNvSpPr>
            <a:spLocks noGrp="1"/>
          </p:cNvSpPr>
          <p:nvPr>
            <p:ph type="title" idx="4294967295"/>
          </p:nvPr>
        </p:nvSpPr>
        <p:spPr>
          <a:xfrm>
            <a:off x="863124" y="152264"/>
            <a:ext cx="8280875" cy="614214"/>
          </a:xfrm>
        </p:spPr>
        <p:txBody>
          <a:bodyPr/>
          <a:lstStyle/>
          <a:p>
            <a:pPr algn="l"/>
            <a:r>
              <a:rPr lang="en-US" sz="3000" dirty="0">
                <a:solidFill>
                  <a:schemeClr val="tx2">
                    <a:satMod val="130000"/>
                  </a:schemeClr>
                </a:solidFill>
                <a:cs typeface="Trebuchet MS" pitchFamily="34" charset="0"/>
              </a:rPr>
              <a:t>User Defined </a:t>
            </a:r>
            <a:r>
              <a:rPr lang="en-US" sz="3000" dirty="0" smtClean="0">
                <a:solidFill>
                  <a:schemeClr val="tx2">
                    <a:satMod val="130000"/>
                  </a:schemeClr>
                </a:solidFill>
                <a:cs typeface="Trebuchet MS" pitchFamily="34" charset="0"/>
              </a:rPr>
              <a:t>Reporting/Student Transportation</a:t>
            </a:r>
            <a:endParaRPr lang="en-US" sz="3000" dirty="0"/>
          </a:p>
        </p:txBody>
      </p:sp>
      <p:sp>
        <p:nvSpPr>
          <p:cNvPr id="5" name="Rectangle 4"/>
          <p:cNvSpPr/>
          <p:nvPr/>
        </p:nvSpPr>
        <p:spPr>
          <a:xfrm>
            <a:off x="979713" y="1267757"/>
            <a:ext cx="5411755" cy="477054"/>
          </a:xfrm>
          <a:prstGeom prst="rect">
            <a:avLst/>
          </a:prstGeom>
        </p:spPr>
        <p:txBody>
          <a:bodyPr wrap="square">
            <a:spAutoFit/>
          </a:bodyPr>
          <a:lstStyle/>
          <a:p>
            <a:r>
              <a:rPr lang="en-US" sz="2500" dirty="0" smtClean="0">
                <a:solidFill>
                  <a:srgbClr val="FF0000"/>
                </a:solidFill>
                <a:cs typeface="Trebuchet MS" pitchFamily="34" charset="0"/>
              </a:rPr>
              <a:t>Standard Trip Ticket (portrait print)</a:t>
            </a:r>
            <a:endParaRPr lang="en-US" sz="2500" dirty="0">
              <a:solidFill>
                <a:srgbClr val="FF0000"/>
              </a:solidFill>
            </a:endParaRPr>
          </a:p>
        </p:txBody>
      </p:sp>
      <p:pic>
        <p:nvPicPr>
          <p:cNvPr id="6" name="Picture 5"/>
          <p:cNvPicPr>
            <a:picLocks noChangeAspect="1"/>
          </p:cNvPicPr>
          <p:nvPr/>
        </p:nvPicPr>
        <p:blipFill>
          <a:blip r:embed="rId2"/>
          <a:stretch>
            <a:fillRect/>
          </a:stretch>
        </p:blipFill>
        <p:spPr>
          <a:xfrm>
            <a:off x="1821822" y="2004924"/>
            <a:ext cx="6363477" cy="4351426"/>
          </a:xfrm>
          <a:prstGeom prst="rect">
            <a:avLst/>
          </a:prstGeom>
        </p:spPr>
      </p:pic>
    </p:spTree>
    <p:extLst>
      <p:ext uri="{BB962C8B-B14F-4D97-AF65-F5344CB8AC3E}">
        <p14:creationId xmlns:p14="http://schemas.microsoft.com/office/powerpoint/2010/main" val="30259760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39" y="1212980"/>
            <a:ext cx="3478500" cy="4913183"/>
          </a:xfrm>
        </p:spPr>
        <p:txBody>
          <a:bodyPr>
            <a:normAutofit fontScale="55000" lnSpcReduction="20000"/>
          </a:bodyPr>
          <a:lstStyle/>
          <a:p>
            <a:pPr>
              <a:buClr>
                <a:schemeClr val="tx1"/>
              </a:buClr>
              <a:buSzPct val="75000"/>
              <a:buNone/>
            </a:pPr>
            <a:r>
              <a:rPr lang="en-US" altLang="en-US" sz="6000" dirty="0">
                <a:solidFill>
                  <a:srgbClr val="FF0000"/>
                </a:solidFill>
              </a:rPr>
              <a:t>Stops / Runs / Routes</a:t>
            </a:r>
          </a:p>
          <a:p>
            <a:pPr>
              <a:buClr>
                <a:schemeClr val="tx1"/>
              </a:buClr>
              <a:buSzPct val="75000"/>
              <a:buNone/>
            </a:pPr>
            <a:endParaRPr lang="en-US" altLang="en-US" sz="4400" dirty="0">
              <a:latin typeface="Times New Roman" panose="02020603050405020304" pitchFamily="18" charset="0"/>
            </a:endParaRPr>
          </a:p>
          <a:p>
            <a:pPr>
              <a:spcBef>
                <a:spcPct val="50000"/>
              </a:spcBef>
              <a:buNone/>
            </a:pPr>
            <a:r>
              <a:rPr lang="en-US" altLang="en-US" sz="4400" dirty="0">
                <a:latin typeface="Times New Roman" panose="02020603050405020304" pitchFamily="18" charset="0"/>
              </a:rPr>
              <a:t>Produces reports with various combinations of information on stops, runs, and routes in your system. You can produce reports on run and route mileage and average speeds with these queries.</a:t>
            </a:r>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65</a:t>
            </a:fld>
            <a:endParaRPr lang="en-US" dirty="0"/>
          </a:p>
        </p:txBody>
      </p:sp>
      <p:sp>
        <p:nvSpPr>
          <p:cNvPr id="4" name="Title 3"/>
          <p:cNvSpPr>
            <a:spLocks noGrp="1"/>
          </p:cNvSpPr>
          <p:nvPr>
            <p:ph type="title" idx="4294967295"/>
          </p:nvPr>
        </p:nvSpPr>
        <p:spPr>
          <a:xfrm>
            <a:off x="897558" y="-46508"/>
            <a:ext cx="7556485" cy="1068988"/>
          </a:xfrm>
        </p:spPr>
        <p:txBody>
          <a:bodyPr/>
          <a:lstStyle/>
          <a:p>
            <a:pPr algn="l"/>
            <a:r>
              <a:rPr lang="en-US" sz="3500" dirty="0">
                <a:solidFill>
                  <a:schemeClr val="tx2">
                    <a:satMod val="130000"/>
                  </a:schemeClr>
                </a:solidFill>
                <a:cs typeface="Trebuchet MS" pitchFamily="34" charset="0"/>
              </a:rPr>
              <a:t>User Defined Reporting</a:t>
            </a:r>
            <a:endParaRPr lang="en-US" sz="3500" dirty="0"/>
          </a:p>
        </p:txBody>
      </p:sp>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99965" y="1501497"/>
            <a:ext cx="3455987"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31"/>
          <p:cNvSpPr>
            <a:spLocks noChangeArrowheads="1"/>
          </p:cNvSpPr>
          <p:nvPr/>
        </p:nvSpPr>
        <p:spPr bwMode="auto">
          <a:xfrm>
            <a:off x="5705237" y="3669571"/>
            <a:ext cx="1981200" cy="38100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
        <p:nvSpPr>
          <p:cNvPr id="8" name="Line 1030"/>
          <p:cNvSpPr>
            <a:spLocks noChangeShapeType="1"/>
          </p:cNvSpPr>
          <p:nvPr/>
        </p:nvSpPr>
        <p:spPr bwMode="auto">
          <a:xfrm>
            <a:off x="4782900" y="3852133"/>
            <a:ext cx="922337" cy="7938"/>
          </a:xfrm>
          <a:prstGeom prst="line">
            <a:avLst/>
          </a:prstGeom>
          <a:noFill/>
          <a:ln w="38100">
            <a:solidFill>
              <a:srgbClr val="CC00CC"/>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Tree>
    <p:extLst>
      <p:ext uri="{BB962C8B-B14F-4D97-AF65-F5344CB8AC3E}">
        <p14:creationId xmlns:p14="http://schemas.microsoft.com/office/powerpoint/2010/main" val="28559633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40" y="1371600"/>
            <a:ext cx="3291888" cy="4754563"/>
          </a:xfrm>
        </p:spPr>
        <p:txBody>
          <a:bodyPr>
            <a:normAutofit fontScale="70000" lnSpcReduction="20000"/>
          </a:bodyPr>
          <a:lstStyle/>
          <a:p>
            <a:pPr>
              <a:buClr>
                <a:schemeClr val="tx1"/>
              </a:buClr>
              <a:buSzPct val="75000"/>
              <a:buNone/>
            </a:pPr>
            <a:r>
              <a:rPr lang="en-US" altLang="en-US" sz="4400" dirty="0">
                <a:solidFill>
                  <a:srgbClr val="FF0000"/>
                </a:solidFill>
              </a:rPr>
              <a:t>Inactive </a:t>
            </a:r>
            <a:r>
              <a:rPr lang="en-US" altLang="en-US" sz="4400" dirty="0" smtClean="0">
                <a:solidFill>
                  <a:srgbClr val="FF0000"/>
                </a:solidFill>
              </a:rPr>
              <a:t>Stops</a:t>
            </a:r>
            <a:endParaRPr lang="en-US" altLang="en-US" sz="2800" dirty="0">
              <a:latin typeface="Times New Roman" panose="02020603050405020304" pitchFamily="18" charset="0"/>
            </a:endParaRPr>
          </a:p>
          <a:p>
            <a:pPr>
              <a:buClr>
                <a:schemeClr val="tx1"/>
              </a:buClr>
              <a:buSzPct val="75000"/>
              <a:buNone/>
            </a:pPr>
            <a:r>
              <a:rPr lang="en-US" altLang="en-US" dirty="0" smtClean="0">
                <a:latin typeface="Times New Roman" panose="02020603050405020304" pitchFamily="18" charset="0"/>
              </a:rPr>
              <a:t>Produces </a:t>
            </a:r>
            <a:r>
              <a:rPr lang="en-US" altLang="en-US" dirty="0">
                <a:latin typeface="Times New Roman" panose="02020603050405020304" pitchFamily="18" charset="0"/>
              </a:rPr>
              <a:t>reports on stops that are not assigned to runs. You can also examine information on students assigned to such stops with these queries</a:t>
            </a:r>
            <a:r>
              <a:rPr lang="en-US" altLang="en-US" dirty="0" smtClean="0">
                <a:latin typeface="Times New Roman" panose="02020603050405020304" pitchFamily="18" charset="0"/>
              </a:rPr>
              <a:t>.  Stops that are inactive.</a:t>
            </a:r>
            <a:endParaRPr lang="en-US" altLang="en-US" dirty="0">
              <a:latin typeface="Times New Roman" panose="02020603050405020304" pitchFamily="18" charset="0"/>
            </a:endParaRPr>
          </a:p>
          <a:p>
            <a:pPr>
              <a:buClr>
                <a:schemeClr val="tx1"/>
              </a:buClr>
              <a:buSzPct val="75000"/>
              <a:buNone/>
            </a:pPr>
            <a:r>
              <a:rPr lang="en-US" altLang="en-US" sz="4400" dirty="0" smtClean="0">
                <a:solidFill>
                  <a:srgbClr val="FF0000"/>
                </a:solidFill>
              </a:rPr>
              <a:t>Vehicles</a:t>
            </a:r>
            <a:endParaRPr lang="en-US" altLang="en-US" sz="2400" dirty="0"/>
          </a:p>
          <a:p>
            <a:pPr>
              <a:buClr>
                <a:schemeClr val="tx1"/>
              </a:buClr>
              <a:buSzPct val="75000"/>
              <a:buNone/>
            </a:pPr>
            <a:r>
              <a:rPr lang="en-US" altLang="en-US" dirty="0">
                <a:latin typeface="Times New Roman" panose="02020603050405020304" pitchFamily="18" charset="0"/>
              </a:rPr>
              <a:t>Produces reports on the vehicles in your district’s transportation fleet.</a:t>
            </a:r>
            <a:endParaRPr lang="en-US" altLang="en-US" sz="4400" dirty="0"/>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66</a:t>
            </a:fld>
            <a:endParaRPr lang="en-US" dirty="0"/>
          </a:p>
        </p:txBody>
      </p:sp>
      <p:sp>
        <p:nvSpPr>
          <p:cNvPr id="4" name="Title 3"/>
          <p:cNvSpPr>
            <a:spLocks noGrp="1"/>
          </p:cNvSpPr>
          <p:nvPr>
            <p:ph type="title" idx="4294967295"/>
          </p:nvPr>
        </p:nvSpPr>
        <p:spPr>
          <a:xfrm>
            <a:off x="934880" y="38874"/>
            <a:ext cx="7556485" cy="1068988"/>
          </a:xfrm>
        </p:spPr>
        <p:txBody>
          <a:bodyPr/>
          <a:lstStyle/>
          <a:p>
            <a:pPr algn="l"/>
            <a:r>
              <a:rPr lang="en-US" sz="3500" dirty="0">
                <a:solidFill>
                  <a:schemeClr val="tx2">
                    <a:satMod val="130000"/>
                  </a:schemeClr>
                </a:solidFill>
                <a:cs typeface="Trebuchet MS" pitchFamily="34" charset="0"/>
              </a:rPr>
              <a:t>User Defined Reporting</a:t>
            </a:r>
            <a:endParaRPr lang="en-US" sz="3500"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2135" y="1449245"/>
            <a:ext cx="3455988"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5514392" y="3943377"/>
            <a:ext cx="2341984" cy="634482"/>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
        <p:nvSpPr>
          <p:cNvPr id="7" name="Line 5"/>
          <p:cNvSpPr>
            <a:spLocks noChangeShapeType="1"/>
          </p:cNvSpPr>
          <p:nvPr/>
        </p:nvSpPr>
        <p:spPr bwMode="auto">
          <a:xfrm>
            <a:off x="4447592" y="4290619"/>
            <a:ext cx="1066800" cy="0"/>
          </a:xfrm>
          <a:prstGeom prst="line">
            <a:avLst/>
          </a:prstGeom>
          <a:noFill/>
          <a:ln w="38100">
            <a:solidFill>
              <a:srgbClr val="CC00CC"/>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Tree>
    <p:extLst>
      <p:ext uri="{BB962C8B-B14F-4D97-AF65-F5344CB8AC3E}">
        <p14:creationId xmlns:p14="http://schemas.microsoft.com/office/powerpoint/2010/main" val="34769911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44715" y="1362269"/>
            <a:ext cx="3245234" cy="4913183"/>
          </a:xfrm>
        </p:spPr>
        <p:txBody>
          <a:bodyPr>
            <a:normAutofit fontScale="55000" lnSpcReduction="20000"/>
          </a:bodyPr>
          <a:lstStyle/>
          <a:p>
            <a:pPr>
              <a:buClr>
                <a:schemeClr val="tx1"/>
              </a:buClr>
              <a:buSzPct val="75000"/>
              <a:buNone/>
            </a:pPr>
            <a:r>
              <a:rPr lang="en-US" altLang="en-US" sz="4400" dirty="0">
                <a:solidFill>
                  <a:srgbClr val="FF0000"/>
                </a:solidFill>
              </a:rPr>
              <a:t>Bus Passes</a:t>
            </a:r>
          </a:p>
          <a:p>
            <a:pPr>
              <a:buClr>
                <a:schemeClr val="tx1"/>
              </a:buClr>
              <a:buSzPct val="75000"/>
              <a:buNone/>
            </a:pPr>
            <a:endParaRPr lang="en-US" altLang="en-US" dirty="0">
              <a:latin typeface="Times New Roman" panose="02020603050405020304" pitchFamily="18" charset="0"/>
            </a:endParaRPr>
          </a:p>
          <a:p>
            <a:pPr>
              <a:spcBef>
                <a:spcPct val="50000"/>
              </a:spcBef>
              <a:buNone/>
            </a:pPr>
            <a:r>
              <a:rPr lang="en-US" altLang="en-US" dirty="0">
                <a:latin typeface="Times New Roman" panose="02020603050405020304" pitchFamily="18" charset="0"/>
              </a:rPr>
              <a:t>Produces bus pass reports which list various types of transportation information for bus riders. While you can create your own bus pass reports, you may find it easier to make a copy of one of the existing Bus Pass queries and modify the copy as desired</a:t>
            </a:r>
            <a:r>
              <a:rPr lang="en-US" altLang="en-US" dirty="0" smtClean="0">
                <a:latin typeface="Times New Roman" panose="02020603050405020304" pitchFamily="18" charset="0"/>
              </a:rPr>
              <a:t>.  Also produces a report for students stop not on a route</a:t>
            </a:r>
            <a:r>
              <a:rPr lang="en-US" altLang="en-US" dirty="0" smtClean="0">
                <a:latin typeface="Times New Roman" panose="02020603050405020304" pitchFamily="18" charset="0"/>
              </a:rPr>
              <a:t>.</a:t>
            </a:r>
          </a:p>
          <a:p>
            <a:pPr>
              <a:spcBef>
                <a:spcPct val="50000"/>
              </a:spcBef>
              <a:buNone/>
            </a:pPr>
            <a:r>
              <a:rPr lang="en-US" altLang="en-US" dirty="0" smtClean="0">
                <a:solidFill>
                  <a:srgbClr val="FF0000"/>
                </a:solidFill>
                <a:latin typeface="Times New Roman" panose="02020603050405020304" pitchFamily="18" charset="0"/>
              </a:rPr>
              <a:t>***Use Bus Passes when you want a students transportation information to show up on one line in excel or report.***</a:t>
            </a:r>
            <a:endParaRPr lang="en-US" altLang="en-US" dirty="0">
              <a:solidFill>
                <a:srgbClr val="FF0000"/>
              </a:solidFill>
              <a:latin typeface="Times New Roman" panose="02020603050405020304" pitchFamily="18" charset="0"/>
            </a:endParaRPr>
          </a:p>
          <a:p>
            <a:pPr>
              <a:spcBef>
                <a:spcPct val="50000"/>
              </a:spcBef>
              <a:buNone/>
            </a:pPr>
            <a:endParaRPr lang="en-US" altLang="en-US" dirty="0">
              <a:latin typeface="Times New Roman" panose="02020603050405020304" pitchFamily="18" charset="0"/>
            </a:endParaRPr>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67</a:t>
            </a:fld>
            <a:endParaRPr lang="en-US" dirty="0"/>
          </a:p>
        </p:txBody>
      </p:sp>
      <p:sp>
        <p:nvSpPr>
          <p:cNvPr id="4" name="Title 3"/>
          <p:cNvSpPr>
            <a:spLocks noGrp="1"/>
          </p:cNvSpPr>
          <p:nvPr>
            <p:ph type="title" idx="4294967295"/>
          </p:nvPr>
        </p:nvSpPr>
        <p:spPr>
          <a:xfrm>
            <a:off x="878896" y="-4282"/>
            <a:ext cx="7556485" cy="1068988"/>
          </a:xfrm>
        </p:spPr>
        <p:txBody>
          <a:bodyPr/>
          <a:lstStyle/>
          <a:p>
            <a:pPr algn="l"/>
            <a:r>
              <a:rPr lang="en-US" sz="3500" dirty="0">
                <a:solidFill>
                  <a:schemeClr val="tx2">
                    <a:satMod val="130000"/>
                  </a:schemeClr>
                </a:solidFill>
                <a:cs typeface="Trebuchet MS" pitchFamily="34" charset="0"/>
              </a:rPr>
              <a:t>User Defined Reporting</a:t>
            </a:r>
            <a:endParaRPr lang="en-US" sz="3500"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6475" y="1449245"/>
            <a:ext cx="3455988"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5543869" y="4579938"/>
            <a:ext cx="1981200" cy="38100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
        <p:nvSpPr>
          <p:cNvPr id="7" name="Line 5"/>
          <p:cNvSpPr>
            <a:spLocks noChangeShapeType="1"/>
          </p:cNvSpPr>
          <p:nvPr/>
        </p:nvSpPr>
        <p:spPr bwMode="auto">
          <a:xfrm>
            <a:off x="4477069" y="4773711"/>
            <a:ext cx="1066800" cy="0"/>
          </a:xfrm>
          <a:prstGeom prst="line">
            <a:avLst/>
          </a:prstGeom>
          <a:noFill/>
          <a:ln w="38100">
            <a:solidFill>
              <a:srgbClr val="CC00CC"/>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Tree>
    <p:extLst>
      <p:ext uri="{BB962C8B-B14F-4D97-AF65-F5344CB8AC3E}">
        <p14:creationId xmlns:p14="http://schemas.microsoft.com/office/powerpoint/2010/main" val="61521619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28232" y="1750211"/>
            <a:ext cx="7556485" cy="3618462"/>
          </a:xfrm>
        </p:spPr>
        <p:txBody>
          <a:bodyPr>
            <a:normAutofit/>
          </a:bodyPr>
          <a:lstStyle/>
          <a:p>
            <a:r>
              <a:rPr lang="en-US" sz="3000" dirty="0" smtClean="0">
                <a:solidFill>
                  <a:srgbClr val="FF0000"/>
                </a:solidFill>
              </a:rPr>
              <a:t>Use your Diagnostic Reports to help you find issues with your data.  A good tool to use during the year to help clean your data up.</a:t>
            </a:r>
            <a:endParaRPr lang="en-US" sz="3000" dirty="0">
              <a:solidFill>
                <a:srgbClr val="FF000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68</a:t>
            </a:fld>
            <a:endParaRPr lang="en-US" dirty="0"/>
          </a:p>
        </p:txBody>
      </p:sp>
      <p:sp>
        <p:nvSpPr>
          <p:cNvPr id="4" name="Title 3"/>
          <p:cNvSpPr>
            <a:spLocks noGrp="1"/>
          </p:cNvSpPr>
          <p:nvPr>
            <p:ph type="title" idx="4294967295"/>
          </p:nvPr>
        </p:nvSpPr>
        <p:spPr/>
        <p:txBody>
          <a:bodyPr/>
          <a:lstStyle/>
          <a:p>
            <a:pPr algn="l"/>
            <a:r>
              <a:rPr lang="en-US" sz="3500" dirty="0" smtClean="0">
                <a:solidFill>
                  <a:srgbClr val="0070C0"/>
                </a:solidFill>
              </a:rPr>
              <a:t>TDTIMS Reports</a:t>
            </a:r>
            <a:endParaRPr lang="en-US" sz="3500" dirty="0">
              <a:solidFill>
                <a:srgbClr val="0070C0"/>
              </a:solidFill>
            </a:endParaRPr>
          </a:p>
        </p:txBody>
      </p:sp>
    </p:spTree>
    <p:extLst>
      <p:ext uri="{BB962C8B-B14F-4D97-AF65-F5344CB8AC3E}">
        <p14:creationId xmlns:p14="http://schemas.microsoft.com/office/powerpoint/2010/main" val="12792965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28232" y="1466660"/>
            <a:ext cx="7556485" cy="3618462"/>
          </a:xfrm>
        </p:spPr>
        <p:txBody>
          <a:bodyPr>
            <a:normAutofit/>
          </a:bodyPr>
          <a:lstStyle/>
          <a:p>
            <a:r>
              <a:rPr lang="en-US" sz="3000" dirty="0" smtClean="0">
                <a:solidFill>
                  <a:srgbClr val="FF0000"/>
                </a:solidFill>
              </a:rPr>
              <a:t>User Defined Reports/All Student and Transportation Reports</a:t>
            </a:r>
            <a:endParaRPr lang="en-US" sz="3000" dirty="0">
              <a:solidFill>
                <a:srgbClr val="FF000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69</a:t>
            </a:fld>
            <a:endParaRPr lang="en-US" dirty="0"/>
          </a:p>
        </p:txBody>
      </p:sp>
      <p:sp>
        <p:nvSpPr>
          <p:cNvPr id="4" name="Title 3"/>
          <p:cNvSpPr>
            <a:spLocks noGrp="1"/>
          </p:cNvSpPr>
          <p:nvPr>
            <p:ph type="title" idx="4294967295"/>
          </p:nvPr>
        </p:nvSpPr>
        <p:spPr/>
        <p:txBody>
          <a:bodyPr/>
          <a:lstStyle/>
          <a:p>
            <a:pPr algn="l"/>
            <a:r>
              <a:rPr lang="en-US" sz="3500" dirty="0" smtClean="0">
                <a:solidFill>
                  <a:srgbClr val="0070C0"/>
                </a:solidFill>
              </a:rPr>
              <a:t>Diagnostic Reports</a:t>
            </a:r>
            <a:endParaRPr lang="en-US" sz="3500" dirty="0">
              <a:solidFill>
                <a:srgbClr val="0070C0"/>
              </a:solidFill>
            </a:endParaRPr>
          </a:p>
        </p:txBody>
      </p:sp>
      <p:pic>
        <p:nvPicPr>
          <p:cNvPr id="5" name="Picture 4"/>
          <p:cNvPicPr>
            <a:picLocks noChangeAspect="1"/>
          </p:cNvPicPr>
          <p:nvPr/>
        </p:nvPicPr>
        <p:blipFill>
          <a:blip r:embed="rId2"/>
          <a:stretch>
            <a:fillRect/>
          </a:stretch>
        </p:blipFill>
        <p:spPr>
          <a:xfrm>
            <a:off x="1512411" y="3275891"/>
            <a:ext cx="5636422" cy="971198"/>
          </a:xfrm>
          <a:prstGeom prst="rect">
            <a:avLst/>
          </a:prstGeom>
        </p:spPr>
      </p:pic>
    </p:spTree>
    <p:extLst>
      <p:ext uri="{BB962C8B-B14F-4D97-AF65-F5344CB8AC3E}">
        <p14:creationId xmlns:p14="http://schemas.microsoft.com/office/powerpoint/2010/main" val="2241110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3125" y="1042795"/>
            <a:ext cx="7556485" cy="1905678"/>
          </a:xfrm>
        </p:spPr>
        <p:txBody>
          <a:bodyPr>
            <a:normAutofit fontScale="92500" lnSpcReduction="20000"/>
          </a:bodyPr>
          <a:lstStyle/>
          <a:p>
            <a:pPr marL="0" indent="0">
              <a:buNone/>
            </a:pPr>
            <a:r>
              <a:rPr lang="en-US" dirty="0" smtClean="0">
                <a:solidFill>
                  <a:srgbClr val="FF0000"/>
                </a:solidFill>
              </a:rPr>
              <a:t>Eligibility Listing:</a:t>
            </a:r>
          </a:p>
          <a:p>
            <a:pPr marL="0" indent="0">
              <a:buNone/>
            </a:pPr>
            <a:r>
              <a:rPr lang="en-US" dirty="0"/>
              <a:t>	</a:t>
            </a:r>
            <a:r>
              <a:rPr lang="en-US" dirty="0" smtClean="0"/>
              <a:t>Great for Data Managers to see </a:t>
            </a:r>
          </a:p>
          <a:p>
            <a:pPr marL="0" indent="0">
              <a:buNone/>
            </a:pPr>
            <a:r>
              <a:rPr lang="en-US" dirty="0"/>
              <a:t>	</a:t>
            </a:r>
            <a:r>
              <a:rPr lang="en-US" dirty="0" smtClean="0"/>
              <a:t>streets posted in their school </a:t>
            </a:r>
          </a:p>
          <a:p>
            <a:pPr marL="0" indent="0">
              <a:buNone/>
            </a:pPr>
            <a:r>
              <a:rPr lang="en-US" dirty="0"/>
              <a:t>	</a:t>
            </a:r>
            <a:r>
              <a:rPr lang="en-US" dirty="0" smtClean="0"/>
              <a:t>boundary.</a:t>
            </a:r>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7</a:t>
            </a:fld>
            <a:endParaRPr lang="en-US" dirty="0"/>
          </a:p>
        </p:txBody>
      </p:sp>
      <p:sp>
        <p:nvSpPr>
          <p:cNvPr id="4" name="Title 3"/>
          <p:cNvSpPr>
            <a:spLocks noGrp="1"/>
          </p:cNvSpPr>
          <p:nvPr>
            <p:ph type="title" idx="4294967295"/>
          </p:nvPr>
        </p:nvSpPr>
        <p:spPr>
          <a:xfrm>
            <a:off x="863125" y="-26193"/>
            <a:ext cx="7556485" cy="1068988"/>
          </a:xfrm>
        </p:spPr>
        <p:txBody>
          <a:bodyPr/>
          <a:lstStyle/>
          <a:p>
            <a:pPr algn="l"/>
            <a:r>
              <a:rPr lang="en-US" sz="3500" dirty="0">
                <a:solidFill>
                  <a:srgbClr val="0070C0"/>
                </a:solidFill>
              </a:rPr>
              <a:t>Geographic Reports</a:t>
            </a:r>
            <a:endParaRPr lang="en-US" sz="3500" dirty="0"/>
          </a:p>
        </p:txBody>
      </p:sp>
      <p:pic>
        <p:nvPicPr>
          <p:cNvPr id="5" name="Picture 4"/>
          <p:cNvPicPr>
            <a:picLocks noChangeAspect="1"/>
          </p:cNvPicPr>
          <p:nvPr/>
        </p:nvPicPr>
        <p:blipFill>
          <a:blip r:embed="rId2"/>
          <a:stretch>
            <a:fillRect/>
          </a:stretch>
        </p:blipFill>
        <p:spPr>
          <a:xfrm>
            <a:off x="1058286" y="2799541"/>
            <a:ext cx="7792537" cy="3423977"/>
          </a:xfrm>
          <a:prstGeom prst="rect">
            <a:avLst/>
          </a:prstGeom>
        </p:spPr>
      </p:pic>
    </p:spTree>
    <p:extLst>
      <p:ext uri="{BB962C8B-B14F-4D97-AF65-F5344CB8AC3E}">
        <p14:creationId xmlns:p14="http://schemas.microsoft.com/office/powerpoint/2010/main" val="27113725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28232" y="1211007"/>
            <a:ext cx="7556485" cy="3618462"/>
          </a:xfrm>
        </p:spPr>
        <p:txBody>
          <a:bodyPr/>
          <a:lstStyle/>
          <a:p>
            <a:r>
              <a:rPr lang="en-US" dirty="0">
                <a:solidFill>
                  <a:srgbClr val="FF0000"/>
                </a:solidFill>
              </a:rPr>
              <a:t>User Defined </a:t>
            </a:r>
            <a:r>
              <a:rPr lang="en-US" dirty="0" smtClean="0">
                <a:solidFill>
                  <a:srgbClr val="FF0000"/>
                </a:solidFill>
              </a:rPr>
              <a:t>-Reports/Stops/Runs/Routes Reports</a:t>
            </a:r>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70</a:t>
            </a:fld>
            <a:endParaRPr lang="en-US" dirty="0"/>
          </a:p>
        </p:txBody>
      </p:sp>
      <p:sp>
        <p:nvSpPr>
          <p:cNvPr id="4" name="Title 3"/>
          <p:cNvSpPr>
            <a:spLocks noGrp="1"/>
          </p:cNvSpPr>
          <p:nvPr>
            <p:ph type="title" idx="4294967295"/>
          </p:nvPr>
        </p:nvSpPr>
        <p:spPr/>
        <p:txBody>
          <a:bodyPr/>
          <a:lstStyle/>
          <a:p>
            <a:pPr algn="l"/>
            <a:r>
              <a:rPr lang="en-US" sz="3500" dirty="0">
                <a:solidFill>
                  <a:srgbClr val="0070C0"/>
                </a:solidFill>
              </a:rPr>
              <a:t>Diagnostic Reports</a:t>
            </a:r>
            <a:endParaRPr lang="en-US" sz="3500" dirty="0"/>
          </a:p>
        </p:txBody>
      </p:sp>
      <p:pic>
        <p:nvPicPr>
          <p:cNvPr id="5" name="Picture 4"/>
          <p:cNvPicPr>
            <a:picLocks noChangeAspect="1"/>
          </p:cNvPicPr>
          <p:nvPr/>
        </p:nvPicPr>
        <p:blipFill>
          <a:blip r:embed="rId2"/>
          <a:stretch>
            <a:fillRect/>
          </a:stretch>
        </p:blipFill>
        <p:spPr>
          <a:xfrm>
            <a:off x="1250202" y="3020238"/>
            <a:ext cx="4713323" cy="1818196"/>
          </a:xfrm>
          <a:prstGeom prst="rect">
            <a:avLst/>
          </a:prstGeom>
        </p:spPr>
      </p:pic>
      <p:sp>
        <p:nvSpPr>
          <p:cNvPr id="6" name="Rectangle 5"/>
          <p:cNvSpPr/>
          <p:nvPr/>
        </p:nvSpPr>
        <p:spPr>
          <a:xfrm>
            <a:off x="6185495" y="2559010"/>
            <a:ext cx="2445829" cy="3416320"/>
          </a:xfrm>
          <a:prstGeom prst="rect">
            <a:avLst/>
          </a:prstGeom>
        </p:spPr>
        <p:txBody>
          <a:bodyPr wrap="square">
            <a:spAutoFit/>
          </a:bodyPr>
          <a:lstStyle/>
          <a:p>
            <a:pPr marL="342900" indent="-342900">
              <a:buAutoNum type="arabicPeriod"/>
            </a:pPr>
            <a:r>
              <a:rPr lang="en-US" dirty="0" err="1" smtClean="0">
                <a:solidFill>
                  <a:srgbClr val="002060"/>
                </a:solidFill>
              </a:rPr>
              <a:t>Neg</a:t>
            </a:r>
            <a:r>
              <a:rPr lang="en-US" dirty="0" smtClean="0">
                <a:solidFill>
                  <a:srgbClr val="002060"/>
                </a:solidFill>
              </a:rPr>
              <a:t> Time between Runs</a:t>
            </a:r>
          </a:p>
          <a:p>
            <a:pPr marL="342900" indent="-342900">
              <a:buAutoNum type="arabicPeriod"/>
            </a:pPr>
            <a:r>
              <a:rPr lang="en-US" dirty="0" smtClean="0">
                <a:solidFill>
                  <a:srgbClr val="002060"/>
                </a:solidFill>
              </a:rPr>
              <a:t>Time and Mile Summary – great tool to use to compare with Synovia to check real time to TIMS</a:t>
            </a:r>
          </a:p>
          <a:p>
            <a:pPr marL="342900" indent="-342900">
              <a:buAutoNum type="arabicPeriod"/>
            </a:pPr>
            <a:r>
              <a:rPr lang="en-US" dirty="0" smtClean="0">
                <a:solidFill>
                  <a:srgbClr val="002060"/>
                </a:solidFill>
              </a:rPr>
              <a:t>Before 6:00 and 5:00.  Use to clean runs up and make sure not zig-zagging.</a:t>
            </a:r>
            <a:endParaRPr lang="en-US" dirty="0">
              <a:solidFill>
                <a:srgbClr val="002060"/>
              </a:solidFill>
            </a:endParaRPr>
          </a:p>
        </p:txBody>
      </p:sp>
    </p:spTree>
    <p:extLst>
      <p:ext uri="{BB962C8B-B14F-4D97-AF65-F5344CB8AC3E}">
        <p14:creationId xmlns:p14="http://schemas.microsoft.com/office/powerpoint/2010/main" val="18257206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26DE59-0386-4456-B21E-FBC22CF53C86}" type="slidenum">
              <a:rPr lang="en-US" smtClean="0"/>
              <a:pPr/>
              <a:t>71</a:t>
            </a:fld>
            <a:endParaRPr lang="en-US" dirty="0"/>
          </a:p>
        </p:txBody>
      </p:sp>
      <p:sp>
        <p:nvSpPr>
          <p:cNvPr id="4" name="Title 3"/>
          <p:cNvSpPr>
            <a:spLocks noGrp="1"/>
          </p:cNvSpPr>
          <p:nvPr>
            <p:ph type="title" idx="4294967295"/>
          </p:nvPr>
        </p:nvSpPr>
        <p:spPr>
          <a:xfrm>
            <a:off x="881402" y="225225"/>
            <a:ext cx="8462864" cy="614214"/>
          </a:xfrm>
        </p:spPr>
        <p:txBody>
          <a:bodyPr/>
          <a:lstStyle/>
          <a:p>
            <a:pPr algn="l"/>
            <a:r>
              <a:rPr lang="en-US" sz="3500" dirty="0">
                <a:solidFill>
                  <a:srgbClr val="0070C0"/>
                </a:solidFill>
              </a:rPr>
              <a:t>Diagnostic Reports</a:t>
            </a:r>
            <a:endParaRPr lang="en-US" sz="3500" dirty="0"/>
          </a:p>
        </p:txBody>
      </p:sp>
      <p:sp>
        <p:nvSpPr>
          <p:cNvPr id="6" name="Rectangle 5"/>
          <p:cNvSpPr/>
          <p:nvPr/>
        </p:nvSpPr>
        <p:spPr>
          <a:xfrm>
            <a:off x="970382" y="1189671"/>
            <a:ext cx="7333861" cy="954107"/>
          </a:xfrm>
          <a:prstGeom prst="rect">
            <a:avLst/>
          </a:prstGeom>
        </p:spPr>
        <p:txBody>
          <a:bodyPr wrap="square">
            <a:spAutoFit/>
          </a:bodyPr>
          <a:lstStyle/>
          <a:p>
            <a:r>
              <a:rPr lang="en-US" sz="2800" dirty="0">
                <a:solidFill>
                  <a:srgbClr val="FF0000"/>
                </a:solidFill>
              </a:rPr>
              <a:t>User Defined -Reports/Stops/Runs/Routes Reports</a:t>
            </a:r>
            <a:endParaRPr lang="en-US" sz="2800" dirty="0"/>
          </a:p>
        </p:txBody>
      </p:sp>
      <p:pic>
        <p:nvPicPr>
          <p:cNvPr id="8" name="Picture 7"/>
          <p:cNvPicPr>
            <a:picLocks noChangeAspect="1"/>
          </p:cNvPicPr>
          <p:nvPr/>
        </p:nvPicPr>
        <p:blipFill>
          <a:blip r:embed="rId2"/>
          <a:stretch>
            <a:fillRect/>
          </a:stretch>
        </p:blipFill>
        <p:spPr>
          <a:xfrm>
            <a:off x="1277663" y="2686383"/>
            <a:ext cx="6867962" cy="1215298"/>
          </a:xfrm>
          <a:prstGeom prst="rect">
            <a:avLst/>
          </a:prstGeom>
        </p:spPr>
      </p:pic>
      <p:sp>
        <p:nvSpPr>
          <p:cNvPr id="9" name="Rectangle 8"/>
          <p:cNvSpPr/>
          <p:nvPr/>
        </p:nvSpPr>
        <p:spPr>
          <a:xfrm>
            <a:off x="1073020" y="4369932"/>
            <a:ext cx="7231223" cy="1446550"/>
          </a:xfrm>
          <a:prstGeom prst="rect">
            <a:avLst/>
          </a:prstGeom>
        </p:spPr>
        <p:txBody>
          <a:bodyPr wrap="square">
            <a:spAutoFit/>
          </a:bodyPr>
          <a:lstStyle/>
          <a:p>
            <a:pPr algn="ctr"/>
            <a:r>
              <a:rPr lang="en-US" sz="2200" b="1" dirty="0" smtClean="0">
                <a:solidFill>
                  <a:schemeClr val="tx2"/>
                </a:solidFill>
                <a:cs typeface="Trebuchet MS" pitchFamily="34" charset="0"/>
              </a:rPr>
              <a:t>Quick look at number of buses assigned in TIMS.  Compare to actual buses on the road.   Do you have buses in TIMS that do not have runs attached.  If they are not being used please take them out</a:t>
            </a:r>
            <a:r>
              <a:rPr lang="en-US" sz="2200" b="1" dirty="0">
                <a:solidFill>
                  <a:schemeClr val="tx2"/>
                </a:solidFill>
                <a:cs typeface="Trebuchet MS" pitchFamily="34" charset="0"/>
              </a:rPr>
              <a:t> </a:t>
            </a:r>
            <a:r>
              <a:rPr lang="en-US" sz="2200" b="1" dirty="0" smtClean="0">
                <a:solidFill>
                  <a:schemeClr val="tx2"/>
                </a:solidFill>
                <a:cs typeface="Trebuchet MS" pitchFamily="34" charset="0"/>
              </a:rPr>
              <a:t>to avoid reporting</a:t>
            </a:r>
            <a:r>
              <a:rPr lang="en-US" sz="2200" b="1" dirty="0" smtClean="0">
                <a:solidFill>
                  <a:schemeClr val="tx2"/>
                </a:solidFill>
                <a:cs typeface="Trebuchet MS" pitchFamily="34" charset="0"/>
              </a:rPr>
              <a:t>  errors.</a:t>
            </a:r>
            <a:endParaRPr lang="en-US" sz="2200" b="1" dirty="0">
              <a:solidFill>
                <a:schemeClr val="tx2"/>
              </a:solidFill>
            </a:endParaRPr>
          </a:p>
        </p:txBody>
      </p:sp>
    </p:spTree>
    <p:extLst>
      <p:ext uri="{BB962C8B-B14F-4D97-AF65-F5344CB8AC3E}">
        <p14:creationId xmlns:p14="http://schemas.microsoft.com/office/powerpoint/2010/main" val="40681751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28232" y="1313383"/>
            <a:ext cx="7556485" cy="2456184"/>
          </a:xfrm>
        </p:spPr>
        <p:txBody>
          <a:bodyPr/>
          <a:lstStyle/>
          <a:p>
            <a:r>
              <a:rPr lang="en-US" dirty="0">
                <a:solidFill>
                  <a:srgbClr val="FF0000"/>
                </a:solidFill>
                <a:cs typeface="Trebuchet MS" pitchFamily="34" charset="0"/>
              </a:rPr>
              <a:t>User Defined </a:t>
            </a:r>
            <a:r>
              <a:rPr lang="en-US" dirty="0" smtClean="0">
                <a:solidFill>
                  <a:srgbClr val="FF0000"/>
                </a:solidFill>
                <a:cs typeface="Trebuchet MS" pitchFamily="34" charset="0"/>
              </a:rPr>
              <a:t>Reporting</a:t>
            </a:r>
          </a:p>
          <a:p>
            <a:r>
              <a:rPr lang="en-US" dirty="0" smtClean="0">
                <a:solidFill>
                  <a:srgbClr val="FF0000"/>
                </a:solidFill>
                <a:cs typeface="Trebuchet MS" pitchFamily="34" charset="0"/>
              </a:rPr>
              <a:t>Practice Time</a:t>
            </a:r>
            <a:endParaRPr lang="en-US" dirty="0">
              <a:solidFill>
                <a:srgbClr val="FF000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72</a:t>
            </a:fld>
            <a:endParaRPr lang="en-US" dirty="0"/>
          </a:p>
        </p:txBody>
      </p:sp>
      <p:sp>
        <p:nvSpPr>
          <p:cNvPr id="4" name="Title 3"/>
          <p:cNvSpPr>
            <a:spLocks noGrp="1"/>
          </p:cNvSpPr>
          <p:nvPr>
            <p:ph type="title" idx="4294967295"/>
          </p:nvPr>
        </p:nvSpPr>
        <p:spPr/>
        <p:txBody>
          <a:bodyPr/>
          <a:lstStyle/>
          <a:p>
            <a:pPr algn="l"/>
            <a:r>
              <a:rPr lang="en-US" sz="3500" dirty="0" smtClean="0">
                <a:solidFill>
                  <a:srgbClr val="0070C0"/>
                </a:solidFill>
              </a:rPr>
              <a:t>Let get started</a:t>
            </a:r>
            <a:endParaRPr lang="en-US" sz="3500" dirty="0">
              <a:solidFill>
                <a:srgbClr val="0070C0"/>
              </a:solidFill>
            </a:endParaRPr>
          </a:p>
        </p:txBody>
      </p:sp>
      <p:pic>
        <p:nvPicPr>
          <p:cNvPr id="7" name="Picture 6"/>
          <p:cNvPicPr>
            <a:picLocks noChangeAspect="1"/>
          </p:cNvPicPr>
          <p:nvPr/>
        </p:nvPicPr>
        <p:blipFill>
          <a:blip r:embed="rId2"/>
          <a:stretch>
            <a:fillRect/>
          </a:stretch>
        </p:blipFill>
        <p:spPr>
          <a:xfrm>
            <a:off x="1028232" y="2711285"/>
            <a:ext cx="7201905" cy="3210373"/>
          </a:xfrm>
          <a:prstGeom prst="rect">
            <a:avLst/>
          </a:prstGeom>
        </p:spPr>
      </p:pic>
    </p:spTree>
    <p:extLst>
      <p:ext uri="{BB962C8B-B14F-4D97-AF65-F5344CB8AC3E}">
        <p14:creationId xmlns:p14="http://schemas.microsoft.com/office/powerpoint/2010/main" val="11256164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84134" y="4884718"/>
            <a:ext cx="7647190" cy="1148093"/>
          </a:xfrm>
        </p:spPr>
        <p:txBody>
          <a:bodyPr>
            <a:normAutofit fontScale="92500"/>
          </a:bodyPr>
          <a:lstStyle/>
          <a:p>
            <a:pPr algn="ctr">
              <a:spcBef>
                <a:spcPct val="0"/>
              </a:spcBef>
              <a:buNone/>
            </a:pPr>
            <a:r>
              <a:rPr lang="en-US" altLang="en-US" sz="2700" i="1" u="sng" dirty="0" smtClean="0">
                <a:solidFill>
                  <a:srgbClr val="002060"/>
                </a:solidFill>
                <a:latin typeface="Times New Roman" panose="02020603050405020304" pitchFamily="18" charset="0"/>
              </a:rPr>
              <a:t>As you can see the report is sorted by last, first.  We want to change the sort option by pickup time.</a:t>
            </a:r>
            <a:r>
              <a:rPr lang="en-US" altLang="en-US" dirty="0">
                <a:latin typeface="Times New Roman" panose="02020603050405020304" pitchFamily="18" charset="0"/>
              </a:rPr>
              <a:t>			</a:t>
            </a:r>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73</a:t>
            </a:fld>
            <a:endParaRPr lang="en-US" dirty="0"/>
          </a:p>
        </p:txBody>
      </p:sp>
      <p:sp>
        <p:nvSpPr>
          <p:cNvPr id="4" name="Title 3"/>
          <p:cNvSpPr>
            <a:spLocks noGrp="1"/>
          </p:cNvSpPr>
          <p:nvPr>
            <p:ph type="title" idx="4294967295"/>
          </p:nvPr>
        </p:nvSpPr>
        <p:spPr>
          <a:xfrm>
            <a:off x="863125" y="-22170"/>
            <a:ext cx="7556485" cy="1068988"/>
          </a:xfrm>
        </p:spPr>
        <p:txBody>
          <a:bodyPr/>
          <a:lstStyle/>
          <a:p>
            <a:pPr algn="l"/>
            <a:r>
              <a:rPr lang="en-US" sz="3500" dirty="0" smtClean="0">
                <a:solidFill>
                  <a:schemeClr val="tx2">
                    <a:satMod val="130000"/>
                  </a:schemeClr>
                </a:solidFill>
                <a:cs typeface="Trebuchet MS" pitchFamily="34" charset="0"/>
              </a:rPr>
              <a:t>User Defined Reporting/Practice</a:t>
            </a:r>
            <a:endParaRPr lang="en-US" sz="3500" dirty="0"/>
          </a:p>
        </p:txBody>
      </p:sp>
      <p:sp>
        <p:nvSpPr>
          <p:cNvPr id="11" name="Rectangle 10"/>
          <p:cNvSpPr/>
          <p:nvPr/>
        </p:nvSpPr>
        <p:spPr>
          <a:xfrm>
            <a:off x="965655" y="1015372"/>
            <a:ext cx="7852251" cy="784830"/>
          </a:xfrm>
          <a:prstGeom prst="rect">
            <a:avLst/>
          </a:prstGeom>
        </p:spPr>
        <p:txBody>
          <a:bodyPr wrap="square">
            <a:spAutoFit/>
          </a:bodyPr>
          <a:lstStyle/>
          <a:p>
            <a:pPr algn="ctr">
              <a:lnSpc>
                <a:spcPct val="90000"/>
              </a:lnSpc>
              <a:defRPr/>
            </a:pPr>
            <a:r>
              <a:rPr lang="en-US" altLang="en-US" sz="2500" b="1" i="1" dirty="0"/>
              <a:t>Go to User-Defined&gt;Student Transportation</a:t>
            </a:r>
          </a:p>
          <a:p>
            <a:pPr algn="ctr">
              <a:lnSpc>
                <a:spcPct val="90000"/>
              </a:lnSpc>
              <a:defRPr/>
            </a:pPr>
            <a:r>
              <a:rPr lang="en-US" altLang="en-US" sz="2500" b="1" i="1" dirty="0" smtClean="0">
                <a:solidFill>
                  <a:srgbClr val="FF0000"/>
                </a:solidFill>
              </a:rPr>
              <a:t>“</a:t>
            </a:r>
            <a:r>
              <a:rPr lang="en-US" altLang="en-US" sz="2500" b="1" i="1" dirty="0">
                <a:solidFill>
                  <a:srgbClr val="FF0000"/>
                </a:solidFill>
              </a:rPr>
              <a:t>Standard Passenger Lists for Runs” report</a:t>
            </a:r>
          </a:p>
        </p:txBody>
      </p:sp>
      <p:pic>
        <p:nvPicPr>
          <p:cNvPr id="5" name="Picture 4"/>
          <p:cNvPicPr>
            <a:picLocks noChangeAspect="1"/>
          </p:cNvPicPr>
          <p:nvPr/>
        </p:nvPicPr>
        <p:blipFill>
          <a:blip r:embed="rId2"/>
          <a:stretch>
            <a:fillRect/>
          </a:stretch>
        </p:blipFill>
        <p:spPr>
          <a:xfrm>
            <a:off x="984134" y="2084360"/>
            <a:ext cx="6935168" cy="2476819"/>
          </a:xfrm>
          <a:prstGeom prst="rect">
            <a:avLst/>
          </a:prstGeom>
        </p:spPr>
      </p:pic>
    </p:spTree>
    <p:extLst>
      <p:ext uri="{BB962C8B-B14F-4D97-AF65-F5344CB8AC3E}">
        <p14:creationId xmlns:p14="http://schemas.microsoft.com/office/powerpoint/2010/main" val="31794044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0575" y="4713980"/>
            <a:ext cx="7650249" cy="1716088"/>
          </a:xfrm>
        </p:spPr>
        <p:txBody>
          <a:bodyPr/>
          <a:lstStyle/>
          <a:p>
            <a:r>
              <a:rPr lang="en-US" sz="2800" i="1" dirty="0" smtClean="0">
                <a:solidFill>
                  <a:srgbClr val="002060"/>
                </a:solidFill>
              </a:rPr>
              <a:t>This is what the report should look </a:t>
            </a:r>
            <a:r>
              <a:rPr lang="en-US" sz="2800" i="1" dirty="0" smtClean="0">
                <a:solidFill>
                  <a:srgbClr val="002060"/>
                </a:solidFill>
              </a:rPr>
              <a:t>like</a:t>
            </a:r>
            <a:r>
              <a:rPr lang="en-US" dirty="0">
                <a:solidFill>
                  <a:srgbClr val="FF0000"/>
                </a:solidFill>
              </a:rPr>
              <a:t>.</a:t>
            </a:r>
            <a:endParaRPr lang="en-US" dirty="0">
              <a:solidFill>
                <a:srgbClr val="FF000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74</a:t>
            </a:fld>
            <a:endParaRPr lang="en-US" dirty="0"/>
          </a:p>
        </p:txBody>
      </p:sp>
      <p:sp>
        <p:nvSpPr>
          <p:cNvPr id="4" name="Title 3"/>
          <p:cNvSpPr>
            <a:spLocks noGrp="1"/>
          </p:cNvSpPr>
          <p:nvPr>
            <p:ph type="title" idx="4294967295"/>
          </p:nvPr>
        </p:nvSpPr>
        <p:spPr>
          <a:xfrm>
            <a:off x="953542" y="279919"/>
            <a:ext cx="7556485" cy="497304"/>
          </a:xfrm>
        </p:spPr>
        <p:txBody>
          <a:bodyPr/>
          <a:lstStyle/>
          <a:p>
            <a:pPr algn="l"/>
            <a:r>
              <a:rPr lang="en-US" sz="3500" dirty="0" smtClean="0">
                <a:solidFill>
                  <a:srgbClr val="0070C0"/>
                </a:solidFill>
              </a:rPr>
              <a:t>Practice</a:t>
            </a:r>
            <a:endParaRPr lang="en-US" sz="3500" dirty="0">
              <a:solidFill>
                <a:srgbClr val="0070C0"/>
              </a:solidFill>
            </a:endParaRPr>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l="7460" t="14368" r="56429" b="56075"/>
          <a:stretch>
            <a:fillRect/>
          </a:stretch>
        </p:blipFill>
        <p:spPr bwMode="auto">
          <a:xfrm>
            <a:off x="1290575" y="1381959"/>
            <a:ext cx="6882418" cy="272728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67363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88184" y="1761541"/>
            <a:ext cx="7894206" cy="4460034"/>
          </a:xfrm>
        </p:spPr>
        <p:txBody>
          <a:bodyPr>
            <a:normAutofit/>
          </a:bodyPr>
          <a:lstStyle/>
          <a:p>
            <a:pPr marL="82550" indent="0">
              <a:lnSpc>
                <a:spcPct val="90000"/>
              </a:lnSpc>
              <a:buNone/>
              <a:defRPr/>
            </a:pPr>
            <a:endParaRPr lang="en-US" altLang="en-US" sz="2000" dirty="0"/>
          </a:p>
          <a:p>
            <a:pPr>
              <a:lnSpc>
                <a:spcPct val="90000"/>
              </a:lnSpc>
              <a:defRPr/>
            </a:pPr>
            <a:r>
              <a:rPr lang="en-US" altLang="en-US" sz="2000" dirty="0">
                <a:solidFill>
                  <a:srgbClr val="FF0000"/>
                </a:solidFill>
              </a:rPr>
              <a:t>Go to User-Defined&gt;Student Transportation</a:t>
            </a:r>
          </a:p>
          <a:p>
            <a:pPr>
              <a:lnSpc>
                <a:spcPct val="90000"/>
              </a:lnSpc>
              <a:defRPr/>
            </a:pPr>
            <a:r>
              <a:rPr lang="en-US" altLang="en-US" sz="2000" dirty="0"/>
              <a:t>Find and Highlight the “</a:t>
            </a:r>
            <a:r>
              <a:rPr lang="en-US" altLang="en-US" sz="2000" dirty="0">
                <a:solidFill>
                  <a:srgbClr val="FF0000"/>
                </a:solidFill>
              </a:rPr>
              <a:t>Standard Passenger Lists for Runs</a:t>
            </a:r>
            <a:r>
              <a:rPr lang="en-US" altLang="en-US" sz="2000" dirty="0"/>
              <a:t>” report</a:t>
            </a:r>
          </a:p>
          <a:p>
            <a:pPr>
              <a:lnSpc>
                <a:spcPct val="90000"/>
              </a:lnSpc>
              <a:defRPr/>
            </a:pPr>
            <a:r>
              <a:rPr lang="en-US" altLang="en-US" sz="2000" dirty="0"/>
              <a:t>Choose Copy</a:t>
            </a:r>
          </a:p>
          <a:p>
            <a:pPr>
              <a:lnSpc>
                <a:spcPct val="90000"/>
              </a:lnSpc>
              <a:defRPr/>
            </a:pPr>
            <a:r>
              <a:rPr lang="en-US" altLang="en-US" sz="2000" dirty="0" smtClean="0"/>
              <a:t>Rename </a:t>
            </a:r>
            <a:r>
              <a:rPr lang="en-US" altLang="en-US" sz="2000" dirty="0"/>
              <a:t>the report </a:t>
            </a:r>
            <a:r>
              <a:rPr lang="en-US" altLang="en-US" sz="2000" dirty="0" smtClean="0"/>
              <a:t>“YourName </a:t>
            </a:r>
            <a:r>
              <a:rPr lang="en-US" altLang="en-US" sz="2000" dirty="0"/>
              <a:t>Passenger List”</a:t>
            </a:r>
          </a:p>
          <a:p>
            <a:pPr>
              <a:lnSpc>
                <a:spcPct val="90000"/>
              </a:lnSpc>
              <a:defRPr/>
            </a:pPr>
            <a:r>
              <a:rPr lang="en-US" altLang="en-US" sz="2000" dirty="0"/>
              <a:t>Now highlight </a:t>
            </a:r>
            <a:r>
              <a:rPr lang="en-US" altLang="en-US" sz="2000" dirty="0" smtClean="0"/>
              <a:t>the </a:t>
            </a:r>
            <a:r>
              <a:rPr lang="en-US" altLang="en-US" sz="2000" dirty="0"/>
              <a:t>Passenger List and choose </a:t>
            </a:r>
            <a:r>
              <a:rPr lang="en-US" altLang="en-US" sz="2000" dirty="0" smtClean="0"/>
              <a:t>“</a:t>
            </a:r>
            <a:r>
              <a:rPr lang="en-US" altLang="en-US" sz="2000" dirty="0" smtClean="0">
                <a:solidFill>
                  <a:srgbClr val="FF0000"/>
                </a:solidFill>
              </a:rPr>
              <a:t>Edit</a:t>
            </a:r>
            <a:r>
              <a:rPr lang="en-US" altLang="en-US" sz="2000" dirty="0" smtClean="0"/>
              <a:t>” </a:t>
            </a:r>
            <a:r>
              <a:rPr lang="en-US" altLang="en-US" sz="2000" dirty="0"/>
              <a:t>to open the report</a:t>
            </a:r>
            <a:r>
              <a:rPr lang="en-US" altLang="en-US" sz="2000" dirty="0" smtClean="0"/>
              <a:t>.</a:t>
            </a:r>
            <a:endParaRPr lang="en-US" altLang="en-US" sz="2000"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75</a:t>
            </a:fld>
            <a:endParaRPr lang="en-US" dirty="0"/>
          </a:p>
        </p:txBody>
      </p:sp>
      <p:sp>
        <p:nvSpPr>
          <p:cNvPr id="4" name="Title 3"/>
          <p:cNvSpPr>
            <a:spLocks noGrp="1"/>
          </p:cNvSpPr>
          <p:nvPr>
            <p:ph type="title" idx="4294967295"/>
          </p:nvPr>
        </p:nvSpPr>
        <p:spPr>
          <a:xfrm>
            <a:off x="905979" y="36759"/>
            <a:ext cx="8076411" cy="1068988"/>
          </a:xfrm>
        </p:spPr>
        <p:txBody>
          <a:bodyPr/>
          <a:lstStyle/>
          <a:p>
            <a:pPr algn="l"/>
            <a:r>
              <a:rPr lang="en-US" sz="3500" dirty="0">
                <a:solidFill>
                  <a:schemeClr val="tx2">
                    <a:satMod val="130000"/>
                  </a:schemeClr>
                </a:solidFill>
                <a:cs typeface="Trebuchet MS" pitchFamily="34" charset="0"/>
              </a:rPr>
              <a:t>User Defined </a:t>
            </a:r>
            <a:r>
              <a:rPr lang="en-US" sz="3500" dirty="0" smtClean="0">
                <a:solidFill>
                  <a:schemeClr val="tx2">
                    <a:satMod val="130000"/>
                  </a:schemeClr>
                </a:solidFill>
                <a:cs typeface="Trebuchet MS" pitchFamily="34" charset="0"/>
              </a:rPr>
              <a:t>Reporting/Passenger List</a:t>
            </a:r>
            <a:endParaRPr lang="en-US" sz="3500" dirty="0"/>
          </a:p>
        </p:txBody>
      </p:sp>
    </p:spTree>
    <p:extLst>
      <p:ext uri="{BB962C8B-B14F-4D97-AF65-F5344CB8AC3E}">
        <p14:creationId xmlns:p14="http://schemas.microsoft.com/office/powerpoint/2010/main" val="16454415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39" y="5184357"/>
            <a:ext cx="7556485" cy="872358"/>
          </a:xfrm>
        </p:spPr>
        <p:txBody>
          <a:bodyPr>
            <a:normAutofit fontScale="92500" lnSpcReduction="20000"/>
          </a:bodyPr>
          <a:lstStyle/>
          <a:p>
            <a:r>
              <a:rPr lang="en-US" dirty="0" smtClean="0">
                <a:solidFill>
                  <a:srgbClr val="00B050"/>
                </a:solidFill>
              </a:rPr>
              <a:t>This will pull any run that starts with school 308</a:t>
            </a:r>
            <a:endParaRPr lang="en-US" dirty="0">
              <a:solidFill>
                <a:srgbClr val="00B05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76</a:t>
            </a:fld>
            <a:endParaRPr lang="en-US" dirty="0"/>
          </a:p>
        </p:txBody>
      </p:sp>
      <p:sp>
        <p:nvSpPr>
          <p:cNvPr id="4" name="Title 3"/>
          <p:cNvSpPr>
            <a:spLocks noGrp="1"/>
          </p:cNvSpPr>
          <p:nvPr>
            <p:ph type="title" idx="4294967295"/>
          </p:nvPr>
        </p:nvSpPr>
        <p:spPr>
          <a:xfrm>
            <a:off x="744624" y="133603"/>
            <a:ext cx="7886700" cy="614214"/>
          </a:xfrm>
        </p:spPr>
        <p:txBody>
          <a:bodyPr/>
          <a:lstStyle/>
          <a:p>
            <a:pPr algn="l"/>
            <a:r>
              <a:rPr lang="en-US" sz="3500" dirty="0" smtClean="0">
                <a:solidFill>
                  <a:srgbClr val="0070C0"/>
                </a:solidFill>
              </a:rPr>
              <a:t>Practice</a:t>
            </a:r>
            <a:r>
              <a:rPr lang="en-US" sz="3500" dirty="0" smtClean="0"/>
              <a:t> – </a:t>
            </a:r>
            <a:r>
              <a:rPr lang="en-US" sz="3500" i="1" u="sng" dirty="0" smtClean="0">
                <a:solidFill>
                  <a:srgbClr val="FF0000"/>
                </a:solidFill>
              </a:rPr>
              <a:t>Change School to 308</a:t>
            </a:r>
            <a:endParaRPr lang="en-US" sz="3500" i="1" u="sng" dirty="0">
              <a:solidFill>
                <a:srgbClr val="FF0000"/>
              </a:solidFill>
            </a:endParaRPr>
          </a:p>
        </p:txBody>
      </p:sp>
      <p:pic>
        <p:nvPicPr>
          <p:cNvPr id="6" name="Picture 5"/>
          <p:cNvPicPr>
            <a:picLocks noChangeAspect="1"/>
          </p:cNvPicPr>
          <p:nvPr/>
        </p:nvPicPr>
        <p:blipFill>
          <a:blip r:embed="rId2"/>
          <a:stretch>
            <a:fillRect/>
          </a:stretch>
        </p:blipFill>
        <p:spPr>
          <a:xfrm>
            <a:off x="1074839" y="3734863"/>
            <a:ext cx="2657846" cy="800212"/>
          </a:xfrm>
          <a:prstGeom prst="rect">
            <a:avLst/>
          </a:prstGeom>
        </p:spPr>
      </p:pic>
      <p:pic>
        <p:nvPicPr>
          <p:cNvPr id="7" name="Picture 6"/>
          <p:cNvPicPr>
            <a:picLocks noChangeAspect="1"/>
          </p:cNvPicPr>
          <p:nvPr/>
        </p:nvPicPr>
        <p:blipFill>
          <a:blip r:embed="rId3"/>
          <a:stretch>
            <a:fillRect/>
          </a:stretch>
        </p:blipFill>
        <p:spPr>
          <a:xfrm>
            <a:off x="906021" y="1201749"/>
            <a:ext cx="7563906" cy="2172003"/>
          </a:xfrm>
          <a:prstGeom prst="rect">
            <a:avLst/>
          </a:prstGeom>
        </p:spPr>
      </p:pic>
      <p:sp>
        <p:nvSpPr>
          <p:cNvPr id="8" name="Rectangle 7"/>
          <p:cNvSpPr/>
          <p:nvPr/>
        </p:nvSpPr>
        <p:spPr>
          <a:xfrm>
            <a:off x="3869526" y="3955577"/>
            <a:ext cx="5134514" cy="477054"/>
          </a:xfrm>
          <a:prstGeom prst="rect">
            <a:avLst/>
          </a:prstGeom>
        </p:spPr>
        <p:txBody>
          <a:bodyPr wrap="square">
            <a:spAutoFit/>
          </a:bodyPr>
          <a:lstStyle/>
          <a:p>
            <a:r>
              <a:rPr lang="en-US" sz="2500" b="1" u="sng" dirty="0" smtClean="0">
                <a:solidFill>
                  <a:srgbClr val="002060"/>
                </a:solidFill>
              </a:rPr>
              <a:t>Change run </a:t>
            </a:r>
            <a:r>
              <a:rPr lang="en-US" sz="2500" b="1" u="sng" dirty="0" err="1" smtClean="0">
                <a:solidFill>
                  <a:srgbClr val="002060"/>
                </a:solidFill>
              </a:rPr>
              <a:t>RunID</a:t>
            </a:r>
            <a:r>
              <a:rPr lang="en-US" sz="2500" b="1" u="sng" dirty="0" smtClean="0">
                <a:solidFill>
                  <a:srgbClr val="002060"/>
                </a:solidFill>
              </a:rPr>
              <a:t> to begins with 308</a:t>
            </a:r>
            <a:endParaRPr lang="en-US" sz="2500" b="1" u="sng" dirty="0">
              <a:solidFill>
                <a:srgbClr val="002060"/>
              </a:solidFill>
            </a:endParaRPr>
          </a:p>
        </p:txBody>
      </p:sp>
    </p:spTree>
    <p:extLst>
      <p:ext uri="{BB962C8B-B14F-4D97-AF65-F5344CB8AC3E}">
        <p14:creationId xmlns:p14="http://schemas.microsoft.com/office/powerpoint/2010/main" val="5748683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40" y="1333500"/>
            <a:ext cx="2820886" cy="4792663"/>
          </a:xfrm>
        </p:spPr>
        <p:txBody>
          <a:bodyPr>
            <a:normAutofit fontScale="70000" lnSpcReduction="20000"/>
          </a:bodyPr>
          <a:lstStyle/>
          <a:p>
            <a:pPr>
              <a:spcBef>
                <a:spcPct val="0"/>
              </a:spcBef>
              <a:buNone/>
            </a:pPr>
            <a:r>
              <a:rPr lang="en-US" altLang="en-US" dirty="0">
                <a:solidFill>
                  <a:srgbClr val="002060"/>
                </a:solidFill>
                <a:latin typeface="Times New Roman" panose="02020603050405020304" pitchFamily="18" charset="0"/>
              </a:rPr>
              <a:t>The default Output Fields include all of the information visible in the Standard Report we copied.</a:t>
            </a:r>
          </a:p>
          <a:p>
            <a:pPr>
              <a:spcBef>
                <a:spcPct val="0"/>
              </a:spcBef>
              <a:buNone/>
            </a:pPr>
            <a:endParaRPr lang="en-US" altLang="en-US" dirty="0">
              <a:solidFill>
                <a:srgbClr val="FF0000"/>
              </a:solidFill>
              <a:latin typeface="Times New Roman" panose="02020603050405020304" pitchFamily="18" charset="0"/>
            </a:endParaRPr>
          </a:p>
          <a:p>
            <a:pPr>
              <a:spcBef>
                <a:spcPct val="0"/>
              </a:spcBef>
              <a:buNone/>
            </a:pPr>
            <a:r>
              <a:rPr lang="en-US" altLang="en-US" b="1" i="1" dirty="0">
                <a:solidFill>
                  <a:srgbClr val="FF0000"/>
                </a:solidFill>
                <a:latin typeface="Times New Roman" panose="02020603050405020304" pitchFamily="18" charset="0"/>
              </a:rPr>
              <a:t>For this example, we want to add two additional variables that could be included in this report.</a:t>
            </a:r>
          </a:p>
          <a:p>
            <a:pPr>
              <a:spcBef>
                <a:spcPct val="0"/>
              </a:spcBef>
              <a:buNone/>
            </a:pPr>
            <a:endParaRPr lang="en-US" altLang="en-US" dirty="0">
              <a:solidFill>
                <a:srgbClr val="FF0000"/>
              </a:solidFill>
              <a:latin typeface="Times New Roman" panose="02020603050405020304" pitchFamily="18" charset="0"/>
            </a:endParaRPr>
          </a:p>
          <a:p>
            <a:pPr>
              <a:spcBef>
                <a:spcPct val="0"/>
              </a:spcBef>
              <a:buNone/>
            </a:pPr>
            <a:r>
              <a:rPr lang="en-US" altLang="en-US" sz="3600" b="1" dirty="0">
                <a:solidFill>
                  <a:schemeClr val="tx2">
                    <a:lumMod val="60000"/>
                    <a:lumOff val="40000"/>
                  </a:schemeClr>
                </a:solidFill>
                <a:latin typeface="Times New Roman" panose="02020603050405020304" pitchFamily="18" charset="0"/>
              </a:rPr>
              <a:t>Stop Sequence</a:t>
            </a:r>
          </a:p>
          <a:p>
            <a:pPr>
              <a:spcBef>
                <a:spcPct val="0"/>
              </a:spcBef>
              <a:buNone/>
            </a:pPr>
            <a:r>
              <a:rPr lang="en-US" altLang="en-US" sz="3600" b="1" dirty="0">
                <a:solidFill>
                  <a:schemeClr val="tx2">
                    <a:lumMod val="60000"/>
                    <a:lumOff val="40000"/>
                  </a:schemeClr>
                </a:solidFill>
                <a:latin typeface="Times New Roman" panose="02020603050405020304" pitchFamily="18" charset="0"/>
              </a:rPr>
              <a:t>Time at Stop</a:t>
            </a:r>
          </a:p>
          <a:p>
            <a:pPr>
              <a:spcBef>
                <a:spcPct val="0"/>
              </a:spcBef>
              <a:buNone/>
            </a:pPr>
            <a:endParaRPr lang="en-US" altLang="en-US" dirty="0">
              <a:solidFill>
                <a:srgbClr val="FF0000"/>
              </a:solidFill>
              <a:latin typeface="Times New Roman" panose="02020603050405020304" pitchFamily="18" charset="0"/>
            </a:endParaRPr>
          </a:p>
          <a:p>
            <a:endParaRPr lang="en-US" dirty="0">
              <a:solidFill>
                <a:srgbClr val="FF000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77</a:t>
            </a:fld>
            <a:endParaRPr lang="en-US" dirty="0"/>
          </a:p>
        </p:txBody>
      </p:sp>
      <p:sp>
        <p:nvSpPr>
          <p:cNvPr id="4" name="Title 3"/>
          <p:cNvSpPr>
            <a:spLocks noGrp="1"/>
          </p:cNvSpPr>
          <p:nvPr>
            <p:ph type="title" idx="4294967295"/>
          </p:nvPr>
        </p:nvSpPr>
        <p:spPr>
          <a:xfrm>
            <a:off x="925549" y="-46755"/>
            <a:ext cx="7556485" cy="1068988"/>
          </a:xfrm>
        </p:spPr>
        <p:txBody>
          <a:bodyPr/>
          <a:lstStyle/>
          <a:p>
            <a:pPr algn="l"/>
            <a:r>
              <a:rPr lang="en-US" sz="3500" dirty="0">
                <a:solidFill>
                  <a:schemeClr val="tx2">
                    <a:satMod val="130000"/>
                  </a:schemeClr>
                </a:solidFill>
                <a:cs typeface="Trebuchet MS" pitchFamily="34" charset="0"/>
              </a:rPr>
              <a:t>User Defined Reporting</a:t>
            </a:r>
            <a:endParaRPr lang="en-US" sz="3500"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l="4971" t="54086" r="50751" b="16284"/>
          <a:stretch>
            <a:fillRect/>
          </a:stretch>
        </p:blipFill>
        <p:spPr bwMode="auto">
          <a:xfrm>
            <a:off x="4040571" y="2346976"/>
            <a:ext cx="4941504" cy="2428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00486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26DE59-0386-4456-B21E-FBC22CF53C86}" type="slidenum">
              <a:rPr lang="en-US" smtClean="0"/>
              <a:pPr/>
              <a:t>78</a:t>
            </a:fld>
            <a:endParaRPr lang="en-US" dirty="0"/>
          </a:p>
        </p:txBody>
      </p:sp>
      <p:sp>
        <p:nvSpPr>
          <p:cNvPr id="4" name="Title 3"/>
          <p:cNvSpPr>
            <a:spLocks noGrp="1"/>
          </p:cNvSpPr>
          <p:nvPr>
            <p:ph type="title" idx="4294967295"/>
          </p:nvPr>
        </p:nvSpPr>
        <p:spPr>
          <a:xfrm>
            <a:off x="916218" y="18475"/>
            <a:ext cx="7556485" cy="1068988"/>
          </a:xfrm>
        </p:spPr>
        <p:txBody>
          <a:bodyPr/>
          <a:lstStyle/>
          <a:p>
            <a:pPr algn="l"/>
            <a:r>
              <a:rPr lang="en-US" sz="3500" dirty="0">
                <a:solidFill>
                  <a:schemeClr val="tx2">
                    <a:satMod val="130000"/>
                  </a:schemeClr>
                </a:solidFill>
                <a:cs typeface="Trebuchet MS" pitchFamily="34" charset="0"/>
              </a:rPr>
              <a:t>User Defined Reporting</a:t>
            </a:r>
            <a:endParaRPr lang="en-US" sz="3500" dirty="0"/>
          </a:p>
        </p:txBody>
      </p:sp>
      <p:sp>
        <p:nvSpPr>
          <p:cNvPr id="7" name="TextBox 2"/>
          <p:cNvSpPr txBox="1">
            <a:spLocks noChangeArrowheads="1"/>
          </p:cNvSpPr>
          <p:nvPr/>
        </p:nvSpPr>
        <p:spPr bwMode="auto">
          <a:xfrm>
            <a:off x="985838" y="1087463"/>
            <a:ext cx="7196137"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a:spcBef>
                <a:spcPct val="0"/>
              </a:spcBef>
              <a:buClrTx/>
              <a:buSzTx/>
              <a:buNone/>
            </a:pPr>
            <a:r>
              <a:rPr lang="en-US" altLang="en-US" sz="2000" dirty="0">
                <a:latin typeface="Times New Roman" panose="02020603050405020304" pitchFamily="18" charset="0"/>
              </a:rPr>
              <a:t>The default Sort Order for this Passenger </a:t>
            </a:r>
            <a:r>
              <a:rPr lang="en-US" altLang="en-US" sz="2000" dirty="0" smtClean="0">
                <a:latin typeface="Times New Roman" panose="02020603050405020304" pitchFamily="18" charset="0"/>
              </a:rPr>
              <a:t>List:  </a:t>
            </a:r>
            <a:r>
              <a:rPr lang="en-US" altLang="en-US" sz="2000" dirty="0">
                <a:latin typeface="Times New Roman" panose="02020603050405020304" pitchFamily="18" charset="0"/>
              </a:rPr>
              <a:t>by Run </a:t>
            </a:r>
            <a:r>
              <a:rPr lang="en-US" altLang="en-US" sz="2000" dirty="0" smtClean="0">
                <a:latin typeface="Times New Roman" panose="02020603050405020304" pitchFamily="18" charset="0"/>
              </a:rPr>
              <a:t>ID, Last, </a:t>
            </a:r>
            <a:r>
              <a:rPr lang="en-US" altLang="en-US" sz="2000" dirty="0" smtClean="0">
                <a:latin typeface="Times New Roman" panose="02020603050405020304" pitchFamily="18" charset="0"/>
              </a:rPr>
              <a:t>First. </a:t>
            </a:r>
            <a:r>
              <a:rPr lang="en-US" altLang="en-US" sz="2000" i="1" dirty="0">
                <a:solidFill>
                  <a:srgbClr val="FF0000"/>
                </a:solidFill>
                <a:latin typeface="Times New Roman" panose="02020603050405020304" pitchFamily="18" charset="0"/>
              </a:rPr>
              <a:t>We want to include Stop Sequence here so the Passenger List is Sorted by the Order students get on/off the bus</a:t>
            </a:r>
            <a:r>
              <a:rPr lang="en-US" altLang="en-US" sz="2000" dirty="0">
                <a:solidFill>
                  <a:srgbClr val="FF0000"/>
                </a:solidFill>
                <a:latin typeface="Times New Roman" panose="02020603050405020304" pitchFamily="18" charset="0"/>
              </a:rPr>
              <a:t>.</a:t>
            </a:r>
          </a:p>
          <a:p>
            <a:pPr eaLnBrk="1" hangingPunct="1">
              <a:spcBef>
                <a:spcPct val="0"/>
              </a:spcBef>
              <a:buClrTx/>
              <a:buSzTx/>
              <a:buFontTx/>
              <a:buNone/>
            </a:pPr>
            <a:endParaRPr lang="en-US" altLang="en-US" sz="2000" dirty="0">
              <a:latin typeface="Times New Roman" panose="02020603050405020304" pitchFamily="18" charset="0"/>
            </a:endParaRPr>
          </a:p>
          <a:p>
            <a:pPr eaLnBrk="1" hangingPunct="1">
              <a:spcBef>
                <a:spcPct val="0"/>
              </a:spcBef>
              <a:buClrTx/>
              <a:buSzTx/>
              <a:buFontTx/>
              <a:buNone/>
            </a:pPr>
            <a:endParaRPr lang="en-US" altLang="en-US" sz="2000" dirty="0">
              <a:solidFill>
                <a:srgbClr val="FF0000"/>
              </a:solidFill>
              <a:latin typeface="Times New Roman" panose="02020603050405020304" pitchFamily="18" charset="0"/>
            </a:endParaRPr>
          </a:p>
          <a:p>
            <a:pPr eaLnBrk="1" hangingPunct="1">
              <a:spcBef>
                <a:spcPct val="0"/>
              </a:spcBef>
              <a:buClrTx/>
              <a:buSzTx/>
              <a:buFontTx/>
              <a:buNone/>
            </a:pPr>
            <a:endParaRPr lang="en-US" altLang="en-US" sz="2000" dirty="0">
              <a:solidFill>
                <a:srgbClr val="FF0000"/>
              </a:solidFill>
              <a:latin typeface="Times New Roman" panose="02020603050405020304" pitchFamily="18" charset="0"/>
            </a:endParaRPr>
          </a:p>
          <a:p>
            <a:pPr eaLnBrk="1" hangingPunct="1">
              <a:spcBef>
                <a:spcPct val="0"/>
              </a:spcBef>
              <a:buClrTx/>
              <a:buSzTx/>
              <a:buFontTx/>
              <a:buNone/>
            </a:pPr>
            <a:endParaRPr lang="en-US" altLang="en-US" sz="2000" dirty="0">
              <a:solidFill>
                <a:srgbClr val="FF0000"/>
              </a:solidFill>
              <a:latin typeface="Times New Roman" panose="02020603050405020304" pitchFamily="18" charset="0"/>
            </a:endParaRPr>
          </a:p>
          <a:p>
            <a:pPr eaLnBrk="1" hangingPunct="1">
              <a:spcBef>
                <a:spcPct val="0"/>
              </a:spcBef>
              <a:buClrTx/>
              <a:buSzTx/>
              <a:buFontTx/>
              <a:buNone/>
            </a:pPr>
            <a:endParaRPr lang="en-US" altLang="en-US" sz="2000" dirty="0">
              <a:solidFill>
                <a:srgbClr val="FF0000"/>
              </a:solidFill>
              <a:latin typeface="Times New Roman" panose="02020603050405020304" pitchFamily="18" charset="0"/>
            </a:endParaRPr>
          </a:p>
          <a:p>
            <a:pPr eaLnBrk="1" hangingPunct="1">
              <a:spcBef>
                <a:spcPct val="0"/>
              </a:spcBef>
              <a:buClrTx/>
              <a:buSzTx/>
              <a:buFontTx/>
              <a:buNone/>
            </a:pPr>
            <a:endParaRPr lang="en-US" altLang="en-US" sz="2000" dirty="0">
              <a:solidFill>
                <a:srgbClr val="FF0000"/>
              </a:solidFill>
              <a:latin typeface="Times New Roman" panose="02020603050405020304" pitchFamily="18" charset="0"/>
            </a:endParaRPr>
          </a:p>
          <a:p>
            <a:pPr eaLnBrk="1" hangingPunct="1">
              <a:spcBef>
                <a:spcPct val="0"/>
              </a:spcBef>
              <a:buClrTx/>
              <a:buSzTx/>
              <a:buFontTx/>
              <a:buNone/>
            </a:pPr>
            <a:endParaRPr lang="en-US" altLang="en-US" sz="2000" dirty="0">
              <a:solidFill>
                <a:srgbClr val="FF0000"/>
              </a:solidFill>
              <a:latin typeface="Times New Roman" panose="02020603050405020304" pitchFamily="18" charset="0"/>
            </a:endParaRPr>
          </a:p>
          <a:p>
            <a:pPr eaLnBrk="1" hangingPunct="1">
              <a:spcBef>
                <a:spcPct val="0"/>
              </a:spcBef>
              <a:buClrTx/>
              <a:buSzTx/>
              <a:buFontTx/>
              <a:buNone/>
            </a:pPr>
            <a:endParaRPr lang="en-US" altLang="en-US" sz="2000" dirty="0" smtClean="0">
              <a:solidFill>
                <a:srgbClr val="FF0000"/>
              </a:solidFill>
              <a:latin typeface="Times New Roman" panose="02020603050405020304" pitchFamily="18" charset="0"/>
            </a:endParaRPr>
          </a:p>
          <a:p>
            <a:pPr eaLnBrk="1" hangingPunct="1">
              <a:spcBef>
                <a:spcPct val="0"/>
              </a:spcBef>
              <a:buClrTx/>
              <a:buSzTx/>
              <a:buFontTx/>
              <a:buNone/>
            </a:pPr>
            <a:endParaRPr lang="en-US" altLang="en-US" sz="2000" dirty="0">
              <a:solidFill>
                <a:srgbClr val="FF0000"/>
              </a:solidFill>
              <a:latin typeface="Times New Roman" panose="02020603050405020304" pitchFamily="18" charset="0"/>
            </a:endParaRPr>
          </a:p>
          <a:p>
            <a:pPr eaLnBrk="1" hangingPunct="1">
              <a:spcBef>
                <a:spcPct val="0"/>
              </a:spcBef>
              <a:buClrTx/>
              <a:buSzTx/>
              <a:buFontTx/>
              <a:buNone/>
            </a:pPr>
            <a:r>
              <a:rPr lang="en-US" altLang="en-US" sz="2000" dirty="0" smtClean="0">
                <a:latin typeface="Times New Roman" panose="02020603050405020304" pitchFamily="18" charset="0"/>
              </a:rPr>
              <a:t>Add </a:t>
            </a:r>
            <a:r>
              <a:rPr lang="en-US" altLang="en-US" sz="2000" b="1" dirty="0" smtClean="0">
                <a:solidFill>
                  <a:srgbClr val="002060"/>
                </a:solidFill>
                <a:latin typeface="Times New Roman" panose="02020603050405020304" pitchFamily="18" charset="0"/>
              </a:rPr>
              <a:t>STOP SEQUENCE </a:t>
            </a:r>
            <a:r>
              <a:rPr lang="en-US" altLang="en-US" sz="2000" dirty="0" smtClean="0">
                <a:latin typeface="Times New Roman" panose="02020603050405020304" pitchFamily="18" charset="0"/>
              </a:rPr>
              <a:t>- Drag </a:t>
            </a:r>
            <a:r>
              <a:rPr lang="en-US" altLang="en-US" sz="2000" dirty="0">
                <a:latin typeface="Times New Roman" panose="02020603050405020304" pitchFamily="18" charset="0"/>
              </a:rPr>
              <a:t>Stop Sequence up in the sort order so it is second on the list of variables.</a:t>
            </a:r>
          </a:p>
        </p:txBody>
      </p:sp>
      <p:pic>
        <p:nvPicPr>
          <p:cNvPr id="8" name="Picture 2"/>
          <p:cNvPicPr>
            <a:picLocks noChangeAspect="1"/>
          </p:cNvPicPr>
          <p:nvPr/>
        </p:nvPicPr>
        <p:blipFill>
          <a:blip r:embed="rId2">
            <a:extLst>
              <a:ext uri="{28A0092B-C50C-407E-A947-70E740481C1C}">
                <a14:useLocalDpi xmlns:a14="http://schemas.microsoft.com/office/drawing/2010/main" val="0"/>
              </a:ext>
            </a:extLst>
          </a:blip>
          <a:srcRect l="64259" t="54086" r="7224" b="16284"/>
          <a:stretch>
            <a:fillRect/>
          </a:stretch>
        </p:blipFill>
        <p:spPr bwMode="auto">
          <a:xfrm>
            <a:off x="1661043" y="2624574"/>
            <a:ext cx="2209800" cy="168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
          <p:cNvPicPr>
            <a:picLocks noChangeAspect="1"/>
          </p:cNvPicPr>
          <p:nvPr/>
        </p:nvPicPr>
        <p:blipFill>
          <a:blip r:embed="rId3">
            <a:extLst>
              <a:ext uri="{28A0092B-C50C-407E-A947-70E740481C1C}">
                <a14:useLocalDpi xmlns:a14="http://schemas.microsoft.com/office/drawing/2010/main" val="0"/>
              </a:ext>
            </a:extLst>
          </a:blip>
          <a:srcRect l="50000" t="54086" r="6473" b="16284"/>
          <a:stretch>
            <a:fillRect/>
          </a:stretch>
        </p:blipFill>
        <p:spPr bwMode="auto">
          <a:xfrm>
            <a:off x="4392313" y="2587269"/>
            <a:ext cx="3522663" cy="17605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46087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79</a:t>
            </a:fld>
            <a:endParaRPr lang="en-US" dirty="0"/>
          </a:p>
        </p:txBody>
      </p:sp>
      <p:sp>
        <p:nvSpPr>
          <p:cNvPr id="4" name="Title 3"/>
          <p:cNvSpPr>
            <a:spLocks noGrp="1"/>
          </p:cNvSpPr>
          <p:nvPr>
            <p:ph type="title" idx="4294967295"/>
          </p:nvPr>
        </p:nvSpPr>
        <p:spPr>
          <a:xfrm>
            <a:off x="863124" y="303041"/>
            <a:ext cx="7556485" cy="424747"/>
          </a:xfrm>
        </p:spPr>
        <p:txBody>
          <a:bodyPr/>
          <a:lstStyle/>
          <a:p>
            <a:pPr algn="l"/>
            <a:r>
              <a:rPr lang="en-US" sz="3500" dirty="0">
                <a:solidFill>
                  <a:schemeClr val="tx2">
                    <a:satMod val="130000"/>
                  </a:schemeClr>
                </a:solidFill>
                <a:cs typeface="Trebuchet MS" pitchFamily="34" charset="0"/>
              </a:rPr>
              <a:t>User Defined Reporting</a:t>
            </a:r>
            <a:endParaRPr lang="en-US" sz="3500" dirty="0"/>
          </a:p>
        </p:txBody>
      </p:sp>
      <p:sp>
        <p:nvSpPr>
          <p:cNvPr id="6" name="Rectangle 5"/>
          <p:cNvSpPr/>
          <p:nvPr/>
        </p:nvSpPr>
        <p:spPr>
          <a:xfrm>
            <a:off x="863124" y="5142723"/>
            <a:ext cx="8000957" cy="923330"/>
          </a:xfrm>
          <a:prstGeom prst="rect">
            <a:avLst/>
          </a:prstGeom>
        </p:spPr>
        <p:txBody>
          <a:bodyPr wrap="square">
            <a:spAutoFit/>
          </a:bodyPr>
          <a:lstStyle/>
          <a:p>
            <a:pPr>
              <a:spcBef>
                <a:spcPct val="0"/>
              </a:spcBef>
            </a:pPr>
            <a:r>
              <a:rPr lang="en-US" altLang="en-US" dirty="0">
                <a:solidFill>
                  <a:srgbClr val="FF0000"/>
                </a:solidFill>
                <a:latin typeface="Times New Roman" panose="02020603050405020304" pitchFamily="18" charset="0"/>
              </a:rPr>
              <a:t>If you run the query now, the passenger list displays students in the order the they get on/off the bus. </a:t>
            </a:r>
            <a:r>
              <a:rPr lang="en-US" altLang="en-US" b="1" i="1" dirty="0">
                <a:solidFill>
                  <a:srgbClr val="002060"/>
                </a:solidFill>
                <a:latin typeface="Times New Roman" panose="02020603050405020304" pitchFamily="18" charset="0"/>
              </a:rPr>
              <a:t>However, the Student PowerSchool ID is still being displayed in the </a:t>
            </a:r>
            <a:r>
              <a:rPr lang="en-US" altLang="en-US" b="1" i="1" dirty="0" smtClean="0">
                <a:solidFill>
                  <a:srgbClr val="002060"/>
                </a:solidFill>
                <a:latin typeface="Times New Roman" panose="02020603050405020304" pitchFamily="18" charset="0"/>
              </a:rPr>
              <a:t>report.  Our </a:t>
            </a:r>
            <a:r>
              <a:rPr lang="en-US" altLang="en-US" b="1" i="1" dirty="0">
                <a:solidFill>
                  <a:srgbClr val="002060"/>
                </a:solidFill>
                <a:latin typeface="Times New Roman" panose="02020603050405020304" pitchFamily="18" charset="0"/>
              </a:rPr>
              <a:t>next step is to replace the District ID with Time at Stop</a:t>
            </a:r>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l="69913" t="11809" r="-546" b="70831"/>
          <a:stretch>
            <a:fillRect/>
          </a:stretch>
        </p:blipFill>
        <p:spPr bwMode="auto">
          <a:xfrm>
            <a:off x="990600" y="3009952"/>
            <a:ext cx="2743200" cy="14291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p:cNvPicPr>
            <a:picLocks noChangeAspect="1"/>
          </p:cNvPicPr>
          <p:nvPr/>
        </p:nvPicPr>
        <p:blipFill>
          <a:blip r:embed="rId3">
            <a:extLst>
              <a:ext uri="{28A0092B-C50C-407E-A947-70E740481C1C}">
                <a14:useLocalDpi xmlns:a14="http://schemas.microsoft.com/office/drawing/2010/main" val="0"/>
              </a:ext>
            </a:extLst>
          </a:blip>
          <a:srcRect l="27486" t="35696" r="28987" b="41826"/>
          <a:stretch>
            <a:fillRect/>
          </a:stretch>
        </p:blipFill>
        <p:spPr bwMode="auto">
          <a:xfrm>
            <a:off x="4128796" y="2968414"/>
            <a:ext cx="44196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1219200" y="3713584"/>
            <a:ext cx="1143000" cy="466530"/>
          </a:xfrm>
          <a:prstGeom prst="rect">
            <a:avLst/>
          </a:prstGeom>
          <a:noFill/>
          <a:ln w="539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0" name="Rectangle 9"/>
          <p:cNvSpPr/>
          <p:nvPr/>
        </p:nvSpPr>
        <p:spPr>
          <a:xfrm>
            <a:off x="5195596" y="3340084"/>
            <a:ext cx="1143000" cy="466530"/>
          </a:xfrm>
          <a:prstGeom prst="rect">
            <a:avLst/>
          </a:prstGeom>
          <a:noFill/>
          <a:ln w="539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1" name="Rectangle 10"/>
          <p:cNvSpPr/>
          <p:nvPr/>
        </p:nvSpPr>
        <p:spPr>
          <a:xfrm>
            <a:off x="4042494" y="4180114"/>
            <a:ext cx="1143000" cy="313452"/>
          </a:xfrm>
          <a:prstGeom prst="rect">
            <a:avLst/>
          </a:prstGeom>
          <a:noFill/>
          <a:ln w="539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12" name="Picture 11"/>
          <p:cNvPicPr>
            <a:picLocks noChangeAspect="1"/>
          </p:cNvPicPr>
          <p:nvPr/>
        </p:nvPicPr>
        <p:blipFill>
          <a:blip r:embed="rId4"/>
          <a:stretch>
            <a:fillRect/>
          </a:stretch>
        </p:blipFill>
        <p:spPr>
          <a:xfrm>
            <a:off x="990600" y="842881"/>
            <a:ext cx="7325747" cy="1848108"/>
          </a:xfrm>
          <a:prstGeom prst="rect">
            <a:avLst/>
          </a:prstGeom>
        </p:spPr>
      </p:pic>
    </p:spTree>
    <p:extLst>
      <p:ext uri="{BB962C8B-B14F-4D97-AF65-F5344CB8AC3E}">
        <p14:creationId xmlns:p14="http://schemas.microsoft.com/office/powerpoint/2010/main" val="17308788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3125" y="1089448"/>
            <a:ext cx="7556485" cy="1448479"/>
          </a:xfrm>
        </p:spPr>
        <p:txBody>
          <a:bodyPr>
            <a:normAutofit lnSpcReduction="10000"/>
          </a:bodyPr>
          <a:lstStyle/>
          <a:p>
            <a:pPr marL="0" indent="0">
              <a:buNone/>
            </a:pPr>
            <a:r>
              <a:rPr lang="en-US" dirty="0" smtClean="0">
                <a:solidFill>
                  <a:srgbClr val="FF0000"/>
                </a:solidFill>
              </a:rPr>
              <a:t>Stop Range Reports – Great tool for office staff to use for a quick reference for stop location and time.</a:t>
            </a:r>
            <a:endParaRPr lang="en-US" dirty="0">
              <a:solidFill>
                <a:srgbClr val="FF000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8</a:t>
            </a:fld>
            <a:endParaRPr lang="en-US" dirty="0"/>
          </a:p>
        </p:txBody>
      </p:sp>
      <p:sp>
        <p:nvSpPr>
          <p:cNvPr id="4" name="Title 3"/>
          <p:cNvSpPr>
            <a:spLocks noGrp="1"/>
          </p:cNvSpPr>
          <p:nvPr>
            <p:ph type="title" idx="4294967295"/>
          </p:nvPr>
        </p:nvSpPr>
        <p:spPr>
          <a:xfrm>
            <a:off x="933061" y="0"/>
            <a:ext cx="7556485" cy="1068988"/>
          </a:xfrm>
        </p:spPr>
        <p:txBody>
          <a:bodyPr/>
          <a:lstStyle/>
          <a:p>
            <a:pPr algn="l"/>
            <a:r>
              <a:rPr lang="en-US" sz="3500" dirty="0">
                <a:solidFill>
                  <a:srgbClr val="0070C0"/>
                </a:solidFill>
              </a:rPr>
              <a:t>Geographic Reports</a:t>
            </a:r>
            <a:endParaRPr lang="en-US" sz="3500" dirty="0"/>
          </a:p>
        </p:txBody>
      </p:sp>
      <p:pic>
        <p:nvPicPr>
          <p:cNvPr id="5" name="Picture 4"/>
          <p:cNvPicPr>
            <a:picLocks noChangeAspect="1"/>
          </p:cNvPicPr>
          <p:nvPr/>
        </p:nvPicPr>
        <p:blipFill>
          <a:blip r:embed="rId2"/>
          <a:stretch>
            <a:fillRect/>
          </a:stretch>
        </p:blipFill>
        <p:spPr>
          <a:xfrm>
            <a:off x="933061" y="2537927"/>
            <a:ext cx="8061649" cy="3505689"/>
          </a:xfrm>
          <a:prstGeom prst="rect">
            <a:avLst/>
          </a:prstGeom>
        </p:spPr>
      </p:pic>
    </p:spTree>
    <p:extLst>
      <p:ext uri="{BB962C8B-B14F-4D97-AF65-F5344CB8AC3E}">
        <p14:creationId xmlns:p14="http://schemas.microsoft.com/office/powerpoint/2010/main" val="28857745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26DE59-0386-4456-B21E-FBC22CF53C86}" type="slidenum">
              <a:rPr lang="en-US" smtClean="0"/>
              <a:pPr/>
              <a:t>80</a:t>
            </a:fld>
            <a:endParaRPr lang="en-US" dirty="0"/>
          </a:p>
        </p:txBody>
      </p:sp>
      <p:sp>
        <p:nvSpPr>
          <p:cNvPr id="4" name="Title 3"/>
          <p:cNvSpPr>
            <a:spLocks noGrp="1"/>
          </p:cNvSpPr>
          <p:nvPr>
            <p:ph type="title" idx="4294967295"/>
          </p:nvPr>
        </p:nvSpPr>
        <p:spPr>
          <a:xfrm>
            <a:off x="863125" y="8439"/>
            <a:ext cx="7556485" cy="1068988"/>
          </a:xfrm>
        </p:spPr>
        <p:txBody>
          <a:bodyPr/>
          <a:lstStyle/>
          <a:p>
            <a:pPr algn="l"/>
            <a:r>
              <a:rPr lang="en-US" sz="3500" dirty="0">
                <a:solidFill>
                  <a:schemeClr val="tx2">
                    <a:satMod val="130000"/>
                  </a:schemeClr>
                </a:solidFill>
                <a:cs typeface="Trebuchet MS" pitchFamily="34" charset="0"/>
              </a:rPr>
              <a:t>User Defined Reporting</a:t>
            </a:r>
            <a:endParaRPr lang="en-US" sz="3500" dirty="0"/>
          </a:p>
        </p:txBody>
      </p:sp>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5021" y="1077427"/>
            <a:ext cx="6005513"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63125" y="3746701"/>
            <a:ext cx="8084932" cy="2031325"/>
          </a:xfrm>
          <a:prstGeom prst="rect">
            <a:avLst/>
          </a:prstGeom>
        </p:spPr>
        <p:txBody>
          <a:bodyPr wrap="square">
            <a:spAutoFit/>
          </a:bodyPr>
          <a:lstStyle/>
          <a:p>
            <a:pPr>
              <a:spcBef>
                <a:spcPct val="0"/>
              </a:spcBef>
            </a:pPr>
            <a:r>
              <a:rPr lang="en-US" altLang="en-US" dirty="0">
                <a:latin typeface="Times New Roman" panose="02020603050405020304" pitchFamily="18" charset="0"/>
              </a:rPr>
              <a:t>When you choose Run Query, the Setup for Form Layout Report window appears. Under Output Direction, the report is defaulted to Run to the Screen so you can view the report before you print it.</a:t>
            </a:r>
          </a:p>
          <a:p>
            <a:pPr>
              <a:spcBef>
                <a:spcPct val="0"/>
              </a:spcBef>
            </a:pPr>
            <a:endParaRPr lang="en-US" altLang="en-US" dirty="0">
              <a:latin typeface="Times New Roman" panose="02020603050405020304" pitchFamily="18" charset="0"/>
            </a:endParaRPr>
          </a:p>
          <a:p>
            <a:pPr>
              <a:spcBef>
                <a:spcPct val="0"/>
              </a:spcBef>
            </a:pPr>
            <a:r>
              <a:rPr lang="en-US" altLang="en-US" b="1" dirty="0">
                <a:solidFill>
                  <a:srgbClr val="002060"/>
                </a:solidFill>
                <a:latin typeface="Times New Roman" panose="02020603050405020304" pitchFamily="18" charset="0"/>
              </a:rPr>
              <a:t>If you want to modify the  report (to include/exclude any data) or to add/replace any data within the report, choose Edit Form from this window. To open the </a:t>
            </a:r>
            <a:r>
              <a:rPr lang="en-US" altLang="en-US" b="1" dirty="0">
                <a:solidFill>
                  <a:srgbClr val="FF0000"/>
                </a:solidFill>
                <a:latin typeface="Times New Roman" panose="02020603050405020304" pitchFamily="18" charset="0"/>
              </a:rPr>
              <a:t>Report Designer interface</a:t>
            </a:r>
            <a:r>
              <a:rPr lang="en-US" altLang="en-US" b="1" dirty="0">
                <a:solidFill>
                  <a:srgbClr val="002060"/>
                </a:solidFill>
                <a:latin typeface="Times New Roman" panose="02020603050405020304" pitchFamily="18" charset="0"/>
              </a:rPr>
              <a:t>.</a:t>
            </a:r>
          </a:p>
        </p:txBody>
      </p:sp>
      <p:sp>
        <p:nvSpPr>
          <p:cNvPr id="8" name="Rectangle 7"/>
          <p:cNvSpPr/>
          <p:nvPr/>
        </p:nvSpPr>
        <p:spPr>
          <a:xfrm>
            <a:off x="4837777" y="1723733"/>
            <a:ext cx="1493837" cy="423862"/>
          </a:xfrm>
          <a:prstGeom prst="rect">
            <a:avLst/>
          </a:prstGeom>
          <a:noFill/>
          <a:ln w="539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 name="Rectangle 8"/>
          <p:cNvSpPr/>
          <p:nvPr/>
        </p:nvSpPr>
        <p:spPr>
          <a:xfrm>
            <a:off x="1940768" y="2780521"/>
            <a:ext cx="1119673" cy="298581"/>
          </a:xfrm>
          <a:prstGeom prst="rect">
            <a:avLst/>
          </a:prstGeom>
          <a:noFill/>
          <a:ln w="539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extLst>
      <p:ext uri="{BB962C8B-B14F-4D97-AF65-F5344CB8AC3E}">
        <p14:creationId xmlns:p14="http://schemas.microsoft.com/office/powerpoint/2010/main" val="241519532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31453" y="4708627"/>
            <a:ext cx="7591424" cy="1417535"/>
          </a:xfrm>
        </p:spPr>
        <p:txBody>
          <a:bodyPr>
            <a:normAutofit fontScale="62500" lnSpcReduction="20000"/>
          </a:bodyPr>
          <a:lstStyle/>
          <a:p>
            <a:pPr>
              <a:spcBef>
                <a:spcPct val="0"/>
              </a:spcBef>
              <a:buNone/>
            </a:pPr>
            <a:r>
              <a:rPr lang="en-US" altLang="en-US" dirty="0">
                <a:latin typeface="Times New Roman" panose="02020603050405020304" pitchFamily="18" charset="0"/>
              </a:rPr>
              <a:t>The Report Designer interface shows you the default layout of the report and how each section of the formatted report will be displayed.</a:t>
            </a:r>
          </a:p>
          <a:p>
            <a:pPr>
              <a:spcBef>
                <a:spcPct val="0"/>
              </a:spcBef>
              <a:buNone/>
            </a:pPr>
            <a:r>
              <a:rPr lang="en-US" altLang="en-US" dirty="0">
                <a:latin typeface="Times New Roman" panose="02020603050405020304" pitchFamily="18" charset="0"/>
              </a:rPr>
              <a:t>Title Section, Page Headers,  Grouped Data, Group Footers and Page Footers, etc. Depending on the Standard Report you originally copied, you may have multiple sections you can redesign.</a:t>
            </a:r>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81</a:t>
            </a:fld>
            <a:endParaRPr lang="en-US" dirty="0"/>
          </a:p>
        </p:txBody>
      </p:sp>
      <p:sp>
        <p:nvSpPr>
          <p:cNvPr id="4" name="Title 3"/>
          <p:cNvSpPr>
            <a:spLocks noGrp="1"/>
          </p:cNvSpPr>
          <p:nvPr>
            <p:ph type="title" idx="4294967295"/>
          </p:nvPr>
        </p:nvSpPr>
        <p:spPr/>
        <p:txBody>
          <a:bodyPr/>
          <a:lstStyle/>
          <a:p>
            <a:pPr algn="l"/>
            <a:r>
              <a:rPr lang="en-US" dirty="0">
                <a:solidFill>
                  <a:schemeClr val="tx2">
                    <a:satMod val="130000"/>
                  </a:schemeClr>
                </a:solidFill>
                <a:cs typeface="Trebuchet MS" pitchFamily="34" charset="0"/>
              </a:rPr>
              <a:t>User Defined Reporting</a:t>
            </a:r>
            <a:endParaRPr lang="en-US"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r="25235" b="55109"/>
          <a:stretch>
            <a:fillRect/>
          </a:stretch>
        </p:blipFill>
        <p:spPr bwMode="auto">
          <a:xfrm>
            <a:off x="931452" y="1063534"/>
            <a:ext cx="7591425" cy="3348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931452" y="202404"/>
            <a:ext cx="4448013" cy="630942"/>
          </a:xfrm>
          <a:prstGeom prst="rect">
            <a:avLst/>
          </a:prstGeom>
        </p:spPr>
        <p:txBody>
          <a:bodyPr wrap="none">
            <a:spAutoFit/>
          </a:bodyPr>
          <a:lstStyle/>
          <a:p>
            <a:r>
              <a:rPr lang="en-US" sz="3500" dirty="0">
                <a:solidFill>
                  <a:schemeClr val="tx2">
                    <a:satMod val="130000"/>
                  </a:schemeClr>
                </a:solidFill>
                <a:cs typeface="Trebuchet MS" pitchFamily="34" charset="0"/>
              </a:rPr>
              <a:t>User Defined Reporting</a:t>
            </a:r>
            <a:endParaRPr lang="en-US" sz="3500" dirty="0"/>
          </a:p>
        </p:txBody>
      </p:sp>
    </p:spTree>
    <p:extLst>
      <p:ext uri="{BB962C8B-B14F-4D97-AF65-F5344CB8AC3E}">
        <p14:creationId xmlns:p14="http://schemas.microsoft.com/office/powerpoint/2010/main" val="42869307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26DE59-0386-4456-B21E-FBC22CF53C86}" type="slidenum">
              <a:rPr lang="en-US" smtClean="0"/>
              <a:pPr/>
              <a:t>82</a:t>
            </a:fld>
            <a:endParaRPr lang="en-US" dirty="0"/>
          </a:p>
        </p:txBody>
      </p:sp>
      <p:sp>
        <p:nvSpPr>
          <p:cNvPr id="4" name="Title 3"/>
          <p:cNvSpPr>
            <a:spLocks noGrp="1"/>
          </p:cNvSpPr>
          <p:nvPr>
            <p:ph type="title" idx="4294967295"/>
          </p:nvPr>
        </p:nvSpPr>
        <p:spPr>
          <a:xfrm>
            <a:off x="870123" y="0"/>
            <a:ext cx="7556485" cy="1068988"/>
          </a:xfrm>
        </p:spPr>
        <p:txBody>
          <a:bodyPr/>
          <a:lstStyle/>
          <a:p>
            <a:pPr algn="l"/>
            <a:r>
              <a:rPr lang="en-US" sz="3500" dirty="0">
                <a:solidFill>
                  <a:schemeClr val="tx2">
                    <a:satMod val="130000"/>
                  </a:schemeClr>
                </a:solidFill>
                <a:cs typeface="Trebuchet MS" pitchFamily="34" charset="0"/>
              </a:rPr>
              <a:t>User Defined Reporting</a:t>
            </a:r>
            <a:endParaRPr lang="en-US" sz="3500"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l="23334" t="9628" r="63335" b="68890"/>
          <a:stretch>
            <a:fillRect/>
          </a:stretch>
        </p:blipFill>
        <p:spPr bwMode="auto">
          <a:xfrm>
            <a:off x="870123" y="1056336"/>
            <a:ext cx="2933700" cy="2659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p:cNvPicPr>
            <a:picLocks noChangeAspect="1"/>
          </p:cNvPicPr>
          <p:nvPr/>
        </p:nvPicPr>
        <p:blipFill>
          <a:blip r:embed="rId3">
            <a:extLst>
              <a:ext uri="{28A0092B-C50C-407E-A947-70E740481C1C}">
                <a14:useLocalDpi xmlns:a14="http://schemas.microsoft.com/office/drawing/2010/main" val="0"/>
              </a:ext>
            </a:extLst>
          </a:blip>
          <a:srcRect r="59468" b="48409"/>
          <a:stretch>
            <a:fillRect/>
          </a:stretch>
        </p:blipFill>
        <p:spPr bwMode="auto">
          <a:xfrm>
            <a:off x="3998455" y="1056336"/>
            <a:ext cx="2808288" cy="2659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831245" y="4211773"/>
            <a:ext cx="7800079" cy="1754326"/>
          </a:xfrm>
          <a:prstGeom prst="rect">
            <a:avLst/>
          </a:prstGeom>
        </p:spPr>
        <p:txBody>
          <a:bodyPr wrap="square">
            <a:spAutoFit/>
          </a:bodyPr>
          <a:lstStyle/>
          <a:p>
            <a:pPr>
              <a:spcBef>
                <a:spcPct val="0"/>
              </a:spcBef>
            </a:pPr>
            <a:r>
              <a:rPr lang="en-US" altLang="en-US" dirty="0">
                <a:latin typeface="Times New Roman" panose="02020603050405020304" pitchFamily="18" charset="0"/>
              </a:rPr>
              <a:t>Under the View menu, choose Table Designer. The Table Designer lists the name of all of the </a:t>
            </a:r>
            <a:r>
              <a:rPr lang="en-US" altLang="en-US" dirty="0" smtClean="0">
                <a:latin typeface="Times New Roman" panose="02020603050405020304" pitchFamily="18" charset="0"/>
              </a:rPr>
              <a:t>fields </a:t>
            </a:r>
            <a:r>
              <a:rPr lang="en-US" altLang="en-US" dirty="0">
                <a:latin typeface="Times New Roman" panose="02020603050405020304" pitchFamily="18" charset="0"/>
              </a:rPr>
              <a:t>included under Edit Output Fields.</a:t>
            </a:r>
          </a:p>
          <a:p>
            <a:pPr>
              <a:spcBef>
                <a:spcPct val="0"/>
              </a:spcBef>
            </a:pPr>
            <a:endParaRPr lang="en-US" altLang="en-US" dirty="0">
              <a:latin typeface="Times New Roman" panose="02020603050405020304" pitchFamily="18" charset="0"/>
            </a:endParaRPr>
          </a:p>
          <a:p>
            <a:pPr>
              <a:spcBef>
                <a:spcPct val="0"/>
              </a:spcBef>
            </a:pPr>
            <a:r>
              <a:rPr lang="en-US" altLang="en-US" dirty="0">
                <a:latin typeface="Times New Roman" panose="02020603050405020304" pitchFamily="18" charset="0"/>
              </a:rPr>
              <a:t>Please note how each field included is </a:t>
            </a:r>
            <a:r>
              <a:rPr lang="en-US" altLang="en-US" i="1" dirty="0">
                <a:solidFill>
                  <a:srgbClr val="FF0000"/>
                </a:solidFill>
                <a:latin typeface="Times New Roman" panose="02020603050405020304" pitchFamily="18" charset="0"/>
              </a:rPr>
              <a:t>coded/named a certain way</a:t>
            </a:r>
            <a:r>
              <a:rPr lang="en-US" altLang="en-US" dirty="0">
                <a:latin typeface="Times New Roman" panose="02020603050405020304" pitchFamily="18" charset="0"/>
              </a:rPr>
              <a:t>. If you want to add a field to the report, you will need to know the exact field name as it is listed under Table Designer. </a:t>
            </a:r>
          </a:p>
        </p:txBody>
      </p:sp>
      <p:pic>
        <p:nvPicPr>
          <p:cNvPr id="2" name="Picture 1"/>
          <p:cNvPicPr>
            <a:picLocks noChangeAspect="1"/>
          </p:cNvPicPr>
          <p:nvPr/>
        </p:nvPicPr>
        <p:blipFill>
          <a:blip r:embed="rId4"/>
          <a:stretch>
            <a:fillRect/>
          </a:stretch>
        </p:blipFill>
        <p:spPr>
          <a:xfrm>
            <a:off x="6874380" y="1342734"/>
            <a:ext cx="2038635" cy="2086266"/>
          </a:xfrm>
          <a:prstGeom prst="rect">
            <a:avLst/>
          </a:prstGeom>
        </p:spPr>
      </p:pic>
    </p:spTree>
    <p:extLst>
      <p:ext uri="{BB962C8B-B14F-4D97-AF65-F5344CB8AC3E}">
        <p14:creationId xmlns:p14="http://schemas.microsoft.com/office/powerpoint/2010/main" val="40917092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22310" y="4018738"/>
            <a:ext cx="7409014" cy="998376"/>
          </a:xfrm>
        </p:spPr>
        <p:txBody>
          <a:bodyPr>
            <a:normAutofit fontScale="55000" lnSpcReduction="20000"/>
          </a:bodyPr>
          <a:lstStyle/>
          <a:p>
            <a:pPr>
              <a:spcBef>
                <a:spcPct val="0"/>
              </a:spcBef>
              <a:buNone/>
            </a:pPr>
            <a:r>
              <a:rPr lang="en-US" altLang="en-US" dirty="0">
                <a:solidFill>
                  <a:srgbClr val="FF0000"/>
                </a:solidFill>
                <a:latin typeface="Times New Roman" panose="02020603050405020304" pitchFamily="18" charset="0"/>
              </a:rPr>
              <a:t>Under Page Header, locate the purple label </a:t>
            </a:r>
            <a:r>
              <a:rPr lang="en-US" altLang="en-US" i="1" dirty="0">
                <a:latin typeface="Times New Roman" panose="02020603050405020304" pitchFamily="18" charset="0"/>
              </a:rPr>
              <a:t>“District ID” </a:t>
            </a:r>
            <a:r>
              <a:rPr lang="en-US" altLang="en-US" dirty="0">
                <a:solidFill>
                  <a:srgbClr val="FF0000"/>
                </a:solidFill>
                <a:latin typeface="Times New Roman" panose="02020603050405020304" pitchFamily="18" charset="0"/>
              </a:rPr>
              <a:t>and double click it.</a:t>
            </a:r>
          </a:p>
          <a:p>
            <a:pPr>
              <a:spcBef>
                <a:spcPct val="0"/>
              </a:spcBef>
              <a:buNone/>
            </a:pPr>
            <a:r>
              <a:rPr lang="en-US" altLang="en-US" dirty="0">
                <a:solidFill>
                  <a:srgbClr val="FF0000"/>
                </a:solidFill>
                <a:latin typeface="Times New Roman" panose="02020603050405020304" pitchFamily="18" charset="0"/>
              </a:rPr>
              <a:t>This will display the Label Properties window where you can edit the default label. Change it from </a:t>
            </a:r>
            <a:r>
              <a:rPr lang="en-US" altLang="en-US" i="1" dirty="0">
                <a:latin typeface="Times New Roman" panose="02020603050405020304" pitchFamily="18" charset="0"/>
              </a:rPr>
              <a:t>District ID </a:t>
            </a:r>
            <a:r>
              <a:rPr lang="en-US" altLang="en-US" dirty="0">
                <a:solidFill>
                  <a:srgbClr val="FF0000"/>
                </a:solidFill>
                <a:latin typeface="Times New Roman" panose="02020603050405020304" pitchFamily="18" charset="0"/>
              </a:rPr>
              <a:t>to </a:t>
            </a:r>
            <a:r>
              <a:rPr lang="en-US" altLang="en-US" i="1" dirty="0">
                <a:latin typeface="Times New Roman" panose="02020603050405020304" pitchFamily="18" charset="0"/>
              </a:rPr>
              <a:t>Time at Stop</a:t>
            </a:r>
            <a:r>
              <a:rPr lang="en-US" altLang="en-US" dirty="0">
                <a:solidFill>
                  <a:srgbClr val="FF0000"/>
                </a:solidFill>
                <a:latin typeface="Times New Roman" panose="02020603050405020304" pitchFamily="18" charset="0"/>
              </a:rPr>
              <a:t>.</a:t>
            </a:r>
          </a:p>
        </p:txBody>
      </p:sp>
      <p:sp>
        <p:nvSpPr>
          <p:cNvPr id="3" name="Slide Number Placeholder 2"/>
          <p:cNvSpPr>
            <a:spLocks noGrp="1"/>
          </p:cNvSpPr>
          <p:nvPr>
            <p:ph type="sldNum" sz="quarter" idx="12"/>
          </p:nvPr>
        </p:nvSpPr>
        <p:spPr/>
        <p:txBody>
          <a:bodyPr/>
          <a:lstStyle/>
          <a:p>
            <a:fld id="{B726DE59-0386-4456-B21E-FBC22CF53C86}" type="slidenum">
              <a:rPr lang="en-US" smtClean="0"/>
              <a:pPr/>
              <a:t>83</a:t>
            </a:fld>
            <a:endParaRPr lang="en-US" dirty="0"/>
          </a:p>
        </p:txBody>
      </p:sp>
      <p:sp>
        <p:nvSpPr>
          <p:cNvPr id="4" name="Title 3"/>
          <p:cNvSpPr>
            <a:spLocks noGrp="1"/>
          </p:cNvSpPr>
          <p:nvPr>
            <p:ph type="title" idx="4294967295"/>
          </p:nvPr>
        </p:nvSpPr>
        <p:spPr>
          <a:xfrm>
            <a:off x="923627" y="0"/>
            <a:ext cx="7556485" cy="1068988"/>
          </a:xfrm>
        </p:spPr>
        <p:txBody>
          <a:bodyPr/>
          <a:lstStyle/>
          <a:p>
            <a:pPr algn="l"/>
            <a:r>
              <a:rPr lang="en-US" sz="3500" dirty="0">
                <a:solidFill>
                  <a:schemeClr val="tx2">
                    <a:satMod val="130000"/>
                  </a:schemeClr>
                </a:solidFill>
                <a:cs typeface="Trebuchet MS" pitchFamily="34" charset="0"/>
              </a:rPr>
              <a:t>User Defined Reporting</a:t>
            </a:r>
            <a:endParaRPr lang="en-US" sz="3500"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3468" y="953539"/>
            <a:ext cx="6499225"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p:nvPicPr>
        <p:blipFill>
          <a:blip r:embed="rId3">
            <a:extLst>
              <a:ext uri="{28A0092B-C50C-407E-A947-70E740481C1C}">
                <a14:useLocalDpi xmlns:a14="http://schemas.microsoft.com/office/drawing/2010/main" val="0"/>
              </a:ext>
            </a:extLst>
          </a:blip>
          <a:srcRect b="74187"/>
          <a:stretch>
            <a:fillRect/>
          </a:stretch>
        </p:blipFill>
        <p:spPr bwMode="auto">
          <a:xfrm>
            <a:off x="863125" y="5204175"/>
            <a:ext cx="3600450" cy="1057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p:cNvPicPr>
          <p:nvPr/>
        </p:nvPicPr>
        <p:blipFill>
          <a:blip r:embed="rId4">
            <a:extLst>
              <a:ext uri="{28A0092B-C50C-407E-A947-70E740481C1C}">
                <a14:useLocalDpi xmlns:a14="http://schemas.microsoft.com/office/drawing/2010/main" val="0"/>
              </a:ext>
            </a:extLst>
          </a:blip>
          <a:srcRect l="1970" t="18327" r="55254" b="67369"/>
          <a:stretch>
            <a:fillRect/>
          </a:stretch>
        </p:blipFill>
        <p:spPr bwMode="auto">
          <a:xfrm>
            <a:off x="4535779" y="5204175"/>
            <a:ext cx="4343400" cy="106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987490" y="5980923"/>
            <a:ext cx="914400" cy="280528"/>
          </a:xfrm>
          <a:prstGeom prst="rect">
            <a:avLst/>
          </a:prstGeom>
          <a:noFill/>
          <a:ln w="539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 name="Rectangle 8"/>
          <p:cNvSpPr/>
          <p:nvPr/>
        </p:nvSpPr>
        <p:spPr>
          <a:xfrm>
            <a:off x="8014995" y="5533053"/>
            <a:ext cx="930235" cy="228809"/>
          </a:xfrm>
          <a:prstGeom prst="rect">
            <a:avLst/>
          </a:prstGeom>
          <a:noFill/>
          <a:ln w="539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extLst>
      <p:ext uri="{BB962C8B-B14F-4D97-AF65-F5344CB8AC3E}">
        <p14:creationId xmlns:p14="http://schemas.microsoft.com/office/powerpoint/2010/main" val="241445714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39" y="2507701"/>
            <a:ext cx="7674986" cy="1859026"/>
          </a:xfrm>
        </p:spPr>
        <p:txBody>
          <a:bodyPr>
            <a:normAutofit fontScale="62500" lnSpcReduction="20000"/>
          </a:bodyPr>
          <a:lstStyle/>
          <a:p>
            <a:pPr>
              <a:spcBef>
                <a:spcPct val="0"/>
              </a:spcBef>
              <a:buNone/>
            </a:pPr>
            <a:r>
              <a:rPr lang="en-US" altLang="en-US" dirty="0">
                <a:latin typeface="Times New Roman" panose="02020603050405020304" pitchFamily="18" charset="0"/>
              </a:rPr>
              <a:t>Under Group Header 1, find the black box </a:t>
            </a:r>
            <a:r>
              <a:rPr lang="en-US" altLang="en-US" i="1" dirty="0">
                <a:solidFill>
                  <a:srgbClr val="FF0000"/>
                </a:solidFill>
                <a:latin typeface="Times New Roman" panose="02020603050405020304" pitchFamily="18" charset="0"/>
              </a:rPr>
              <a:t>“RIGHT(stu_districtid, 12)” </a:t>
            </a:r>
            <a:r>
              <a:rPr lang="en-US" altLang="en-US" dirty="0">
                <a:latin typeface="Times New Roman" panose="02020603050405020304" pitchFamily="18" charset="0"/>
              </a:rPr>
              <a:t>and double click it. This will display the Field Properties window where you can edit the field or variable that you want displayed. </a:t>
            </a:r>
          </a:p>
          <a:p>
            <a:pPr>
              <a:spcBef>
                <a:spcPct val="0"/>
              </a:spcBef>
              <a:buNone/>
            </a:pPr>
            <a:r>
              <a:rPr lang="en-US" altLang="en-US" dirty="0">
                <a:latin typeface="Times New Roman" panose="02020603050405020304" pitchFamily="18" charset="0"/>
              </a:rPr>
              <a:t>Change it from </a:t>
            </a:r>
            <a:r>
              <a:rPr lang="en-US" altLang="en-US" i="1" dirty="0">
                <a:solidFill>
                  <a:srgbClr val="FF0000"/>
                </a:solidFill>
                <a:latin typeface="Times New Roman" panose="02020603050405020304" pitchFamily="18" charset="0"/>
              </a:rPr>
              <a:t>PowerSchool ID </a:t>
            </a:r>
            <a:r>
              <a:rPr lang="en-US" altLang="en-US" dirty="0">
                <a:latin typeface="Times New Roman" panose="02020603050405020304" pitchFamily="18" charset="0"/>
              </a:rPr>
              <a:t>to </a:t>
            </a:r>
            <a:r>
              <a:rPr lang="en-US" altLang="en-US" i="1" dirty="0">
                <a:solidFill>
                  <a:srgbClr val="FF0000"/>
                </a:solidFill>
                <a:latin typeface="Times New Roman" panose="02020603050405020304" pitchFamily="18" charset="0"/>
              </a:rPr>
              <a:t>Time at Stop</a:t>
            </a:r>
          </a:p>
          <a:p>
            <a:pPr>
              <a:spcBef>
                <a:spcPct val="0"/>
              </a:spcBef>
              <a:buNone/>
            </a:pPr>
            <a:endParaRPr lang="en-US" altLang="en-US" dirty="0">
              <a:latin typeface="Times New Roman" panose="02020603050405020304" pitchFamily="18" charset="0"/>
            </a:endParaRPr>
          </a:p>
          <a:p>
            <a:pPr>
              <a:spcBef>
                <a:spcPct val="0"/>
              </a:spcBef>
              <a:buNone/>
            </a:pPr>
            <a:r>
              <a:rPr lang="en-US" altLang="en-US" dirty="0">
                <a:solidFill>
                  <a:srgbClr val="FF0000"/>
                </a:solidFill>
                <a:latin typeface="Times New Roman" panose="02020603050405020304" pitchFamily="18" charset="0"/>
              </a:rPr>
              <a:t>Delete </a:t>
            </a:r>
            <a:r>
              <a:rPr lang="en-US" altLang="en-US" i="1" dirty="0">
                <a:latin typeface="Times New Roman" panose="02020603050405020304" pitchFamily="18" charset="0"/>
              </a:rPr>
              <a:t>“RIGHT(stu_districtid, 12)” </a:t>
            </a:r>
            <a:r>
              <a:rPr lang="en-US" altLang="en-US" dirty="0">
                <a:solidFill>
                  <a:srgbClr val="FF0000"/>
                </a:solidFill>
                <a:latin typeface="Times New Roman" panose="02020603050405020304" pitchFamily="18" charset="0"/>
              </a:rPr>
              <a:t>and replace this with </a:t>
            </a:r>
          </a:p>
          <a:p>
            <a:pPr>
              <a:spcBef>
                <a:spcPct val="0"/>
              </a:spcBef>
              <a:buNone/>
            </a:pPr>
            <a:r>
              <a:rPr lang="en-US" altLang="en-US" i="1" dirty="0">
                <a:latin typeface="Times New Roman" panose="02020603050405020304" pitchFamily="18" charset="0"/>
              </a:rPr>
              <a:t>“TTOC(runsrv_timeatsrv,2)” </a:t>
            </a:r>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84</a:t>
            </a:fld>
            <a:endParaRPr lang="en-US" dirty="0"/>
          </a:p>
        </p:txBody>
      </p:sp>
      <p:sp>
        <p:nvSpPr>
          <p:cNvPr id="4" name="Title 3"/>
          <p:cNvSpPr>
            <a:spLocks noGrp="1"/>
          </p:cNvSpPr>
          <p:nvPr>
            <p:ph type="title" idx="4294967295"/>
          </p:nvPr>
        </p:nvSpPr>
        <p:spPr/>
        <p:txBody>
          <a:bodyPr/>
          <a:lstStyle/>
          <a:p>
            <a:pPr algn="l"/>
            <a:r>
              <a:rPr lang="en-US" dirty="0">
                <a:solidFill>
                  <a:schemeClr val="tx2">
                    <a:satMod val="130000"/>
                  </a:schemeClr>
                </a:solidFill>
                <a:cs typeface="Trebuchet MS" pitchFamily="34" charset="0"/>
              </a:rPr>
              <a:t>User Defined Reporting</a:t>
            </a:r>
            <a:endParaRPr lang="en-US"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l="1973" t="60867" r="3143" b="23244"/>
          <a:stretch>
            <a:fillRect/>
          </a:stretch>
        </p:blipFill>
        <p:spPr bwMode="auto">
          <a:xfrm>
            <a:off x="1074839" y="1206053"/>
            <a:ext cx="72326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p:nvPicPr>
        <p:blipFill>
          <a:blip r:embed="rId3">
            <a:extLst>
              <a:ext uri="{28A0092B-C50C-407E-A947-70E740481C1C}">
                <a14:useLocalDpi xmlns:a14="http://schemas.microsoft.com/office/drawing/2010/main" val="0"/>
              </a:ext>
            </a:extLst>
          </a:blip>
          <a:srcRect r="23396" b="68475"/>
          <a:stretch>
            <a:fillRect/>
          </a:stretch>
        </p:blipFill>
        <p:spPr bwMode="auto">
          <a:xfrm>
            <a:off x="1156510" y="4806302"/>
            <a:ext cx="3071812" cy="1300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p:cNvPicPr>
          <p:nvPr/>
        </p:nvPicPr>
        <p:blipFill>
          <a:blip r:embed="rId4">
            <a:extLst>
              <a:ext uri="{28A0092B-C50C-407E-A947-70E740481C1C}">
                <a14:useLocalDpi xmlns:a14="http://schemas.microsoft.com/office/drawing/2010/main" val="0"/>
              </a:ext>
            </a:extLst>
          </a:blip>
          <a:srcRect r="23396" b="68475"/>
          <a:stretch>
            <a:fillRect/>
          </a:stretch>
        </p:blipFill>
        <p:spPr bwMode="auto">
          <a:xfrm>
            <a:off x="5270836" y="4806302"/>
            <a:ext cx="3071813" cy="1300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4637314" y="1427585"/>
            <a:ext cx="1839686" cy="466529"/>
          </a:xfrm>
          <a:prstGeom prst="rect">
            <a:avLst/>
          </a:prstGeom>
          <a:noFill/>
          <a:ln w="539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ectangle 6"/>
          <p:cNvSpPr/>
          <p:nvPr/>
        </p:nvSpPr>
        <p:spPr>
          <a:xfrm>
            <a:off x="1074839" y="197481"/>
            <a:ext cx="4448013" cy="630942"/>
          </a:xfrm>
          <a:prstGeom prst="rect">
            <a:avLst/>
          </a:prstGeom>
        </p:spPr>
        <p:txBody>
          <a:bodyPr wrap="none">
            <a:spAutoFit/>
          </a:bodyPr>
          <a:lstStyle/>
          <a:p>
            <a:r>
              <a:rPr lang="en-US" sz="3500" dirty="0">
                <a:solidFill>
                  <a:schemeClr val="tx2">
                    <a:satMod val="130000"/>
                  </a:schemeClr>
                </a:solidFill>
                <a:cs typeface="Trebuchet MS" pitchFamily="34" charset="0"/>
              </a:rPr>
              <a:t>User Defined Reporting</a:t>
            </a:r>
            <a:endParaRPr lang="en-US" sz="3500" dirty="0"/>
          </a:p>
        </p:txBody>
      </p:sp>
    </p:spTree>
    <p:extLst>
      <p:ext uri="{BB962C8B-B14F-4D97-AF65-F5344CB8AC3E}">
        <p14:creationId xmlns:p14="http://schemas.microsoft.com/office/powerpoint/2010/main" val="208200411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01225" y="3914379"/>
            <a:ext cx="7556485" cy="2187841"/>
          </a:xfrm>
        </p:spPr>
        <p:txBody>
          <a:bodyPr>
            <a:normAutofit/>
          </a:bodyPr>
          <a:lstStyle/>
          <a:p>
            <a:pPr algn="ctr">
              <a:spcBef>
                <a:spcPct val="0"/>
              </a:spcBef>
              <a:buNone/>
            </a:pPr>
            <a:r>
              <a:rPr lang="en-US" altLang="en-US" dirty="0">
                <a:latin typeface="Times New Roman" panose="02020603050405020304" pitchFamily="18" charset="0"/>
              </a:rPr>
              <a:t>	</a:t>
            </a:r>
            <a:r>
              <a:rPr lang="en-US" altLang="en-US" sz="2200" dirty="0" smtClean="0">
                <a:solidFill>
                  <a:srgbClr val="002060"/>
                </a:solidFill>
                <a:latin typeface="Times New Roman" panose="02020603050405020304" pitchFamily="18" charset="0"/>
              </a:rPr>
              <a:t>Stop Times in TIMS-SQL include a generic date of 01/01/1900. So to remove the dates from being displayed, you must include some programming language to exclude the date. TTOC stands for Time </a:t>
            </a:r>
            <a:r>
              <a:rPr lang="en-US" altLang="en-US" sz="2200" dirty="0" smtClean="0">
                <a:solidFill>
                  <a:srgbClr val="FF0000"/>
                </a:solidFill>
                <a:latin typeface="Times New Roman" panose="02020603050405020304" pitchFamily="18" charset="0"/>
              </a:rPr>
              <a:t>To Character and “,2” tells the system to only display the time part of the full Stop Time Field</a:t>
            </a:r>
            <a:endParaRPr lang="en-US" altLang="en-US" sz="2200" dirty="0">
              <a:solidFill>
                <a:srgbClr val="FF0000"/>
              </a:solidFill>
              <a:latin typeface="Times New Roman" panose="02020603050405020304" pitchFamily="18" charset="0"/>
            </a:endParaRPr>
          </a:p>
          <a:p>
            <a:pPr>
              <a:spcBef>
                <a:spcPct val="0"/>
              </a:spcBef>
              <a:buNone/>
            </a:pPr>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85</a:t>
            </a:fld>
            <a:endParaRPr lang="en-US" dirty="0"/>
          </a:p>
        </p:txBody>
      </p:sp>
      <p:sp>
        <p:nvSpPr>
          <p:cNvPr id="4" name="Title 3"/>
          <p:cNvSpPr>
            <a:spLocks noGrp="1"/>
          </p:cNvSpPr>
          <p:nvPr>
            <p:ph type="title" idx="4294967295"/>
          </p:nvPr>
        </p:nvSpPr>
        <p:spPr>
          <a:xfrm>
            <a:off x="901225" y="0"/>
            <a:ext cx="7556485" cy="1068988"/>
          </a:xfrm>
        </p:spPr>
        <p:txBody>
          <a:bodyPr/>
          <a:lstStyle/>
          <a:p>
            <a:pPr algn="l"/>
            <a:r>
              <a:rPr lang="en-US" sz="3500" dirty="0">
                <a:solidFill>
                  <a:schemeClr val="tx2">
                    <a:satMod val="130000"/>
                  </a:schemeClr>
                </a:solidFill>
                <a:cs typeface="Trebuchet MS" pitchFamily="34" charset="0"/>
              </a:rPr>
              <a:t>User Defined Reporting</a:t>
            </a:r>
            <a:endParaRPr lang="en-US" sz="35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l="2495" t="1962" r="17696" b="68475"/>
          <a:stretch>
            <a:fillRect/>
          </a:stretch>
        </p:blipFill>
        <p:spPr bwMode="auto">
          <a:xfrm>
            <a:off x="1775703" y="1711396"/>
            <a:ext cx="5600700" cy="175026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05062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39" y="3128810"/>
            <a:ext cx="7761251" cy="1215213"/>
          </a:xfrm>
        </p:spPr>
        <p:txBody>
          <a:bodyPr>
            <a:normAutofit fontScale="70000" lnSpcReduction="20000"/>
          </a:bodyPr>
          <a:lstStyle/>
          <a:p>
            <a:pPr>
              <a:spcBef>
                <a:spcPct val="0"/>
              </a:spcBef>
              <a:buNone/>
            </a:pPr>
            <a:r>
              <a:rPr lang="en-US" altLang="en-US" dirty="0">
                <a:latin typeface="Times New Roman" panose="02020603050405020304" pitchFamily="18" charset="0"/>
              </a:rPr>
              <a:t>Before you save the modifications to the report, you should view a preview of the report to make sure you made the edits correctly. </a:t>
            </a:r>
          </a:p>
          <a:p>
            <a:pPr>
              <a:spcBef>
                <a:spcPct val="0"/>
              </a:spcBef>
              <a:buNone/>
            </a:pPr>
            <a:r>
              <a:rPr lang="en-US" altLang="en-US" dirty="0">
                <a:latin typeface="Times New Roman" panose="02020603050405020304" pitchFamily="18" charset="0"/>
              </a:rPr>
              <a:t>Under View, Choose Preview to preview the modified report. </a:t>
            </a:r>
          </a:p>
          <a:p>
            <a:pPr>
              <a:spcBef>
                <a:spcPct val="0"/>
              </a:spcBef>
              <a:buNone/>
            </a:pPr>
            <a:r>
              <a:rPr lang="en-US" altLang="en-US" dirty="0">
                <a:latin typeface="Times New Roman" panose="02020603050405020304" pitchFamily="18" charset="0"/>
              </a:rPr>
              <a:t>The report should now show Time at Stop instead of District ID</a:t>
            </a:r>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86</a:t>
            </a:fld>
            <a:endParaRPr lang="en-US" dirty="0"/>
          </a:p>
        </p:txBody>
      </p:sp>
      <p:sp>
        <p:nvSpPr>
          <p:cNvPr id="4" name="Title 3"/>
          <p:cNvSpPr>
            <a:spLocks noGrp="1"/>
          </p:cNvSpPr>
          <p:nvPr>
            <p:ph type="title" idx="4294967295"/>
          </p:nvPr>
        </p:nvSpPr>
        <p:spPr>
          <a:xfrm>
            <a:off x="925549" y="0"/>
            <a:ext cx="7556485" cy="1068988"/>
          </a:xfrm>
        </p:spPr>
        <p:txBody>
          <a:bodyPr/>
          <a:lstStyle/>
          <a:p>
            <a:pPr algn="l"/>
            <a:r>
              <a:rPr lang="en-US" sz="3500" dirty="0">
                <a:solidFill>
                  <a:schemeClr val="tx2">
                    <a:satMod val="130000"/>
                  </a:schemeClr>
                </a:solidFill>
                <a:cs typeface="Trebuchet MS" pitchFamily="34" charset="0"/>
              </a:rPr>
              <a:t>User Defined Reporting</a:t>
            </a:r>
            <a:endParaRPr lang="en-US" sz="3500"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l="12917" t="9259" r="65417" b="74445"/>
          <a:stretch>
            <a:fillRect/>
          </a:stretch>
        </p:blipFill>
        <p:spPr bwMode="auto">
          <a:xfrm>
            <a:off x="2558321" y="961605"/>
            <a:ext cx="4783138" cy="2024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1408232" y="4357227"/>
            <a:ext cx="7011378" cy="1840672"/>
          </a:xfrm>
          <a:prstGeom prst="rect">
            <a:avLst/>
          </a:prstGeom>
        </p:spPr>
      </p:pic>
    </p:spTree>
    <p:extLst>
      <p:ext uri="{BB962C8B-B14F-4D97-AF65-F5344CB8AC3E}">
        <p14:creationId xmlns:p14="http://schemas.microsoft.com/office/powerpoint/2010/main" val="80657897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28231" y="1516940"/>
            <a:ext cx="7310999" cy="1551115"/>
          </a:xfrm>
        </p:spPr>
        <p:txBody>
          <a:bodyPr>
            <a:normAutofit fontScale="55000" lnSpcReduction="20000"/>
          </a:bodyPr>
          <a:lstStyle/>
          <a:p>
            <a:pPr>
              <a:spcBef>
                <a:spcPct val="0"/>
              </a:spcBef>
              <a:buNone/>
            </a:pPr>
            <a:r>
              <a:rPr lang="en-US" altLang="en-US" dirty="0">
                <a:solidFill>
                  <a:srgbClr val="FF0000"/>
                </a:solidFill>
                <a:latin typeface="Times New Roman" panose="02020603050405020304" pitchFamily="18" charset="0"/>
              </a:rPr>
              <a:t>Use the “Under X” to close out the Print Preview and return to the main page of the Report Designer.</a:t>
            </a:r>
          </a:p>
          <a:p>
            <a:pPr>
              <a:spcBef>
                <a:spcPct val="0"/>
              </a:spcBef>
              <a:buNone/>
            </a:pPr>
            <a:r>
              <a:rPr lang="en-US" altLang="en-US" dirty="0">
                <a:solidFill>
                  <a:srgbClr val="FF0000"/>
                </a:solidFill>
                <a:latin typeface="Times New Roman" panose="02020603050405020304" pitchFamily="18" charset="0"/>
              </a:rPr>
              <a:t>Continue to Make Edits to the Report and Preview as Needed to verify your edits were made correctly. When you are finished, use the “Under X” to close the report designer. The system will ask you if you want to save changes to the Report Designer – if so, choose Yes</a:t>
            </a:r>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87</a:t>
            </a:fld>
            <a:endParaRPr lang="en-US" dirty="0"/>
          </a:p>
        </p:txBody>
      </p:sp>
      <p:sp>
        <p:nvSpPr>
          <p:cNvPr id="4" name="Title 3"/>
          <p:cNvSpPr>
            <a:spLocks noGrp="1"/>
          </p:cNvSpPr>
          <p:nvPr>
            <p:ph type="title" idx="4294967295"/>
          </p:nvPr>
        </p:nvSpPr>
        <p:spPr>
          <a:xfrm>
            <a:off x="905489" y="262567"/>
            <a:ext cx="7556485" cy="586519"/>
          </a:xfrm>
        </p:spPr>
        <p:txBody>
          <a:bodyPr/>
          <a:lstStyle/>
          <a:p>
            <a:pPr algn="l"/>
            <a:r>
              <a:rPr lang="en-US" sz="3500" dirty="0">
                <a:solidFill>
                  <a:schemeClr val="tx2">
                    <a:satMod val="130000"/>
                  </a:schemeClr>
                </a:solidFill>
                <a:cs typeface="Trebuchet MS" pitchFamily="34" charset="0"/>
              </a:rPr>
              <a:t>User Defined Reporting</a:t>
            </a:r>
            <a:endParaRPr lang="en-US" sz="3500" dirty="0"/>
          </a:p>
        </p:txBody>
      </p:sp>
      <p:pic>
        <p:nvPicPr>
          <p:cNvPr id="7" name="Picture 4"/>
          <p:cNvPicPr>
            <a:picLocks noChangeAspect="1"/>
          </p:cNvPicPr>
          <p:nvPr/>
        </p:nvPicPr>
        <p:blipFill>
          <a:blip r:embed="rId2">
            <a:extLst>
              <a:ext uri="{28A0092B-C50C-407E-A947-70E740481C1C}">
                <a14:useLocalDpi xmlns:a14="http://schemas.microsoft.com/office/drawing/2010/main" val="0"/>
              </a:ext>
            </a:extLst>
          </a:blip>
          <a:srcRect l="468" b="77586"/>
          <a:stretch>
            <a:fillRect/>
          </a:stretch>
        </p:blipFill>
        <p:spPr bwMode="auto">
          <a:xfrm>
            <a:off x="905489" y="3395578"/>
            <a:ext cx="5278927" cy="1465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p:cNvPicPr>
          <p:nvPr/>
        </p:nvPicPr>
        <p:blipFill>
          <a:blip r:embed="rId3">
            <a:extLst>
              <a:ext uri="{28A0092B-C50C-407E-A947-70E740481C1C}">
                <a14:useLocalDpi xmlns:a14="http://schemas.microsoft.com/office/drawing/2010/main" val="0"/>
              </a:ext>
            </a:extLst>
          </a:blip>
          <a:srcRect l="5315" r="15614"/>
          <a:stretch>
            <a:fillRect/>
          </a:stretch>
        </p:blipFill>
        <p:spPr bwMode="auto">
          <a:xfrm>
            <a:off x="6304522" y="3399762"/>
            <a:ext cx="2605088" cy="1465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5957132" y="3615259"/>
            <a:ext cx="287337" cy="241300"/>
          </a:xfrm>
          <a:prstGeom prst="rect">
            <a:avLst/>
          </a:prstGeom>
          <a:noFill/>
          <a:ln w="635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0" name="Rectangle 9"/>
          <p:cNvSpPr/>
          <p:nvPr/>
        </p:nvSpPr>
        <p:spPr>
          <a:xfrm>
            <a:off x="6497217" y="4334070"/>
            <a:ext cx="838200" cy="304800"/>
          </a:xfrm>
          <a:prstGeom prst="rect">
            <a:avLst/>
          </a:prstGeom>
          <a:noFill/>
          <a:ln w="635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extLst>
      <p:ext uri="{BB962C8B-B14F-4D97-AF65-F5344CB8AC3E}">
        <p14:creationId xmlns:p14="http://schemas.microsoft.com/office/powerpoint/2010/main" val="416177673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53541" y="1324946"/>
            <a:ext cx="7556485" cy="5031403"/>
          </a:xfrm>
        </p:spPr>
        <p:txBody>
          <a:bodyPr>
            <a:normAutofit fontScale="62500" lnSpcReduction="20000"/>
          </a:bodyPr>
          <a:lstStyle/>
          <a:p>
            <a:pPr>
              <a:spcBef>
                <a:spcPct val="0"/>
              </a:spcBef>
              <a:buNone/>
            </a:pPr>
            <a:r>
              <a:rPr lang="en-US" altLang="en-US" dirty="0">
                <a:latin typeface="Times New Roman" panose="02020603050405020304" pitchFamily="18" charset="0"/>
              </a:rPr>
              <a:t>All of the edits we just completed are now saved within the </a:t>
            </a:r>
            <a:r>
              <a:rPr lang="en-US" altLang="en-US" dirty="0" smtClean="0">
                <a:latin typeface="Times New Roman" panose="02020603050405020304" pitchFamily="18" charset="0"/>
              </a:rPr>
              <a:t>YourName </a:t>
            </a:r>
            <a:r>
              <a:rPr lang="en-US" altLang="en-US" dirty="0">
                <a:latin typeface="Times New Roman" panose="02020603050405020304" pitchFamily="18" charset="0"/>
              </a:rPr>
              <a:t>Passenger List Report. However the filter is set </a:t>
            </a:r>
            <a:r>
              <a:rPr lang="en-US" altLang="en-US" dirty="0" smtClean="0">
                <a:latin typeface="Times New Roman" panose="02020603050405020304" pitchFamily="18" charset="0"/>
              </a:rPr>
              <a:t>for Runs that start with 308</a:t>
            </a:r>
            <a:endParaRPr lang="en-US" altLang="en-US" dirty="0">
              <a:latin typeface="Times New Roman" panose="02020603050405020304" pitchFamily="18" charset="0"/>
            </a:endParaRPr>
          </a:p>
          <a:p>
            <a:pPr>
              <a:spcBef>
                <a:spcPct val="0"/>
              </a:spcBef>
              <a:buNone/>
            </a:pPr>
            <a:endParaRPr lang="en-US" altLang="en-US" dirty="0">
              <a:latin typeface="Times New Roman" panose="02020603050405020304" pitchFamily="18" charset="0"/>
            </a:endParaRPr>
          </a:p>
          <a:p>
            <a:pPr>
              <a:spcBef>
                <a:spcPct val="0"/>
              </a:spcBef>
              <a:buNone/>
            </a:pPr>
            <a:endParaRPr lang="en-US" altLang="en-US" dirty="0">
              <a:latin typeface="Times New Roman" panose="02020603050405020304" pitchFamily="18" charset="0"/>
            </a:endParaRPr>
          </a:p>
          <a:p>
            <a:pPr>
              <a:spcBef>
                <a:spcPct val="0"/>
              </a:spcBef>
              <a:buNone/>
            </a:pPr>
            <a:endParaRPr lang="en-US" altLang="en-US" dirty="0" smtClean="0">
              <a:latin typeface="Times New Roman" panose="02020603050405020304" pitchFamily="18" charset="0"/>
            </a:endParaRPr>
          </a:p>
          <a:p>
            <a:pPr>
              <a:spcBef>
                <a:spcPct val="0"/>
              </a:spcBef>
              <a:buNone/>
            </a:pPr>
            <a:endParaRPr lang="en-US" altLang="en-US" dirty="0">
              <a:latin typeface="Times New Roman" panose="02020603050405020304" pitchFamily="18" charset="0"/>
            </a:endParaRPr>
          </a:p>
          <a:p>
            <a:pPr>
              <a:spcBef>
                <a:spcPct val="0"/>
              </a:spcBef>
              <a:buNone/>
            </a:pPr>
            <a:endParaRPr lang="en-US" altLang="en-US" dirty="0" smtClean="0">
              <a:latin typeface="Times New Roman" panose="02020603050405020304" pitchFamily="18" charset="0"/>
            </a:endParaRPr>
          </a:p>
          <a:p>
            <a:pPr>
              <a:spcBef>
                <a:spcPct val="0"/>
              </a:spcBef>
              <a:buNone/>
            </a:pPr>
            <a:endParaRPr lang="en-US" altLang="en-US" dirty="0">
              <a:latin typeface="Times New Roman" panose="02020603050405020304" pitchFamily="18" charset="0"/>
            </a:endParaRPr>
          </a:p>
          <a:p>
            <a:pPr>
              <a:spcBef>
                <a:spcPct val="0"/>
              </a:spcBef>
              <a:buNone/>
            </a:pPr>
            <a:endParaRPr lang="en-US" altLang="en-US" dirty="0">
              <a:latin typeface="Times New Roman" panose="02020603050405020304" pitchFamily="18" charset="0"/>
            </a:endParaRPr>
          </a:p>
          <a:p>
            <a:pPr>
              <a:spcBef>
                <a:spcPct val="0"/>
              </a:spcBef>
              <a:buNone/>
            </a:pPr>
            <a:endParaRPr lang="en-US" altLang="en-US" dirty="0">
              <a:latin typeface="Times New Roman" panose="02020603050405020304" pitchFamily="18" charset="0"/>
            </a:endParaRPr>
          </a:p>
          <a:p>
            <a:pPr>
              <a:spcBef>
                <a:spcPct val="0"/>
              </a:spcBef>
              <a:buNone/>
            </a:pPr>
            <a:endParaRPr lang="en-US" altLang="en-US" dirty="0" smtClean="0">
              <a:solidFill>
                <a:srgbClr val="FF0000"/>
              </a:solidFill>
              <a:latin typeface="Times New Roman" panose="02020603050405020304" pitchFamily="18" charset="0"/>
            </a:endParaRPr>
          </a:p>
          <a:p>
            <a:pPr>
              <a:spcBef>
                <a:spcPct val="0"/>
              </a:spcBef>
              <a:buNone/>
            </a:pPr>
            <a:endParaRPr lang="en-US" altLang="en-US" dirty="0">
              <a:solidFill>
                <a:srgbClr val="FF0000"/>
              </a:solidFill>
              <a:latin typeface="Times New Roman" panose="02020603050405020304" pitchFamily="18" charset="0"/>
            </a:endParaRPr>
          </a:p>
          <a:p>
            <a:pPr>
              <a:spcBef>
                <a:spcPct val="0"/>
              </a:spcBef>
              <a:buNone/>
            </a:pPr>
            <a:r>
              <a:rPr lang="en-US" altLang="en-US" dirty="0" smtClean="0">
                <a:solidFill>
                  <a:srgbClr val="FF0000"/>
                </a:solidFill>
                <a:latin typeface="Times New Roman" panose="02020603050405020304" pitchFamily="18" charset="0"/>
              </a:rPr>
              <a:t>If </a:t>
            </a:r>
            <a:r>
              <a:rPr lang="en-US" altLang="en-US" dirty="0">
                <a:solidFill>
                  <a:srgbClr val="FF0000"/>
                </a:solidFill>
                <a:latin typeface="Times New Roman" panose="02020603050405020304" pitchFamily="18" charset="0"/>
              </a:rPr>
              <a:t>you wanted to produce this report for other Bus Runs in TIMS, you would need to edit the filter every time. Let’s make some edits to the Report filter to make it easier when needing to run this report for other Bus Runs in the future.</a:t>
            </a:r>
          </a:p>
          <a:p>
            <a:pPr>
              <a:spcBef>
                <a:spcPct val="0"/>
              </a:spcBef>
              <a:buNone/>
            </a:pPr>
            <a:endParaRPr lang="en-US" altLang="en-US" dirty="0">
              <a:latin typeface="Times New Roman" panose="02020603050405020304" pitchFamily="18" charset="0"/>
            </a:endParaRPr>
          </a:p>
          <a:p>
            <a:pPr>
              <a:spcBef>
                <a:spcPct val="0"/>
              </a:spcBef>
              <a:buNone/>
            </a:pPr>
            <a:r>
              <a:rPr lang="en-US" altLang="en-US" dirty="0">
                <a:latin typeface="Times New Roman" panose="02020603050405020304" pitchFamily="18" charset="0"/>
              </a:rPr>
              <a:t>Choose Edit Record Filter and let make some modifications.</a:t>
            </a:r>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88</a:t>
            </a:fld>
            <a:endParaRPr lang="en-US" dirty="0"/>
          </a:p>
        </p:txBody>
      </p:sp>
      <p:sp>
        <p:nvSpPr>
          <p:cNvPr id="4" name="Title 3"/>
          <p:cNvSpPr>
            <a:spLocks noGrp="1"/>
          </p:cNvSpPr>
          <p:nvPr>
            <p:ph type="title" idx="4294967295"/>
          </p:nvPr>
        </p:nvSpPr>
        <p:spPr>
          <a:xfrm>
            <a:off x="850904" y="0"/>
            <a:ext cx="7556485" cy="1068988"/>
          </a:xfrm>
        </p:spPr>
        <p:txBody>
          <a:bodyPr/>
          <a:lstStyle/>
          <a:p>
            <a:pPr algn="l"/>
            <a:r>
              <a:rPr lang="en-US" sz="3500" dirty="0">
                <a:solidFill>
                  <a:schemeClr val="tx2">
                    <a:satMod val="130000"/>
                  </a:schemeClr>
                </a:solidFill>
                <a:cs typeface="Trebuchet MS" pitchFamily="34" charset="0"/>
              </a:rPr>
              <a:t>User Defined Reporting</a:t>
            </a:r>
            <a:endParaRPr lang="en-US" sz="3500" dirty="0"/>
          </a:p>
        </p:txBody>
      </p:sp>
      <p:pic>
        <p:nvPicPr>
          <p:cNvPr id="6" name="Picture 5"/>
          <p:cNvPicPr>
            <a:picLocks noChangeAspect="1"/>
          </p:cNvPicPr>
          <p:nvPr/>
        </p:nvPicPr>
        <p:blipFill>
          <a:blip r:embed="rId2"/>
          <a:stretch>
            <a:fillRect/>
          </a:stretch>
        </p:blipFill>
        <p:spPr>
          <a:xfrm>
            <a:off x="2832596" y="2757589"/>
            <a:ext cx="3105583" cy="1324160"/>
          </a:xfrm>
          <a:prstGeom prst="rect">
            <a:avLst/>
          </a:prstGeom>
        </p:spPr>
      </p:pic>
    </p:spTree>
    <p:extLst>
      <p:ext uri="{BB962C8B-B14F-4D97-AF65-F5344CB8AC3E}">
        <p14:creationId xmlns:p14="http://schemas.microsoft.com/office/powerpoint/2010/main" val="292422299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39" y="1122751"/>
            <a:ext cx="7556485" cy="5352693"/>
          </a:xfrm>
        </p:spPr>
        <p:txBody>
          <a:bodyPr>
            <a:normAutofit fontScale="85000" lnSpcReduction="20000"/>
          </a:bodyPr>
          <a:lstStyle/>
          <a:p>
            <a:pPr>
              <a:spcBef>
                <a:spcPct val="0"/>
              </a:spcBef>
              <a:buNone/>
            </a:pPr>
            <a:r>
              <a:rPr lang="en-US" altLang="en-US" dirty="0" smtClean="0">
                <a:latin typeface="Times New Roman" panose="02020603050405020304" pitchFamily="18" charset="0"/>
              </a:rPr>
              <a:t>Change </a:t>
            </a:r>
            <a:r>
              <a:rPr lang="en-US" altLang="en-US" dirty="0">
                <a:latin typeface="Times New Roman" panose="02020603050405020304" pitchFamily="18" charset="0"/>
              </a:rPr>
              <a:t>the Operator </a:t>
            </a:r>
            <a:r>
              <a:rPr lang="en-US" altLang="en-US" dirty="0" smtClean="0">
                <a:latin typeface="Times New Roman" panose="02020603050405020304" pitchFamily="18" charset="0"/>
              </a:rPr>
              <a:t>to </a:t>
            </a:r>
            <a:r>
              <a:rPr lang="en-US" altLang="en-US" dirty="0">
                <a:latin typeface="Times New Roman" panose="02020603050405020304" pitchFamily="18" charset="0"/>
              </a:rPr>
              <a:t>“</a:t>
            </a:r>
            <a:r>
              <a:rPr lang="en-US" altLang="en-US" dirty="0">
                <a:solidFill>
                  <a:srgbClr val="FF0000"/>
                </a:solidFill>
                <a:latin typeface="Times New Roman" panose="02020603050405020304" pitchFamily="18" charset="0"/>
              </a:rPr>
              <a:t>Is within a list</a:t>
            </a:r>
            <a:r>
              <a:rPr lang="en-US" altLang="en-US" dirty="0" smtClean="0">
                <a:latin typeface="Times New Roman" panose="02020603050405020304" pitchFamily="18" charset="0"/>
              </a:rPr>
              <a:t>”</a:t>
            </a:r>
            <a:endParaRPr lang="en-US" altLang="en-US" dirty="0">
              <a:latin typeface="Times New Roman" panose="02020603050405020304" pitchFamily="18" charset="0"/>
            </a:endParaRPr>
          </a:p>
          <a:p>
            <a:pPr>
              <a:spcBef>
                <a:spcPct val="0"/>
              </a:spcBef>
              <a:buNone/>
            </a:pPr>
            <a:endParaRPr lang="en-US" altLang="en-US" dirty="0">
              <a:latin typeface="Times New Roman" panose="02020603050405020304" pitchFamily="18" charset="0"/>
            </a:endParaRPr>
          </a:p>
          <a:p>
            <a:pPr>
              <a:spcBef>
                <a:spcPct val="0"/>
              </a:spcBef>
              <a:buNone/>
            </a:pPr>
            <a:endParaRPr lang="en-US" altLang="en-US" dirty="0">
              <a:latin typeface="Times New Roman" panose="02020603050405020304" pitchFamily="18" charset="0"/>
            </a:endParaRPr>
          </a:p>
          <a:p>
            <a:pPr>
              <a:spcBef>
                <a:spcPct val="0"/>
              </a:spcBef>
              <a:buNone/>
            </a:pPr>
            <a:endParaRPr lang="en-US" altLang="en-US" dirty="0">
              <a:latin typeface="Times New Roman" panose="02020603050405020304" pitchFamily="18" charset="0"/>
            </a:endParaRPr>
          </a:p>
          <a:p>
            <a:pPr>
              <a:spcBef>
                <a:spcPct val="0"/>
              </a:spcBef>
              <a:buNone/>
            </a:pPr>
            <a:endParaRPr lang="en-US" altLang="en-US" dirty="0">
              <a:latin typeface="Times New Roman" panose="02020603050405020304" pitchFamily="18" charset="0"/>
            </a:endParaRPr>
          </a:p>
          <a:p>
            <a:pPr>
              <a:spcBef>
                <a:spcPct val="0"/>
              </a:spcBef>
              <a:buNone/>
            </a:pPr>
            <a:endParaRPr lang="en-US" altLang="en-US" dirty="0">
              <a:latin typeface="Times New Roman" panose="02020603050405020304" pitchFamily="18" charset="0"/>
            </a:endParaRPr>
          </a:p>
          <a:p>
            <a:pPr>
              <a:spcBef>
                <a:spcPct val="0"/>
              </a:spcBef>
              <a:buNone/>
            </a:pPr>
            <a:endParaRPr lang="en-US" altLang="en-US" dirty="0">
              <a:latin typeface="Times New Roman" panose="02020603050405020304" pitchFamily="18" charset="0"/>
            </a:endParaRPr>
          </a:p>
          <a:p>
            <a:pPr>
              <a:spcBef>
                <a:spcPct val="0"/>
              </a:spcBef>
              <a:buNone/>
            </a:pPr>
            <a:endParaRPr lang="en-US" altLang="en-US" dirty="0">
              <a:latin typeface="Times New Roman" panose="02020603050405020304" pitchFamily="18" charset="0"/>
            </a:endParaRPr>
          </a:p>
          <a:p>
            <a:pPr>
              <a:spcBef>
                <a:spcPct val="0"/>
              </a:spcBef>
              <a:buNone/>
            </a:pPr>
            <a:endParaRPr lang="en-US" altLang="en-US" dirty="0">
              <a:latin typeface="Times New Roman" panose="02020603050405020304" pitchFamily="18" charset="0"/>
            </a:endParaRPr>
          </a:p>
          <a:p>
            <a:pPr>
              <a:spcBef>
                <a:spcPct val="0"/>
              </a:spcBef>
              <a:buNone/>
            </a:pPr>
            <a:endParaRPr lang="en-US" altLang="en-US" dirty="0">
              <a:latin typeface="Times New Roman" panose="02020603050405020304" pitchFamily="18" charset="0"/>
            </a:endParaRPr>
          </a:p>
          <a:p>
            <a:pPr>
              <a:spcBef>
                <a:spcPct val="0"/>
              </a:spcBef>
              <a:buNone/>
            </a:pPr>
            <a:endParaRPr lang="en-US" altLang="en-US" sz="2800" dirty="0" smtClean="0">
              <a:latin typeface="Times New Roman" panose="02020603050405020304" pitchFamily="18" charset="0"/>
            </a:endParaRPr>
          </a:p>
          <a:p>
            <a:pPr>
              <a:spcBef>
                <a:spcPct val="0"/>
              </a:spcBef>
              <a:buNone/>
            </a:pPr>
            <a:endParaRPr lang="en-US" altLang="en-US" sz="2800" dirty="0">
              <a:latin typeface="Times New Roman" panose="02020603050405020304" pitchFamily="18" charset="0"/>
            </a:endParaRPr>
          </a:p>
          <a:p>
            <a:pPr algn="ctr">
              <a:spcBef>
                <a:spcPct val="0"/>
              </a:spcBef>
              <a:buNone/>
            </a:pPr>
            <a:r>
              <a:rPr lang="en-US" altLang="en-US" sz="2800" i="1" dirty="0" smtClean="0">
                <a:solidFill>
                  <a:srgbClr val="002060"/>
                </a:solidFill>
                <a:latin typeface="Times New Roman" panose="02020603050405020304" pitchFamily="18" charset="0"/>
              </a:rPr>
              <a:t>This </a:t>
            </a:r>
            <a:r>
              <a:rPr lang="en-US" altLang="en-US" sz="2800" i="1" dirty="0">
                <a:solidFill>
                  <a:srgbClr val="002060"/>
                </a:solidFill>
                <a:latin typeface="Times New Roman" panose="02020603050405020304" pitchFamily="18" charset="0"/>
              </a:rPr>
              <a:t>will allow you to choose which </a:t>
            </a:r>
          </a:p>
          <a:p>
            <a:pPr algn="ctr">
              <a:spcBef>
                <a:spcPct val="0"/>
              </a:spcBef>
              <a:buNone/>
            </a:pPr>
            <a:r>
              <a:rPr lang="en-US" altLang="en-US" sz="2800" i="1" dirty="0" smtClean="0">
                <a:solidFill>
                  <a:srgbClr val="002060"/>
                </a:solidFill>
                <a:latin typeface="Times New Roman" panose="02020603050405020304" pitchFamily="18" charset="0"/>
              </a:rPr>
              <a:t>Run(s</a:t>
            </a:r>
            <a:r>
              <a:rPr lang="en-US" altLang="en-US" sz="2800" i="1" dirty="0">
                <a:solidFill>
                  <a:srgbClr val="002060"/>
                </a:solidFill>
                <a:latin typeface="Times New Roman" panose="02020603050405020304" pitchFamily="18" charset="0"/>
              </a:rPr>
              <a:t>) you want to print.</a:t>
            </a:r>
          </a:p>
          <a:p>
            <a:pPr algn="ctr">
              <a:spcBef>
                <a:spcPct val="0"/>
              </a:spcBef>
              <a:buNone/>
            </a:pPr>
            <a:r>
              <a:rPr lang="en-US" altLang="en-US" sz="2800" i="1" dirty="0">
                <a:solidFill>
                  <a:srgbClr val="002060"/>
                </a:solidFill>
                <a:latin typeface="Times New Roman" panose="02020603050405020304" pitchFamily="18" charset="0"/>
              </a:rPr>
              <a:t>Save and Exit when finished.</a:t>
            </a:r>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89</a:t>
            </a:fld>
            <a:endParaRPr lang="en-US" dirty="0"/>
          </a:p>
        </p:txBody>
      </p:sp>
      <p:sp>
        <p:nvSpPr>
          <p:cNvPr id="4" name="Title 3"/>
          <p:cNvSpPr>
            <a:spLocks noGrp="1"/>
          </p:cNvSpPr>
          <p:nvPr>
            <p:ph type="title" idx="4294967295"/>
          </p:nvPr>
        </p:nvSpPr>
        <p:spPr>
          <a:xfrm>
            <a:off x="944210" y="53764"/>
            <a:ext cx="7556485" cy="1068988"/>
          </a:xfrm>
        </p:spPr>
        <p:txBody>
          <a:bodyPr/>
          <a:lstStyle/>
          <a:p>
            <a:pPr algn="l"/>
            <a:r>
              <a:rPr lang="en-US" sz="3500" dirty="0">
                <a:solidFill>
                  <a:schemeClr val="tx2">
                    <a:satMod val="130000"/>
                  </a:schemeClr>
                </a:solidFill>
                <a:cs typeface="Trebuchet MS" pitchFamily="34" charset="0"/>
              </a:rPr>
              <a:t>User Defined Reporting</a:t>
            </a:r>
            <a:endParaRPr lang="en-US" sz="3500" dirty="0"/>
          </a:p>
        </p:txBody>
      </p:sp>
      <p:pic>
        <p:nvPicPr>
          <p:cNvPr id="5" name="Picture 4"/>
          <p:cNvPicPr>
            <a:picLocks noChangeAspect="1"/>
          </p:cNvPicPr>
          <p:nvPr/>
        </p:nvPicPr>
        <p:blipFill>
          <a:blip r:embed="rId2"/>
          <a:stretch>
            <a:fillRect/>
          </a:stretch>
        </p:blipFill>
        <p:spPr>
          <a:xfrm>
            <a:off x="2051199" y="1702745"/>
            <a:ext cx="5342506" cy="3181800"/>
          </a:xfrm>
          <a:prstGeom prst="rect">
            <a:avLst/>
          </a:prstGeom>
        </p:spPr>
      </p:pic>
    </p:spTree>
    <p:extLst>
      <p:ext uri="{BB962C8B-B14F-4D97-AF65-F5344CB8AC3E}">
        <p14:creationId xmlns:p14="http://schemas.microsoft.com/office/powerpoint/2010/main" val="15933976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77425" y="152264"/>
            <a:ext cx="7772400" cy="614214"/>
          </a:xfrm>
        </p:spPr>
        <p:txBody>
          <a:bodyPr/>
          <a:lstStyle/>
          <a:p>
            <a:pPr algn="l"/>
            <a:r>
              <a:rPr lang="en-US" sz="3500" dirty="0">
                <a:solidFill>
                  <a:schemeClr val="tx2">
                    <a:satMod val="130000"/>
                  </a:schemeClr>
                </a:solidFill>
                <a:cs typeface="Trebuchet MS" pitchFamily="34" charset="0"/>
              </a:rPr>
              <a:t>Overview of Report features</a:t>
            </a:r>
            <a:r>
              <a:rPr lang="en-US" sz="4000" dirty="0">
                <a:solidFill>
                  <a:schemeClr val="tx2">
                    <a:satMod val="130000"/>
                  </a:schemeClr>
                </a:solidFill>
                <a:cs typeface="Trebuchet MS" pitchFamily="34" charset="0"/>
              </a:rPr>
              <a:t>:</a:t>
            </a:r>
            <a:endParaRPr lang="en-US" sz="4000" dirty="0"/>
          </a:p>
        </p:txBody>
      </p:sp>
      <p:sp>
        <p:nvSpPr>
          <p:cNvPr id="4" name="Content Placeholder 2"/>
          <p:cNvSpPr>
            <a:spLocks noGrp="1"/>
          </p:cNvSpPr>
          <p:nvPr>
            <p:ph idx="1"/>
          </p:nvPr>
        </p:nvSpPr>
        <p:spPr>
          <a:xfrm>
            <a:off x="794758" y="1226837"/>
            <a:ext cx="8349242" cy="4602163"/>
          </a:xfrm>
          <a:ln>
            <a:noFill/>
          </a:ln>
        </p:spPr>
        <p:txBody>
          <a:bodyPr>
            <a:noAutofit/>
          </a:bodyPr>
          <a:lstStyle/>
          <a:p>
            <a:pPr marL="0" indent="0">
              <a:spcAft>
                <a:spcPts val="600"/>
              </a:spcAft>
              <a:buNone/>
            </a:pPr>
            <a:r>
              <a:rPr lang="en-US" sz="2600" dirty="0" smtClean="0"/>
              <a:t>	</a:t>
            </a:r>
            <a:endParaRPr lang="en-US" sz="2600" dirty="0"/>
          </a:p>
        </p:txBody>
      </p:sp>
      <p:cxnSp>
        <p:nvCxnSpPr>
          <p:cNvPr id="5" name="Straight Connector 4"/>
          <p:cNvCxnSpPr/>
          <p:nvPr/>
        </p:nvCxnSpPr>
        <p:spPr>
          <a:xfrm>
            <a:off x="977425" y="833468"/>
            <a:ext cx="7772400" cy="0"/>
          </a:xfrm>
          <a:prstGeom prst="line">
            <a:avLst/>
          </a:prstGeom>
          <a:ln w="50800">
            <a:solidFill>
              <a:srgbClr val="5D6F7B"/>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B726DE59-0386-4456-B21E-FBC22CF53C86}" type="slidenum">
              <a:rPr lang="en-US" smtClean="0"/>
              <a:pPr/>
              <a:t>9</a:t>
            </a:fld>
            <a:endParaRPr lang="en-US" dirty="0"/>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8490" y="1623527"/>
            <a:ext cx="4482833" cy="361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6879774" y="2691492"/>
            <a:ext cx="1641475" cy="38100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800" dirty="0">
              <a:latin typeface="Times New Roman" panose="02020603050405020304" pitchFamily="18" charset="0"/>
            </a:endParaRPr>
          </a:p>
        </p:txBody>
      </p:sp>
      <p:sp>
        <p:nvSpPr>
          <p:cNvPr id="9" name="Line 5"/>
          <p:cNvSpPr>
            <a:spLocks noChangeShapeType="1"/>
          </p:cNvSpPr>
          <p:nvPr/>
        </p:nvSpPr>
        <p:spPr bwMode="auto">
          <a:xfrm flipV="1">
            <a:off x="5271796" y="2881992"/>
            <a:ext cx="1607978" cy="0"/>
          </a:xfrm>
          <a:prstGeom prst="line">
            <a:avLst/>
          </a:prstGeom>
          <a:noFill/>
          <a:ln w="38100">
            <a:solidFill>
              <a:srgbClr val="CC00CC"/>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10" name="Rectangle 9"/>
          <p:cNvSpPr/>
          <p:nvPr/>
        </p:nvSpPr>
        <p:spPr>
          <a:xfrm>
            <a:off x="977425" y="2044535"/>
            <a:ext cx="2838795" cy="2816156"/>
          </a:xfrm>
          <a:prstGeom prst="rect">
            <a:avLst/>
          </a:prstGeom>
        </p:spPr>
        <p:txBody>
          <a:bodyPr wrap="square">
            <a:spAutoFit/>
          </a:bodyPr>
          <a:lstStyle/>
          <a:p>
            <a:pPr>
              <a:buClr>
                <a:schemeClr val="tx1"/>
              </a:buClr>
              <a:buSzPct val="75000"/>
              <a:buNone/>
            </a:pPr>
            <a:r>
              <a:rPr lang="en-US" altLang="en-US" sz="2400" dirty="0"/>
              <a:t>Student Counts</a:t>
            </a:r>
          </a:p>
          <a:p>
            <a:pPr>
              <a:buClr>
                <a:schemeClr val="tx1"/>
              </a:buClr>
              <a:buSzPct val="75000"/>
              <a:buNone/>
            </a:pPr>
            <a:endParaRPr lang="en-US" altLang="en-US" dirty="0">
              <a:latin typeface="Times New Roman" panose="02020603050405020304" pitchFamily="18" charset="0"/>
            </a:endParaRPr>
          </a:p>
          <a:p>
            <a:pPr>
              <a:spcBef>
                <a:spcPct val="50000"/>
              </a:spcBef>
              <a:buNone/>
            </a:pPr>
            <a:r>
              <a:rPr lang="en-US" altLang="en-US" dirty="0">
                <a:latin typeface="Times New Roman" panose="02020603050405020304" pitchFamily="18" charset="0"/>
              </a:rPr>
              <a:t>Produces </a:t>
            </a:r>
            <a:r>
              <a:rPr lang="en-US" altLang="en-US" dirty="0" smtClean="0">
                <a:latin typeface="Times New Roman" panose="02020603050405020304" pitchFamily="18" charset="0"/>
              </a:rPr>
              <a:t>a report </a:t>
            </a:r>
            <a:r>
              <a:rPr lang="en-US" altLang="en-US" dirty="0">
                <a:latin typeface="Times New Roman" panose="02020603050405020304" pitchFamily="18" charset="0"/>
              </a:rPr>
              <a:t>listing the numbers of students at each of the schools in your system. You can produce student counts broken down by grade or by transportation eligibility code.</a:t>
            </a:r>
          </a:p>
        </p:txBody>
      </p:sp>
    </p:spTree>
    <p:extLst>
      <p:ext uri="{BB962C8B-B14F-4D97-AF65-F5344CB8AC3E}">
        <p14:creationId xmlns:p14="http://schemas.microsoft.com/office/powerpoint/2010/main" val="54588283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39" y="1195438"/>
            <a:ext cx="7556485" cy="3618462"/>
          </a:xfrm>
        </p:spPr>
        <p:txBody>
          <a:bodyPr/>
          <a:lstStyle/>
          <a:p>
            <a:pPr>
              <a:spcBef>
                <a:spcPct val="0"/>
              </a:spcBef>
              <a:buNone/>
            </a:pPr>
            <a:r>
              <a:rPr lang="en-US" altLang="en-US" dirty="0">
                <a:solidFill>
                  <a:srgbClr val="FF0000"/>
                </a:solidFill>
                <a:latin typeface="Times New Roman" panose="02020603050405020304" pitchFamily="18" charset="0"/>
              </a:rPr>
              <a:t>Now the report asks you to select the Run(s) each time you wish to produce this report.</a:t>
            </a:r>
          </a:p>
          <a:p>
            <a:pPr>
              <a:spcBef>
                <a:spcPct val="0"/>
              </a:spcBef>
              <a:buNone/>
            </a:pPr>
            <a:endParaRPr lang="en-US" altLang="en-US" dirty="0">
              <a:latin typeface="Times New Roman" panose="02020603050405020304" pitchFamily="18" charset="0"/>
            </a:endParaRPr>
          </a:p>
          <a:p>
            <a:pPr>
              <a:spcBef>
                <a:spcPct val="0"/>
              </a:spcBef>
              <a:buNone/>
            </a:pPr>
            <a:endParaRPr lang="en-US" altLang="en-US" dirty="0">
              <a:latin typeface="Times New Roman" panose="02020603050405020304" pitchFamily="18" charset="0"/>
            </a:endParaRPr>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90</a:t>
            </a:fld>
            <a:endParaRPr lang="en-US" dirty="0"/>
          </a:p>
        </p:txBody>
      </p:sp>
      <p:sp>
        <p:nvSpPr>
          <p:cNvPr id="4" name="Title 3"/>
          <p:cNvSpPr>
            <a:spLocks noGrp="1"/>
          </p:cNvSpPr>
          <p:nvPr>
            <p:ph type="title" idx="4294967295"/>
          </p:nvPr>
        </p:nvSpPr>
        <p:spPr>
          <a:xfrm>
            <a:off x="869566" y="0"/>
            <a:ext cx="7556485" cy="1068988"/>
          </a:xfrm>
        </p:spPr>
        <p:txBody>
          <a:bodyPr/>
          <a:lstStyle/>
          <a:p>
            <a:pPr algn="l"/>
            <a:r>
              <a:rPr lang="en-US" sz="3500" dirty="0">
                <a:solidFill>
                  <a:schemeClr val="tx2">
                    <a:satMod val="130000"/>
                  </a:schemeClr>
                </a:solidFill>
                <a:cs typeface="Trebuchet MS" pitchFamily="34" charset="0"/>
              </a:rPr>
              <a:t>User Defined Reporting</a:t>
            </a:r>
            <a:endParaRPr lang="en-US" sz="3500"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l="835" t="11143" r="64166" b="45428"/>
          <a:stretch>
            <a:fillRect/>
          </a:stretch>
        </p:blipFill>
        <p:spPr bwMode="auto">
          <a:xfrm>
            <a:off x="2789853" y="2611438"/>
            <a:ext cx="4298950" cy="3744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63454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28232" y="1318810"/>
            <a:ext cx="7556485" cy="1355172"/>
          </a:xfrm>
        </p:spPr>
        <p:txBody>
          <a:bodyPr>
            <a:normAutofit fontScale="92500" lnSpcReduction="10000"/>
          </a:bodyPr>
          <a:lstStyle/>
          <a:p>
            <a:r>
              <a:rPr lang="en-US" altLang="en-US" dirty="0" smtClean="0">
                <a:solidFill>
                  <a:srgbClr val="FF0000"/>
                </a:solidFill>
                <a:latin typeface="Times New Roman" panose="02020603050405020304" pitchFamily="18" charset="0"/>
              </a:rPr>
              <a:t>Most </a:t>
            </a:r>
            <a:r>
              <a:rPr lang="en-US" altLang="en-US" dirty="0">
                <a:solidFill>
                  <a:srgbClr val="FF0000"/>
                </a:solidFill>
                <a:latin typeface="Times New Roman" panose="02020603050405020304" pitchFamily="18" charset="0"/>
              </a:rPr>
              <a:t>LEAs would like for each Passenger List to start on a new page, so let’s learn how to add a page break with each new Run ID</a:t>
            </a:r>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91</a:t>
            </a:fld>
            <a:endParaRPr lang="en-US" dirty="0"/>
          </a:p>
        </p:txBody>
      </p:sp>
      <p:sp>
        <p:nvSpPr>
          <p:cNvPr id="4" name="Title 3"/>
          <p:cNvSpPr>
            <a:spLocks noGrp="1"/>
          </p:cNvSpPr>
          <p:nvPr>
            <p:ph type="title" idx="4294967295"/>
          </p:nvPr>
        </p:nvSpPr>
        <p:spPr>
          <a:xfrm>
            <a:off x="906888" y="0"/>
            <a:ext cx="7556485" cy="1068988"/>
          </a:xfrm>
        </p:spPr>
        <p:txBody>
          <a:bodyPr/>
          <a:lstStyle/>
          <a:p>
            <a:pPr algn="l"/>
            <a:r>
              <a:rPr lang="en-US" sz="3500" dirty="0">
                <a:solidFill>
                  <a:schemeClr val="tx2">
                    <a:satMod val="130000"/>
                  </a:schemeClr>
                </a:solidFill>
                <a:cs typeface="Trebuchet MS" pitchFamily="34" charset="0"/>
              </a:rPr>
              <a:t>User Defined Reporting</a:t>
            </a:r>
            <a:endParaRPr lang="en-US" sz="3500" dirty="0"/>
          </a:p>
        </p:txBody>
      </p:sp>
      <p:pic>
        <p:nvPicPr>
          <p:cNvPr id="5" name="Picture 2"/>
          <p:cNvPicPr>
            <a:picLocks noChangeAspect="1"/>
          </p:cNvPicPr>
          <p:nvPr/>
        </p:nvPicPr>
        <p:blipFill>
          <a:blip r:embed="rId2">
            <a:extLst>
              <a:ext uri="{28A0092B-C50C-407E-A947-70E740481C1C}">
                <a14:useLocalDpi xmlns:a14="http://schemas.microsoft.com/office/drawing/2010/main" val="0"/>
              </a:ext>
            </a:extLst>
          </a:blip>
          <a:srcRect l="1250" t="69807" r="59167" b="3525"/>
          <a:stretch>
            <a:fillRect/>
          </a:stretch>
        </p:blipFill>
        <p:spPr bwMode="auto">
          <a:xfrm>
            <a:off x="1028232" y="3161522"/>
            <a:ext cx="7653338" cy="281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37078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03806" y="3851827"/>
            <a:ext cx="4687974" cy="1497012"/>
          </a:xfrm>
        </p:spPr>
        <p:txBody>
          <a:bodyPr>
            <a:normAutofit fontScale="62500" lnSpcReduction="20000"/>
          </a:bodyPr>
          <a:lstStyle/>
          <a:p>
            <a:pPr>
              <a:spcBef>
                <a:spcPct val="0"/>
              </a:spcBef>
              <a:buNone/>
            </a:pPr>
            <a:r>
              <a:rPr lang="en-US" altLang="en-US" dirty="0">
                <a:solidFill>
                  <a:srgbClr val="FF0000"/>
                </a:solidFill>
                <a:latin typeface="Times New Roman" panose="02020603050405020304" pitchFamily="18" charset="0"/>
              </a:rPr>
              <a:t>Choose Run Query from the Report Main Menu and then Edit Form from the Setup for Form Layout box.</a:t>
            </a:r>
          </a:p>
          <a:p>
            <a:pPr>
              <a:spcBef>
                <a:spcPct val="0"/>
              </a:spcBef>
              <a:buNone/>
            </a:pPr>
            <a:endParaRPr lang="en-US" altLang="en-US" dirty="0">
              <a:latin typeface="Times New Roman" panose="02020603050405020304" pitchFamily="18" charset="0"/>
            </a:endParaRPr>
          </a:p>
          <a:p>
            <a:pPr>
              <a:spcBef>
                <a:spcPct val="0"/>
              </a:spcBef>
              <a:buNone/>
            </a:pPr>
            <a:r>
              <a:rPr lang="en-US" altLang="en-US" dirty="0" smtClean="0">
                <a:solidFill>
                  <a:srgbClr val="00B050"/>
                </a:solidFill>
                <a:latin typeface="Times New Roman" panose="02020603050405020304" pitchFamily="18" charset="0"/>
              </a:rPr>
              <a:t>Report - Data </a:t>
            </a:r>
            <a:r>
              <a:rPr lang="en-US" altLang="en-US" dirty="0">
                <a:solidFill>
                  <a:srgbClr val="00B050"/>
                </a:solidFill>
                <a:latin typeface="Times New Roman" panose="02020603050405020304" pitchFamily="18" charset="0"/>
              </a:rPr>
              <a:t>Grouping </a:t>
            </a:r>
            <a:r>
              <a:rPr lang="en-US" altLang="en-US" dirty="0" smtClean="0">
                <a:solidFill>
                  <a:srgbClr val="00B050"/>
                </a:solidFill>
                <a:latin typeface="Times New Roman" panose="02020603050405020304" pitchFamily="18" charset="0"/>
              </a:rPr>
              <a:t>- Page </a:t>
            </a:r>
            <a:r>
              <a:rPr lang="en-US" altLang="en-US" dirty="0">
                <a:solidFill>
                  <a:srgbClr val="00B050"/>
                </a:solidFill>
                <a:latin typeface="Times New Roman" panose="02020603050405020304" pitchFamily="18" charset="0"/>
              </a:rPr>
              <a:t>Break editor</a:t>
            </a:r>
          </a:p>
          <a:p>
            <a:endParaRPr lang="en-US" dirty="0">
              <a:solidFill>
                <a:srgbClr val="00B05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92</a:t>
            </a:fld>
            <a:endParaRPr lang="en-US" dirty="0"/>
          </a:p>
        </p:txBody>
      </p:sp>
      <p:sp>
        <p:nvSpPr>
          <p:cNvPr id="4" name="Title 3"/>
          <p:cNvSpPr>
            <a:spLocks noGrp="1"/>
          </p:cNvSpPr>
          <p:nvPr>
            <p:ph type="title" idx="4294967295"/>
          </p:nvPr>
        </p:nvSpPr>
        <p:spPr>
          <a:xfrm>
            <a:off x="917582" y="0"/>
            <a:ext cx="7556485" cy="1068988"/>
          </a:xfrm>
        </p:spPr>
        <p:txBody>
          <a:bodyPr/>
          <a:lstStyle/>
          <a:p>
            <a:pPr algn="l"/>
            <a:r>
              <a:rPr lang="en-US" sz="3500" dirty="0" smtClean="0">
                <a:solidFill>
                  <a:schemeClr val="tx2">
                    <a:satMod val="130000"/>
                  </a:schemeClr>
                </a:solidFill>
                <a:cs typeface="Trebuchet MS" pitchFamily="34" charset="0"/>
              </a:rPr>
              <a:t>User Defined Reporting</a:t>
            </a:r>
            <a:endParaRPr lang="en-US" sz="3500" dirty="0"/>
          </a:p>
        </p:txBody>
      </p:sp>
      <p:pic>
        <p:nvPicPr>
          <p:cNvPr id="5" name="Picture 7"/>
          <p:cNvPicPr>
            <a:picLocks noChangeAspect="1"/>
          </p:cNvPicPr>
          <p:nvPr/>
        </p:nvPicPr>
        <p:blipFill>
          <a:blip r:embed="rId2">
            <a:extLst>
              <a:ext uri="{28A0092B-C50C-407E-A947-70E740481C1C}">
                <a14:useLocalDpi xmlns:a14="http://schemas.microsoft.com/office/drawing/2010/main" val="0"/>
              </a:ext>
            </a:extLst>
          </a:blip>
          <a:srcRect l="69913" t="11809" r="-546" b="70831"/>
          <a:stretch>
            <a:fillRect/>
          </a:stretch>
        </p:blipFill>
        <p:spPr bwMode="auto">
          <a:xfrm>
            <a:off x="1066800" y="1518841"/>
            <a:ext cx="2743200" cy="114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6525" y="1128855"/>
            <a:ext cx="4794725" cy="183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noChangeAspect="1"/>
          </p:cNvPicPr>
          <p:nvPr/>
        </p:nvPicPr>
        <p:blipFill>
          <a:blip r:embed="rId4">
            <a:extLst>
              <a:ext uri="{28A0092B-C50C-407E-A947-70E740481C1C}">
                <a14:useLocalDpi xmlns:a14="http://schemas.microsoft.com/office/drawing/2010/main" val="0"/>
              </a:ext>
            </a:extLst>
          </a:blip>
          <a:srcRect t="-2" r="86250" b="79652"/>
          <a:stretch>
            <a:fillRect/>
          </a:stretch>
        </p:blipFill>
        <p:spPr bwMode="auto">
          <a:xfrm>
            <a:off x="1066800" y="3674319"/>
            <a:ext cx="2514600" cy="2092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1295400" y="2081466"/>
            <a:ext cx="1143000" cy="330200"/>
          </a:xfrm>
          <a:prstGeom prst="rect">
            <a:avLst/>
          </a:prstGeom>
          <a:noFill/>
          <a:ln w="539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1" name="Rectangle 10"/>
          <p:cNvSpPr/>
          <p:nvPr/>
        </p:nvSpPr>
        <p:spPr>
          <a:xfrm>
            <a:off x="6307494" y="1648376"/>
            <a:ext cx="1203649" cy="307975"/>
          </a:xfrm>
          <a:prstGeom prst="rect">
            <a:avLst/>
          </a:prstGeom>
          <a:noFill/>
          <a:ln w="539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extLst>
      <p:ext uri="{BB962C8B-B14F-4D97-AF65-F5344CB8AC3E}">
        <p14:creationId xmlns:p14="http://schemas.microsoft.com/office/powerpoint/2010/main" val="1786577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4840" y="1511559"/>
            <a:ext cx="3301218" cy="4614604"/>
          </a:xfrm>
        </p:spPr>
        <p:txBody>
          <a:bodyPr>
            <a:normAutofit fontScale="47500" lnSpcReduction="20000"/>
          </a:bodyPr>
          <a:lstStyle/>
          <a:p>
            <a:pPr>
              <a:spcBef>
                <a:spcPct val="0"/>
              </a:spcBef>
              <a:buNone/>
            </a:pPr>
            <a:r>
              <a:rPr lang="en-US" altLang="en-US" b="1" dirty="0">
                <a:solidFill>
                  <a:srgbClr val="FF0000"/>
                </a:solidFill>
                <a:latin typeface="Times New Roman" panose="02020603050405020304" pitchFamily="18" charset="0"/>
              </a:rPr>
              <a:t>Modifying Data Groupings for Page Breaks</a:t>
            </a:r>
          </a:p>
          <a:p>
            <a:pPr>
              <a:spcBef>
                <a:spcPct val="0"/>
              </a:spcBef>
              <a:buNone/>
            </a:pPr>
            <a:endParaRPr lang="en-US" altLang="en-US" b="1" dirty="0">
              <a:latin typeface="Times New Roman" panose="02020603050405020304" pitchFamily="18" charset="0"/>
            </a:endParaRPr>
          </a:p>
          <a:p>
            <a:pPr>
              <a:spcBef>
                <a:spcPct val="0"/>
              </a:spcBef>
              <a:buNone/>
            </a:pPr>
            <a:r>
              <a:rPr lang="en-US" altLang="en-US" dirty="0">
                <a:latin typeface="Times New Roman" panose="02020603050405020304" pitchFamily="18" charset="0"/>
              </a:rPr>
              <a:t>When editing a Report, you can add page breaks so the next run or school or student will start at the top of the next page.</a:t>
            </a:r>
          </a:p>
          <a:p>
            <a:pPr>
              <a:spcBef>
                <a:spcPct val="0"/>
              </a:spcBef>
              <a:buNone/>
            </a:pPr>
            <a:endParaRPr lang="en-US" altLang="en-US" dirty="0">
              <a:latin typeface="Times New Roman" panose="02020603050405020304" pitchFamily="18" charset="0"/>
            </a:endParaRPr>
          </a:p>
          <a:p>
            <a:pPr>
              <a:spcBef>
                <a:spcPct val="0"/>
              </a:spcBef>
              <a:buNone/>
            </a:pPr>
            <a:r>
              <a:rPr lang="en-US" altLang="en-US" dirty="0">
                <a:latin typeface="Times New Roman" panose="02020603050405020304" pitchFamily="18" charset="0"/>
              </a:rPr>
              <a:t>Under Report&gt;Data Grouping , you can tell the system when you want the page break to begin.</a:t>
            </a:r>
          </a:p>
          <a:p>
            <a:pPr>
              <a:spcBef>
                <a:spcPct val="0"/>
              </a:spcBef>
              <a:buNone/>
            </a:pPr>
            <a:endParaRPr lang="en-US" altLang="en-US" dirty="0">
              <a:latin typeface="Times New Roman" panose="02020603050405020304" pitchFamily="18" charset="0"/>
            </a:endParaRPr>
          </a:p>
          <a:p>
            <a:pPr>
              <a:spcBef>
                <a:spcPct val="0"/>
              </a:spcBef>
              <a:buNone/>
            </a:pPr>
            <a:r>
              <a:rPr lang="en-US" altLang="en-US" dirty="0">
                <a:latin typeface="Times New Roman" panose="02020603050405020304" pitchFamily="18" charset="0"/>
              </a:rPr>
              <a:t>The default list of variables are on the left and each has their own command to start on a new page or on a new line within the report.</a:t>
            </a:r>
          </a:p>
          <a:p>
            <a:pPr>
              <a:spcBef>
                <a:spcPct val="0"/>
              </a:spcBef>
              <a:buNone/>
            </a:pPr>
            <a:endParaRPr lang="en-US" altLang="en-US" dirty="0">
              <a:latin typeface="Times New Roman" panose="02020603050405020304" pitchFamily="18" charset="0"/>
            </a:endParaRPr>
          </a:p>
          <a:p>
            <a:pPr>
              <a:spcBef>
                <a:spcPct val="0"/>
              </a:spcBef>
              <a:buNone/>
            </a:pPr>
            <a:r>
              <a:rPr lang="en-US" altLang="en-US" dirty="0">
                <a:latin typeface="Times New Roman" panose="02020603050405020304" pitchFamily="18" charset="0"/>
              </a:rPr>
              <a:t>You may need to add other variables here if they are not included in the default options</a:t>
            </a:r>
            <a:r>
              <a:rPr lang="en-US" altLang="en-US" dirty="0" smtClean="0">
                <a:latin typeface="Times New Roman" panose="02020603050405020304" pitchFamily="18" charset="0"/>
              </a:rPr>
              <a:t>.</a:t>
            </a:r>
          </a:p>
          <a:p>
            <a:pPr>
              <a:spcBef>
                <a:spcPct val="0"/>
              </a:spcBef>
              <a:buNone/>
            </a:pPr>
            <a:endParaRPr lang="en-US" altLang="en-US" dirty="0">
              <a:latin typeface="Times New Roman" panose="02020603050405020304" pitchFamily="18" charset="0"/>
            </a:endParaRPr>
          </a:p>
          <a:p>
            <a:pPr>
              <a:spcBef>
                <a:spcPct val="0"/>
              </a:spcBef>
              <a:buNone/>
            </a:pPr>
            <a:r>
              <a:rPr lang="en-US" altLang="en-US" dirty="0" smtClean="0">
                <a:latin typeface="Times New Roman" panose="02020603050405020304" pitchFamily="18" charset="0"/>
              </a:rPr>
              <a:t>Make sure you select the Screen option.</a:t>
            </a:r>
            <a:endParaRPr lang="en-US" altLang="en-US" dirty="0">
              <a:latin typeface="Times New Roman" panose="02020603050405020304" pitchFamily="18" charset="0"/>
            </a:endParaRPr>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93</a:t>
            </a:fld>
            <a:endParaRPr lang="en-US" dirty="0"/>
          </a:p>
        </p:txBody>
      </p:sp>
      <p:sp>
        <p:nvSpPr>
          <p:cNvPr id="4" name="Title 3"/>
          <p:cNvSpPr>
            <a:spLocks noGrp="1"/>
          </p:cNvSpPr>
          <p:nvPr>
            <p:ph type="title" idx="4294967295"/>
          </p:nvPr>
        </p:nvSpPr>
        <p:spPr>
          <a:xfrm>
            <a:off x="838201" y="-3592"/>
            <a:ext cx="9144000" cy="1068988"/>
          </a:xfrm>
        </p:spPr>
        <p:txBody>
          <a:bodyPr/>
          <a:lstStyle/>
          <a:p>
            <a:pPr algn="l"/>
            <a:r>
              <a:rPr lang="en-US" sz="3000" dirty="0">
                <a:solidFill>
                  <a:schemeClr val="tx2">
                    <a:satMod val="130000"/>
                  </a:schemeClr>
                </a:solidFill>
                <a:cs typeface="Trebuchet MS" pitchFamily="34" charset="0"/>
              </a:rPr>
              <a:t>User Defined </a:t>
            </a:r>
            <a:r>
              <a:rPr lang="en-US" sz="3000" dirty="0" smtClean="0">
                <a:solidFill>
                  <a:schemeClr val="tx2">
                    <a:satMod val="130000"/>
                  </a:schemeClr>
                </a:solidFill>
                <a:cs typeface="Trebuchet MS" pitchFamily="34" charset="0"/>
              </a:rPr>
              <a:t>Reporting Adding Page Breaks</a:t>
            </a:r>
            <a:endParaRPr lang="en-US" sz="3000" dirty="0"/>
          </a:p>
        </p:txBody>
      </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t="-2" r="86250" b="79652"/>
          <a:stretch>
            <a:fillRect/>
          </a:stretch>
        </p:blipFill>
        <p:spPr bwMode="auto">
          <a:xfrm>
            <a:off x="5088293" y="1467502"/>
            <a:ext cx="2880049" cy="2093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7"/>
          <p:cNvPicPr>
            <a:picLocks noChangeAspect="1"/>
          </p:cNvPicPr>
          <p:nvPr/>
        </p:nvPicPr>
        <p:blipFill>
          <a:blip r:embed="rId3">
            <a:extLst>
              <a:ext uri="{28A0092B-C50C-407E-A947-70E740481C1C}">
                <a14:useLocalDpi xmlns:a14="http://schemas.microsoft.com/office/drawing/2010/main" val="0"/>
              </a:ext>
            </a:extLst>
          </a:blip>
          <a:srcRect r="37180" b="45856"/>
          <a:stretch>
            <a:fillRect/>
          </a:stretch>
        </p:blipFill>
        <p:spPr bwMode="auto">
          <a:xfrm>
            <a:off x="4939843" y="3963519"/>
            <a:ext cx="3733800" cy="1990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83633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0805" y="4081462"/>
            <a:ext cx="7556485" cy="2283374"/>
          </a:xfrm>
        </p:spPr>
        <p:txBody>
          <a:bodyPr>
            <a:normAutofit fontScale="62500" lnSpcReduction="20000"/>
          </a:bodyPr>
          <a:lstStyle/>
          <a:p>
            <a:pPr>
              <a:spcBef>
                <a:spcPct val="0"/>
              </a:spcBef>
              <a:buNone/>
            </a:pPr>
            <a:r>
              <a:rPr lang="en-US" altLang="en-US" dirty="0">
                <a:latin typeface="Times New Roman" panose="02020603050405020304" pitchFamily="18" charset="0"/>
              </a:rPr>
              <a:t>The default page break is for the next Run ID to start on a </a:t>
            </a:r>
            <a:r>
              <a:rPr lang="en-US" altLang="en-US" dirty="0">
                <a:solidFill>
                  <a:srgbClr val="FF0000"/>
                </a:solidFill>
                <a:latin typeface="Times New Roman" panose="02020603050405020304" pitchFamily="18" charset="0"/>
              </a:rPr>
              <a:t>New Line</a:t>
            </a:r>
            <a:r>
              <a:rPr lang="en-US" altLang="en-US" dirty="0">
                <a:latin typeface="Times New Roman" panose="02020603050405020304" pitchFamily="18" charset="0"/>
              </a:rPr>
              <a:t>.</a:t>
            </a:r>
          </a:p>
          <a:p>
            <a:pPr>
              <a:spcBef>
                <a:spcPct val="0"/>
              </a:spcBef>
              <a:buNone/>
            </a:pPr>
            <a:endParaRPr lang="en-US" altLang="en-US" dirty="0">
              <a:latin typeface="Times New Roman" panose="02020603050405020304" pitchFamily="18" charset="0"/>
            </a:endParaRPr>
          </a:p>
          <a:p>
            <a:pPr>
              <a:spcBef>
                <a:spcPct val="0"/>
              </a:spcBef>
              <a:buNone/>
            </a:pPr>
            <a:r>
              <a:rPr lang="en-US" altLang="en-US" dirty="0">
                <a:latin typeface="Times New Roman" panose="02020603050405020304" pitchFamily="18" charset="0"/>
              </a:rPr>
              <a:t>Simply choose “New Page” to tell the report to add a page break and start the next Run ID on a </a:t>
            </a:r>
            <a:r>
              <a:rPr lang="en-US" altLang="en-US" dirty="0">
                <a:solidFill>
                  <a:srgbClr val="FF0000"/>
                </a:solidFill>
                <a:latin typeface="Times New Roman" panose="02020603050405020304" pitchFamily="18" charset="0"/>
              </a:rPr>
              <a:t>New Page</a:t>
            </a:r>
            <a:r>
              <a:rPr lang="en-US" altLang="en-US" dirty="0">
                <a:latin typeface="Times New Roman" panose="02020603050405020304" pitchFamily="18" charset="0"/>
              </a:rPr>
              <a:t>.</a:t>
            </a:r>
          </a:p>
          <a:p>
            <a:pPr>
              <a:spcBef>
                <a:spcPct val="0"/>
              </a:spcBef>
              <a:buNone/>
            </a:pPr>
            <a:endParaRPr lang="en-US" altLang="en-US" dirty="0">
              <a:latin typeface="Times New Roman" panose="02020603050405020304" pitchFamily="18" charset="0"/>
            </a:endParaRPr>
          </a:p>
          <a:p>
            <a:pPr>
              <a:spcBef>
                <a:spcPct val="0"/>
              </a:spcBef>
              <a:buNone/>
            </a:pPr>
            <a:r>
              <a:rPr lang="en-US" altLang="en-US" dirty="0">
                <a:latin typeface="Times New Roman" panose="02020603050405020304" pitchFamily="18" charset="0"/>
              </a:rPr>
              <a:t>Click Ok to update the page break command.</a:t>
            </a:r>
          </a:p>
          <a:p>
            <a:pPr>
              <a:spcBef>
                <a:spcPct val="0"/>
              </a:spcBef>
              <a:buNone/>
            </a:pPr>
            <a:r>
              <a:rPr lang="en-US" altLang="en-US" dirty="0">
                <a:latin typeface="Times New Roman" panose="02020603050405020304" pitchFamily="18" charset="0"/>
              </a:rPr>
              <a:t>View&gt;Preview to check you edits before you Save and Close the Modifications.</a:t>
            </a:r>
          </a:p>
          <a:p>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94</a:t>
            </a:fld>
            <a:endParaRPr lang="en-US" dirty="0"/>
          </a:p>
        </p:txBody>
      </p:sp>
      <p:sp>
        <p:nvSpPr>
          <p:cNvPr id="4" name="Title 3"/>
          <p:cNvSpPr>
            <a:spLocks noGrp="1"/>
          </p:cNvSpPr>
          <p:nvPr>
            <p:ph type="title" idx="4294967295"/>
          </p:nvPr>
        </p:nvSpPr>
        <p:spPr>
          <a:xfrm>
            <a:off x="926362" y="-14238"/>
            <a:ext cx="7556485" cy="1068988"/>
          </a:xfrm>
        </p:spPr>
        <p:txBody>
          <a:bodyPr/>
          <a:lstStyle/>
          <a:p>
            <a:pPr algn="l"/>
            <a:r>
              <a:rPr lang="en-US" sz="3500" dirty="0">
                <a:solidFill>
                  <a:schemeClr val="tx2">
                    <a:satMod val="130000"/>
                  </a:schemeClr>
                </a:solidFill>
                <a:cs typeface="Trebuchet MS" pitchFamily="34" charset="0"/>
              </a:rPr>
              <a:t>User Defined Reporting</a:t>
            </a:r>
            <a:endParaRPr lang="en-US" sz="3500" dirty="0"/>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r="38461" b="45856"/>
          <a:stretch>
            <a:fillRect/>
          </a:stretch>
        </p:blipFill>
        <p:spPr bwMode="auto">
          <a:xfrm>
            <a:off x="926363" y="1483033"/>
            <a:ext cx="3657600" cy="1990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p:cNvPicPr>
          <p:nvPr/>
        </p:nvPicPr>
        <p:blipFill>
          <a:blip r:embed="rId3">
            <a:extLst>
              <a:ext uri="{28A0092B-C50C-407E-A947-70E740481C1C}">
                <a14:useLocalDpi xmlns:a14="http://schemas.microsoft.com/office/drawing/2010/main" val="0"/>
              </a:ext>
            </a:extLst>
          </a:blip>
          <a:srcRect r="37180" b="45856"/>
          <a:stretch>
            <a:fillRect/>
          </a:stretch>
        </p:blipFill>
        <p:spPr bwMode="auto">
          <a:xfrm>
            <a:off x="4749048" y="1474547"/>
            <a:ext cx="3733800" cy="1990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926363" y="870084"/>
            <a:ext cx="7556485" cy="430887"/>
          </a:xfrm>
          <a:prstGeom prst="rect">
            <a:avLst/>
          </a:prstGeom>
        </p:spPr>
        <p:txBody>
          <a:bodyPr wrap="square">
            <a:spAutoFit/>
          </a:bodyPr>
          <a:lstStyle/>
          <a:p>
            <a:pPr>
              <a:spcBef>
                <a:spcPct val="0"/>
              </a:spcBef>
            </a:pPr>
            <a:r>
              <a:rPr lang="en-US" altLang="en-US" sz="2200" dirty="0">
                <a:solidFill>
                  <a:srgbClr val="FF0000"/>
                </a:solidFill>
                <a:latin typeface="Times New Roman" panose="02020603050405020304" pitchFamily="18" charset="0"/>
              </a:rPr>
              <a:t>To set Page Breaks in a report, reopen the Report Designer</a:t>
            </a:r>
          </a:p>
        </p:txBody>
      </p:sp>
      <p:sp>
        <p:nvSpPr>
          <p:cNvPr id="9" name="Rectangle 8"/>
          <p:cNvSpPr/>
          <p:nvPr/>
        </p:nvSpPr>
        <p:spPr>
          <a:xfrm>
            <a:off x="3448049" y="2628900"/>
            <a:ext cx="1057275" cy="304800"/>
          </a:xfrm>
          <a:prstGeom prst="rect">
            <a:avLst/>
          </a:prstGeom>
          <a:noFill/>
          <a:ln w="539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0" name="Rectangle 9"/>
          <p:cNvSpPr/>
          <p:nvPr/>
        </p:nvSpPr>
        <p:spPr>
          <a:xfrm>
            <a:off x="7239000" y="2933700"/>
            <a:ext cx="838200" cy="310738"/>
          </a:xfrm>
          <a:prstGeom prst="rect">
            <a:avLst/>
          </a:prstGeom>
          <a:noFill/>
          <a:ln w="539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extLst>
      <p:ext uri="{BB962C8B-B14F-4D97-AF65-F5344CB8AC3E}">
        <p14:creationId xmlns:p14="http://schemas.microsoft.com/office/powerpoint/2010/main" val="75417063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28232" y="1040851"/>
            <a:ext cx="7556485" cy="1121324"/>
          </a:xfrm>
        </p:spPr>
        <p:txBody>
          <a:bodyPr>
            <a:normAutofit/>
          </a:bodyPr>
          <a:lstStyle/>
          <a:p>
            <a:pPr algn="ctr"/>
            <a:r>
              <a:rPr lang="en-US" altLang="en-US" sz="3000" dirty="0">
                <a:solidFill>
                  <a:srgbClr val="FF0000"/>
                </a:solidFill>
                <a:latin typeface="Times New Roman" panose="02020603050405020304" pitchFamily="18" charset="0"/>
              </a:rPr>
              <a:t>The Passenger List for each Run ID should now start on it’s own page</a:t>
            </a:r>
            <a:endParaRPr lang="en-US" sz="3000" dirty="0">
              <a:solidFill>
                <a:srgbClr val="FF000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95</a:t>
            </a:fld>
            <a:endParaRPr lang="en-US" dirty="0"/>
          </a:p>
        </p:txBody>
      </p:sp>
      <p:sp>
        <p:nvSpPr>
          <p:cNvPr id="4" name="Title 3"/>
          <p:cNvSpPr>
            <a:spLocks noGrp="1"/>
          </p:cNvSpPr>
          <p:nvPr>
            <p:ph type="title" idx="4294967295"/>
          </p:nvPr>
        </p:nvSpPr>
        <p:spPr>
          <a:xfrm>
            <a:off x="946157" y="0"/>
            <a:ext cx="7556485" cy="1068988"/>
          </a:xfrm>
        </p:spPr>
        <p:txBody>
          <a:bodyPr/>
          <a:lstStyle/>
          <a:p>
            <a:pPr algn="l"/>
            <a:r>
              <a:rPr lang="en-US" sz="3500" dirty="0">
                <a:solidFill>
                  <a:schemeClr val="tx2">
                    <a:satMod val="130000"/>
                  </a:schemeClr>
                </a:solidFill>
                <a:cs typeface="Trebuchet MS" pitchFamily="34" charset="0"/>
              </a:rPr>
              <a:t>User Defined </a:t>
            </a:r>
            <a:r>
              <a:rPr lang="en-US" sz="3500" dirty="0" smtClean="0">
                <a:solidFill>
                  <a:schemeClr val="tx2">
                    <a:satMod val="130000"/>
                  </a:schemeClr>
                </a:solidFill>
                <a:cs typeface="Trebuchet MS" pitchFamily="34" charset="0"/>
              </a:rPr>
              <a:t>Reporting</a:t>
            </a:r>
            <a:endParaRPr lang="en-US" sz="3500"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l="5415" t="14191" r="57501" b="60666"/>
          <a:stretch>
            <a:fillRect/>
          </a:stretch>
        </p:blipFill>
        <p:spPr bwMode="auto">
          <a:xfrm>
            <a:off x="1028232" y="2436548"/>
            <a:ext cx="3414713" cy="3678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p:cNvPicPr>
            <a:picLocks noChangeAspect="1"/>
          </p:cNvPicPr>
          <p:nvPr/>
        </p:nvPicPr>
        <p:blipFill>
          <a:blip r:embed="rId3">
            <a:extLst>
              <a:ext uri="{28A0092B-C50C-407E-A947-70E740481C1C}">
                <a14:useLocalDpi xmlns:a14="http://schemas.microsoft.com/office/drawing/2010/main" val="0"/>
              </a:ext>
            </a:extLst>
          </a:blip>
          <a:srcRect l="5000" t="13428" r="57916" b="49728"/>
          <a:stretch>
            <a:fillRect/>
          </a:stretch>
        </p:blipFill>
        <p:spPr bwMode="auto">
          <a:xfrm>
            <a:off x="4724400" y="2436548"/>
            <a:ext cx="3556000" cy="3675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43131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62871" y="996141"/>
            <a:ext cx="7556485" cy="2663289"/>
          </a:xfrm>
        </p:spPr>
        <p:txBody>
          <a:bodyPr>
            <a:normAutofit fontScale="85000" lnSpcReduction="20000"/>
          </a:bodyPr>
          <a:lstStyle/>
          <a:p>
            <a:pPr lvl="1">
              <a:defRPr/>
            </a:pPr>
            <a:r>
              <a:rPr lang="en-US" altLang="en-US" dirty="0"/>
              <a:t>Copy the Passenger List we created and Rename it to “Passenger List with Phone”</a:t>
            </a:r>
          </a:p>
          <a:p>
            <a:pPr lvl="1">
              <a:defRPr/>
            </a:pPr>
            <a:endParaRPr lang="en-US" altLang="en-US" dirty="0"/>
          </a:p>
          <a:p>
            <a:pPr lvl="1">
              <a:defRPr/>
            </a:pPr>
            <a:r>
              <a:rPr lang="en-US" altLang="en-US" dirty="0"/>
              <a:t>Then Edit the report </a:t>
            </a:r>
            <a:r>
              <a:rPr lang="en-US" altLang="en-US" dirty="0" smtClean="0"/>
              <a:t>and add Home </a:t>
            </a:r>
            <a:r>
              <a:rPr lang="en-US" altLang="en-US" dirty="0"/>
              <a:t>Phone (aka Student Primary Phone)</a:t>
            </a:r>
          </a:p>
          <a:p>
            <a:pPr lvl="3">
              <a:defRPr/>
            </a:pPr>
            <a:r>
              <a:rPr lang="en-US" altLang="en-US" b="1" i="1" dirty="0">
                <a:solidFill>
                  <a:srgbClr val="FF0000"/>
                </a:solidFill>
              </a:rPr>
              <a:t>Add “Primary Phone” to the Output Fields</a:t>
            </a:r>
          </a:p>
          <a:p>
            <a:pPr lvl="3">
              <a:defRPr/>
            </a:pPr>
            <a:r>
              <a:rPr lang="en-US" altLang="en-US" b="1" i="1" dirty="0">
                <a:solidFill>
                  <a:srgbClr val="FF0000"/>
                </a:solidFill>
              </a:rPr>
              <a:t>Edit the Report and </a:t>
            </a:r>
            <a:r>
              <a:rPr lang="en-US" altLang="en-US" b="1" i="1" dirty="0" smtClean="0">
                <a:solidFill>
                  <a:srgbClr val="FF0000"/>
                </a:solidFill>
              </a:rPr>
              <a:t>add Phone # after name</a:t>
            </a:r>
            <a:endParaRPr lang="en-US" altLang="en-US" b="1" i="1" dirty="0">
              <a:solidFill>
                <a:srgbClr val="FF0000"/>
              </a:solidFill>
            </a:endParaRPr>
          </a:p>
          <a:p>
            <a:pPr lvl="3">
              <a:defRPr/>
            </a:pPr>
            <a:r>
              <a:rPr lang="en-US" altLang="en-US" b="1" i="1" dirty="0" smtClean="0">
                <a:solidFill>
                  <a:srgbClr val="FF0000"/>
                </a:solidFill>
              </a:rPr>
              <a:t>Add </a:t>
            </a:r>
            <a:r>
              <a:rPr lang="en-US" altLang="en-US" b="1" i="1" dirty="0">
                <a:solidFill>
                  <a:srgbClr val="FF0000"/>
                </a:solidFill>
              </a:rPr>
              <a:t>the Displayed Variable and the Label too</a:t>
            </a:r>
          </a:p>
          <a:p>
            <a:endParaRPr lang="en-US" b="1" i="1" dirty="0">
              <a:solidFill>
                <a:srgbClr val="FF0000"/>
              </a:solidFill>
            </a:endParaRPr>
          </a:p>
        </p:txBody>
      </p:sp>
      <p:sp>
        <p:nvSpPr>
          <p:cNvPr id="3" name="Slide Number Placeholder 2"/>
          <p:cNvSpPr>
            <a:spLocks noGrp="1"/>
          </p:cNvSpPr>
          <p:nvPr>
            <p:ph type="sldNum" sz="quarter" idx="12"/>
          </p:nvPr>
        </p:nvSpPr>
        <p:spPr/>
        <p:txBody>
          <a:bodyPr/>
          <a:lstStyle/>
          <a:p>
            <a:fld id="{B726DE59-0386-4456-B21E-FBC22CF53C86}" type="slidenum">
              <a:rPr lang="en-US" smtClean="0"/>
              <a:pPr/>
              <a:t>96</a:t>
            </a:fld>
            <a:endParaRPr lang="en-US" dirty="0"/>
          </a:p>
        </p:txBody>
      </p:sp>
      <p:sp>
        <p:nvSpPr>
          <p:cNvPr id="4" name="Title 3"/>
          <p:cNvSpPr>
            <a:spLocks noGrp="1"/>
          </p:cNvSpPr>
          <p:nvPr>
            <p:ph type="title" idx="4294967295"/>
          </p:nvPr>
        </p:nvSpPr>
        <p:spPr>
          <a:xfrm>
            <a:off x="962870" y="0"/>
            <a:ext cx="7556485" cy="1068988"/>
          </a:xfrm>
        </p:spPr>
        <p:txBody>
          <a:bodyPr/>
          <a:lstStyle/>
          <a:p>
            <a:pPr algn="l"/>
            <a:r>
              <a:rPr lang="en-US" altLang="en-US" sz="3500" dirty="0" smtClean="0">
                <a:solidFill>
                  <a:schemeClr val="accent1">
                    <a:lumMod val="75000"/>
                  </a:schemeClr>
                </a:solidFill>
              </a:rPr>
              <a:t>Practice Session</a:t>
            </a:r>
            <a:endParaRPr lang="en-US" sz="3500" dirty="0">
              <a:solidFill>
                <a:schemeClr val="accent1">
                  <a:lumMod val="75000"/>
                </a:schemeClr>
              </a:solidFill>
            </a:endParaRPr>
          </a:p>
        </p:txBody>
      </p:sp>
      <p:pic>
        <p:nvPicPr>
          <p:cNvPr id="5" name="Picture 4"/>
          <p:cNvPicPr>
            <a:picLocks noChangeAspect="1"/>
          </p:cNvPicPr>
          <p:nvPr/>
        </p:nvPicPr>
        <p:blipFill>
          <a:blip r:embed="rId2"/>
          <a:stretch>
            <a:fillRect/>
          </a:stretch>
        </p:blipFill>
        <p:spPr>
          <a:xfrm>
            <a:off x="1041124" y="3550517"/>
            <a:ext cx="7192379" cy="2210108"/>
          </a:xfrm>
          <a:prstGeom prst="rect">
            <a:avLst/>
          </a:prstGeom>
        </p:spPr>
      </p:pic>
    </p:spTree>
    <p:extLst>
      <p:ext uri="{BB962C8B-B14F-4D97-AF65-F5344CB8AC3E}">
        <p14:creationId xmlns:p14="http://schemas.microsoft.com/office/powerpoint/2010/main" val="97667726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How do I get the same information off the report and into an excel?</a:t>
            </a:r>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97</a:t>
            </a:fld>
            <a:endParaRPr lang="en-US" dirty="0"/>
          </a:p>
        </p:txBody>
      </p:sp>
      <p:sp>
        <p:nvSpPr>
          <p:cNvPr id="4" name="Title 3"/>
          <p:cNvSpPr>
            <a:spLocks noGrp="1"/>
          </p:cNvSpPr>
          <p:nvPr>
            <p:ph type="title" idx="4294967295"/>
          </p:nvPr>
        </p:nvSpPr>
        <p:spPr>
          <a:xfrm>
            <a:off x="884339" y="0"/>
            <a:ext cx="7556485" cy="1068988"/>
          </a:xfrm>
        </p:spPr>
        <p:txBody>
          <a:bodyPr/>
          <a:lstStyle/>
          <a:p>
            <a:pPr algn="l"/>
            <a:r>
              <a:rPr lang="en-US" sz="3500" dirty="0">
                <a:solidFill>
                  <a:srgbClr val="0070C0"/>
                </a:solidFill>
              </a:rPr>
              <a:t>Creating an excel file</a:t>
            </a:r>
            <a:endParaRPr lang="en-US" sz="3500" dirty="0"/>
          </a:p>
        </p:txBody>
      </p:sp>
    </p:spTree>
    <p:extLst>
      <p:ext uri="{BB962C8B-B14F-4D97-AF65-F5344CB8AC3E}">
        <p14:creationId xmlns:p14="http://schemas.microsoft.com/office/powerpoint/2010/main" val="215050838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726DE59-0386-4456-B21E-FBC22CF53C86}" type="slidenum">
              <a:rPr lang="en-US" smtClean="0"/>
              <a:pPr/>
              <a:t>98</a:t>
            </a:fld>
            <a:endParaRPr lang="en-US" dirty="0"/>
          </a:p>
        </p:txBody>
      </p:sp>
      <p:sp>
        <p:nvSpPr>
          <p:cNvPr id="4" name="Title 3"/>
          <p:cNvSpPr>
            <a:spLocks noGrp="1"/>
          </p:cNvSpPr>
          <p:nvPr>
            <p:ph type="title" idx="4294967295"/>
          </p:nvPr>
        </p:nvSpPr>
        <p:spPr>
          <a:xfrm>
            <a:off x="863125" y="152264"/>
            <a:ext cx="8178238" cy="614214"/>
          </a:xfrm>
        </p:spPr>
        <p:txBody>
          <a:bodyPr/>
          <a:lstStyle/>
          <a:p>
            <a:pPr algn="l"/>
            <a:r>
              <a:rPr lang="en-US" sz="3500" dirty="0" smtClean="0">
                <a:solidFill>
                  <a:srgbClr val="0070C0"/>
                </a:solidFill>
              </a:rPr>
              <a:t>Creating an excel file</a:t>
            </a:r>
            <a:endParaRPr lang="en-US" sz="3500" dirty="0">
              <a:solidFill>
                <a:srgbClr val="0070C0"/>
              </a:solidFill>
            </a:endParaRPr>
          </a:p>
        </p:txBody>
      </p:sp>
      <p:pic>
        <p:nvPicPr>
          <p:cNvPr id="8" name="Picture 7"/>
          <p:cNvPicPr>
            <a:picLocks noChangeAspect="1"/>
          </p:cNvPicPr>
          <p:nvPr/>
        </p:nvPicPr>
        <p:blipFill>
          <a:blip r:embed="rId2"/>
          <a:stretch>
            <a:fillRect/>
          </a:stretch>
        </p:blipFill>
        <p:spPr>
          <a:xfrm>
            <a:off x="863125" y="1045028"/>
            <a:ext cx="6622944" cy="2338550"/>
          </a:xfrm>
          <a:prstGeom prst="rect">
            <a:avLst/>
          </a:prstGeom>
        </p:spPr>
      </p:pic>
      <p:pic>
        <p:nvPicPr>
          <p:cNvPr id="2" name="Picture 1"/>
          <p:cNvPicPr>
            <a:picLocks noChangeAspect="1"/>
          </p:cNvPicPr>
          <p:nvPr/>
        </p:nvPicPr>
        <p:blipFill>
          <a:blip r:embed="rId3"/>
          <a:stretch>
            <a:fillRect/>
          </a:stretch>
        </p:blipFill>
        <p:spPr>
          <a:xfrm>
            <a:off x="863125" y="3566109"/>
            <a:ext cx="5191857" cy="2607710"/>
          </a:xfrm>
          <a:prstGeom prst="rect">
            <a:avLst/>
          </a:prstGeom>
        </p:spPr>
      </p:pic>
      <p:sp>
        <p:nvSpPr>
          <p:cNvPr id="5" name="Rectangle 4"/>
          <p:cNvSpPr/>
          <p:nvPr/>
        </p:nvSpPr>
        <p:spPr>
          <a:xfrm>
            <a:off x="6255179" y="4131300"/>
            <a:ext cx="2888821" cy="1754326"/>
          </a:xfrm>
          <a:prstGeom prst="rect">
            <a:avLst/>
          </a:prstGeom>
        </p:spPr>
        <p:txBody>
          <a:bodyPr wrap="square">
            <a:spAutoFit/>
          </a:bodyPr>
          <a:lstStyle/>
          <a:p>
            <a:r>
              <a:rPr lang="en-US" b="1" i="1" dirty="0" smtClean="0">
                <a:solidFill>
                  <a:srgbClr val="FF0000"/>
                </a:solidFill>
              </a:rPr>
              <a:t>Take note of the file path.</a:t>
            </a:r>
          </a:p>
          <a:p>
            <a:r>
              <a:rPr lang="en-US" b="1" i="1" dirty="0" smtClean="0">
                <a:solidFill>
                  <a:srgbClr val="FF0000"/>
                </a:solidFill>
              </a:rPr>
              <a:t>D:\REPORTS\QMF_BONNIE</a:t>
            </a:r>
          </a:p>
          <a:p>
            <a:endParaRPr lang="en-US" b="1" i="1" dirty="0">
              <a:solidFill>
                <a:srgbClr val="FF0000"/>
              </a:solidFill>
            </a:endParaRPr>
          </a:p>
          <a:p>
            <a:r>
              <a:rPr lang="en-US" b="1" i="1" dirty="0" smtClean="0">
                <a:solidFill>
                  <a:srgbClr val="002060"/>
                </a:solidFill>
              </a:rPr>
              <a:t>Run your report and check</a:t>
            </a:r>
          </a:p>
          <a:p>
            <a:r>
              <a:rPr lang="en-US" b="1" i="1" dirty="0" smtClean="0">
                <a:solidFill>
                  <a:srgbClr val="002060"/>
                </a:solidFill>
              </a:rPr>
              <a:t>The D:\Reports </a:t>
            </a:r>
          </a:p>
          <a:p>
            <a:r>
              <a:rPr lang="en-US" b="1" i="1" dirty="0" smtClean="0">
                <a:solidFill>
                  <a:srgbClr val="002060"/>
                </a:solidFill>
              </a:rPr>
              <a:t>to find your report.</a:t>
            </a:r>
            <a:endParaRPr lang="en-US" b="1" i="1" dirty="0">
              <a:solidFill>
                <a:srgbClr val="002060"/>
              </a:solidFill>
            </a:endParaRPr>
          </a:p>
        </p:txBody>
      </p:sp>
    </p:spTree>
    <p:extLst>
      <p:ext uri="{BB962C8B-B14F-4D97-AF65-F5344CB8AC3E}">
        <p14:creationId xmlns:p14="http://schemas.microsoft.com/office/powerpoint/2010/main" val="98127896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28232" y="1555978"/>
            <a:ext cx="7556485" cy="3618462"/>
          </a:xfrm>
        </p:spPr>
        <p:txBody>
          <a:bodyPr/>
          <a:lstStyle/>
          <a:p>
            <a:pPr marL="0" indent="0">
              <a:buNone/>
            </a:pPr>
            <a:r>
              <a:rPr lang="en-US" dirty="0" smtClean="0">
                <a:solidFill>
                  <a:srgbClr val="0070C0"/>
                </a:solidFill>
              </a:rPr>
              <a:t>Lets create </a:t>
            </a:r>
            <a:r>
              <a:rPr lang="en-US" dirty="0">
                <a:solidFill>
                  <a:srgbClr val="0070C0"/>
                </a:solidFill>
              </a:rPr>
              <a:t>a blackboard excel </a:t>
            </a:r>
            <a:r>
              <a:rPr lang="en-US" dirty="0" smtClean="0">
                <a:solidFill>
                  <a:srgbClr val="0070C0"/>
                </a:solidFill>
              </a:rPr>
              <a:t>file.</a:t>
            </a:r>
          </a:p>
          <a:p>
            <a:pPr marL="0" indent="0">
              <a:buNone/>
            </a:pPr>
            <a:endParaRPr lang="en-US" dirty="0">
              <a:solidFill>
                <a:srgbClr val="0070C0"/>
              </a:solidFill>
            </a:endParaRPr>
          </a:p>
          <a:p>
            <a:pPr marL="0" indent="0">
              <a:buNone/>
            </a:pPr>
            <a:r>
              <a:rPr lang="en-US" dirty="0" smtClean="0">
                <a:solidFill>
                  <a:srgbClr val="0070C0"/>
                </a:solidFill>
              </a:rPr>
              <a:t>Many counties use this information to pull student transportation information to send out messages for late buses or accidents.</a:t>
            </a:r>
            <a:endParaRPr lang="en-US" dirty="0"/>
          </a:p>
        </p:txBody>
      </p:sp>
      <p:sp>
        <p:nvSpPr>
          <p:cNvPr id="3" name="Slide Number Placeholder 2"/>
          <p:cNvSpPr>
            <a:spLocks noGrp="1"/>
          </p:cNvSpPr>
          <p:nvPr>
            <p:ph type="sldNum" sz="quarter" idx="12"/>
          </p:nvPr>
        </p:nvSpPr>
        <p:spPr/>
        <p:txBody>
          <a:bodyPr/>
          <a:lstStyle/>
          <a:p>
            <a:fld id="{B726DE59-0386-4456-B21E-FBC22CF53C86}" type="slidenum">
              <a:rPr lang="en-US" smtClean="0"/>
              <a:pPr/>
              <a:t>99</a:t>
            </a:fld>
            <a:endParaRPr lang="en-US" dirty="0"/>
          </a:p>
        </p:txBody>
      </p:sp>
      <p:sp>
        <p:nvSpPr>
          <p:cNvPr id="4" name="Title 3"/>
          <p:cNvSpPr>
            <a:spLocks noGrp="1"/>
          </p:cNvSpPr>
          <p:nvPr>
            <p:ph type="title" idx="4294967295"/>
          </p:nvPr>
        </p:nvSpPr>
        <p:spPr/>
        <p:txBody>
          <a:bodyPr/>
          <a:lstStyle/>
          <a:p>
            <a:pPr algn="l"/>
            <a:r>
              <a:rPr lang="en-US" sz="3500" dirty="0" smtClean="0">
                <a:solidFill>
                  <a:srgbClr val="0070C0"/>
                </a:solidFill>
              </a:rPr>
              <a:t>Practice</a:t>
            </a:r>
            <a:endParaRPr lang="en-US" sz="3500" dirty="0"/>
          </a:p>
        </p:txBody>
      </p:sp>
    </p:spTree>
    <p:extLst>
      <p:ext uri="{BB962C8B-B14F-4D97-AF65-F5344CB8AC3E}">
        <p14:creationId xmlns:p14="http://schemas.microsoft.com/office/powerpoint/2010/main" val="1626938504"/>
      </p:ext>
    </p:extLst>
  </p:cSld>
  <p:clrMapOvr>
    <a:masterClrMapping/>
  </p:clrMapOvr>
</p:sld>
</file>

<file path=ppt/theme/theme1.xml><?xml version="1.0" encoding="utf-8"?>
<a:theme xmlns:a="http://schemas.openxmlformats.org/drawingml/2006/main" name="NCSU-vertical-left-top-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23156</TotalTime>
  <Words>4460</Words>
  <Application>Microsoft Office PowerPoint</Application>
  <PresentationFormat>On-screen Show (4:3)</PresentationFormat>
  <Paragraphs>634</Paragraphs>
  <Slides>120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120</vt:i4>
      </vt:variant>
    </vt:vector>
  </HeadingPairs>
  <TitlesOfParts>
    <vt:vector size="127" baseType="lpstr">
      <vt:lpstr>Arial</vt:lpstr>
      <vt:lpstr>Calibri</vt:lpstr>
      <vt:lpstr>Times New Roman</vt:lpstr>
      <vt:lpstr>Trebuchet MS</vt:lpstr>
      <vt:lpstr>Wingdings</vt:lpstr>
      <vt:lpstr>Wingdings 2</vt:lpstr>
      <vt:lpstr>NCSU-vertical-left-top-logo</vt:lpstr>
      <vt:lpstr>PowerPoint Presentation</vt:lpstr>
      <vt:lpstr>Class Overview</vt:lpstr>
      <vt:lpstr>Overview of Report features:</vt:lpstr>
      <vt:lpstr>PowerPoint Presentation</vt:lpstr>
      <vt:lpstr>School Grade Report/Elg Report</vt:lpstr>
      <vt:lpstr>Geographic Reports</vt:lpstr>
      <vt:lpstr>Geographic Reports</vt:lpstr>
      <vt:lpstr>Geographic Reports</vt:lpstr>
      <vt:lpstr>Overview of Report features:</vt:lpstr>
      <vt:lpstr>Students Enrolled by School</vt:lpstr>
      <vt:lpstr>Students Enrolled by School</vt:lpstr>
      <vt:lpstr>Eligibility Data by School</vt:lpstr>
      <vt:lpstr>Eligibility Data by School</vt:lpstr>
      <vt:lpstr>Eligibility Data by School</vt:lpstr>
      <vt:lpstr>Overview of Report features:</vt:lpstr>
      <vt:lpstr>Overview of Report features:</vt:lpstr>
      <vt:lpstr>Overview of Report features:</vt:lpstr>
      <vt:lpstr>Understanding Reports</vt:lpstr>
      <vt:lpstr>Structure of the TIMS Data</vt:lpstr>
      <vt:lpstr>Structure of the TIMS Data</vt:lpstr>
      <vt:lpstr>Structure of the TIMS Data</vt:lpstr>
      <vt:lpstr>Structure of the TIMS Data</vt:lpstr>
      <vt:lpstr>Structure of the TIMS Data</vt:lpstr>
      <vt:lpstr>Structure of the TIMS Data/eSQL View </vt:lpstr>
      <vt:lpstr>Reporting Data</vt:lpstr>
      <vt:lpstr>Structure of the TIMS Data</vt:lpstr>
      <vt:lpstr>Reporting</vt:lpstr>
      <vt:lpstr>Understanding Queries and Worklists</vt:lpstr>
      <vt:lpstr>Understanding Queries and Worklists</vt:lpstr>
      <vt:lpstr>Understanding Queries and Worklists</vt:lpstr>
      <vt:lpstr>Understanding Queries and Worklists</vt:lpstr>
      <vt:lpstr>Understanding Queries and Worklists</vt:lpstr>
      <vt:lpstr>Understanding Queries and Worklists</vt:lpstr>
      <vt:lpstr>Connectors of AND/OR </vt:lpstr>
      <vt:lpstr>Connectors of AND/OR</vt:lpstr>
      <vt:lpstr>Connectors of AND/OR</vt:lpstr>
      <vt:lpstr>Understanding Queries and Worklists</vt:lpstr>
      <vt:lpstr>Reporting</vt:lpstr>
      <vt:lpstr>Standard Reports vs. User Defined Reports</vt:lpstr>
      <vt:lpstr>Reporting Tip</vt:lpstr>
      <vt:lpstr>REPROCESS RUNS</vt:lpstr>
      <vt:lpstr>REPROCESS RUNS</vt:lpstr>
      <vt:lpstr>REPROCESS RUNS WITH A WORKLIST</vt:lpstr>
      <vt:lpstr>Standard Reporting</vt:lpstr>
      <vt:lpstr>Standard Reporting</vt:lpstr>
      <vt:lpstr>Standard Reporting</vt:lpstr>
      <vt:lpstr>Reporting Tip</vt:lpstr>
      <vt:lpstr>Reporting Tip</vt:lpstr>
      <vt:lpstr>Standard Reporting</vt:lpstr>
      <vt:lpstr>Standard Reporting</vt:lpstr>
      <vt:lpstr>Standard Reporting</vt:lpstr>
      <vt:lpstr>Standard Reporting</vt:lpstr>
      <vt:lpstr>Standard Reporting</vt:lpstr>
      <vt:lpstr>Standard Reporting</vt:lpstr>
      <vt:lpstr>Standard Reports</vt:lpstr>
      <vt:lpstr>Standard Reporting – end notes</vt:lpstr>
      <vt:lpstr>User Defined Reports</vt:lpstr>
      <vt:lpstr>User Defined Reporting</vt:lpstr>
      <vt:lpstr>User Defined Reporting</vt:lpstr>
      <vt:lpstr>User Defined Reporting</vt:lpstr>
      <vt:lpstr>User Defined Reporting</vt:lpstr>
      <vt:lpstr>User Defined Reporting</vt:lpstr>
      <vt:lpstr>User Defined Reporting</vt:lpstr>
      <vt:lpstr>User Defined Reporting/Student Transportation</vt:lpstr>
      <vt:lpstr>User Defined Reporting</vt:lpstr>
      <vt:lpstr>User Defined Reporting</vt:lpstr>
      <vt:lpstr>User Defined Reporting</vt:lpstr>
      <vt:lpstr>TDTIMS Reports</vt:lpstr>
      <vt:lpstr>Diagnostic Reports</vt:lpstr>
      <vt:lpstr>Diagnostic Reports</vt:lpstr>
      <vt:lpstr>Diagnostic Reports</vt:lpstr>
      <vt:lpstr>Let get started</vt:lpstr>
      <vt:lpstr>User Defined Reporting/Practice</vt:lpstr>
      <vt:lpstr>Practice</vt:lpstr>
      <vt:lpstr>User Defined Reporting/Passenger List</vt:lpstr>
      <vt:lpstr>Practice – Change School to 308</vt:lpstr>
      <vt:lpstr>User Defined Reporting</vt:lpstr>
      <vt:lpstr>User Defined Reporting</vt:lpstr>
      <vt:lpstr>User Defined Reporting</vt:lpstr>
      <vt:lpstr>User Defined Reporting</vt:lpstr>
      <vt:lpstr>User Defined Reporting</vt:lpstr>
      <vt:lpstr>User Defined Reporting</vt:lpstr>
      <vt:lpstr>User Defined Reporting</vt:lpstr>
      <vt:lpstr>User Defined Reporting</vt:lpstr>
      <vt:lpstr>User Defined Reporting</vt:lpstr>
      <vt:lpstr>User Defined Reporting</vt:lpstr>
      <vt:lpstr>User Defined Reporting</vt:lpstr>
      <vt:lpstr>User Defined Reporting</vt:lpstr>
      <vt:lpstr>User Defined Reporting</vt:lpstr>
      <vt:lpstr>User Defined Reporting</vt:lpstr>
      <vt:lpstr>User Defined Reporting</vt:lpstr>
      <vt:lpstr>User Defined Reporting</vt:lpstr>
      <vt:lpstr>User Defined Reporting Adding Page Breaks</vt:lpstr>
      <vt:lpstr>User Defined Reporting</vt:lpstr>
      <vt:lpstr>User Defined Reporting</vt:lpstr>
      <vt:lpstr>Practice Session</vt:lpstr>
      <vt:lpstr>Creating an excel file</vt:lpstr>
      <vt:lpstr>Creating an excel file</vt:lpstr>
      <vt:lpstr>Practice</vt:lpstr>
      <vt:lpstr>Practice creating a blackboard excel file</vt:lpstr>
      <vt:lpstr>Creating an Excel file</vt:lpstr>
      <vt:lpstr>Creating an excel file</vt:lpstr>
      <vt:lpstr>Creating an Excel file</vt:lpstr>
      <vt:lpstr>Powerschool Extract</vt:lpstr>
      <vt:lpstr>Powerschool Extract</vt:lpstr>
      <vt:lpstr>Powerschool Extract</vt:lpstr>
      <vt:lpstr>Powerschool Extract</vt:lpstr>
      <vt:lpstr>Powerschool Extract</vt:lpstr>
      <vt:lpstr>Powerschool Extract</vt:lpstr>
      <vt:lpstr>Boundary Listings</vt:lpstr>
      <vt:lpstr>Inside School Boundary </vt:lpstr>
      <vt:lpstr>Inside West Middle Boundary</vt:lpstr>
      <vt:lpstr>Inside West Middle Boundary</vt:lpstr>
      <vt:lpstr>Outside a school boundary</vt:lpstr>
      <vt:lpstr>Worklists</vt:lpstr>
      <vt:lpstr>PowerPoint Presentation</vt:lpstr>
      <vt:lpstr>Worklists</vt:lpstr>
      <vt:lpstr>Worklists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HWYSTUDENT</dc:creator>
  <cp:lastModifiedBy>Bonnie Lynn Aycock-Person</cp:lastModifiedBy>
  <cp:revision>380</cp:revision>
  <cp:lastPrinted>2020-01-28T15:57:29Z</cp:lastPrinted>
  <dcterms:created xsi:type="dcterms:W3CDTF">2016-02-26T20:46:27Z</dcterms:created>
  <dcterms:modified xsi:type="dcterms:W3CDTF">2020-01-28T16:26:35Z</dcterms:modified>
</cp:coreProperties>
</file>