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6"/>
  </p:notesMasterIdLst>
  <p:handoutMasterIdLst>
    <p:handoutMasterId r:id="rId17"/>
  </p:handoutMasterIdLst>
  <p:sldIdLst>
    <p:sldId id="256" r:id="rId2"/>
    <p:sldId id="333" r:id="rId3"/>
    <p:sldId id="305" r:id="rId4"/>
    <p:sldId id="334" r:id="rId5"/>
    <p:sldId id="335" r:id="rId6"/>
    <p:sldId id="336" r:id="rId7"/>
    <p:sldId id="340" r:id="rId8"/>
    <p:sldId id="339" r:id="rId9"/>
    <p:sldId id="341" r:id="rId10"/>
    <p:sldId id="342" r:id="rId11"/>
    <p:sldId id="343" r:id="rId12"/>
    <p:sldId id="344" r:id="rId13"/>
    <p:sldId id="345" r:id="rId14"/>
    <p:sldId id="346"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y Davis" initials="JD" lastIdx="5" clrIdx="0">
    <p:extLst>
      <p:ext uri="{19B8F6BF-5375-455C-9EA6-DF929625EA0E}">
        <p15:presenceInfo xmlns:p15="http://schemas.microsoft.com/office/powerpoint/2012/main" userId="S-1-5-21-4024640002-2148310385-1522395597-1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728E3A"/>
    <a:srgbClr val="B80000"/>
    <a:srgbClr val="772D2B"/>
    <a:srgbClr val="C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94660"/>
  </p:normalViewPr>
  <p:slideViewPr>
    <p:cSldViewPr snapToGrid="0">
      <p:cViewPr varScale="1">
        <p:scale>
          <a:sx n="108" d="100"/>
          <a:sy n="108" d="100"/>
        </p:scale>
        <p:origin x="1482" y="90"/>
      </p:cViewPr>
      <p:guideLst/>
    </p:cSldViewPr>
  </p:slideViewPr>
  <p:notesTextViewPr>
    <p:cViewPr>
      <p:scale>
        <a:sx n="1" d="1"/>
        <a:sy n="1" d="1"/>
      </p:scale>
      <p:origin x="0" y="0"/>
    </p:cViewPr>
  </p:notesTextViewPr>
  <p:sorterViewPr>
    <p:cViewPr>
      <p:scale>
        <a:sx n="200" d="100"/>
        <a:sy n="200" d="100"/>
      </p:scale>
      <p:origin x="0" y="-23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510AB85-716C-4C8B-BF2C-59D282505CD3}" type="datetimeFigureOut">
              <a:rPr lang="en-US" smtClean="0"/>
              <a:t>4/26/2019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66CC944-7A0C-4C13-AC17-DF8B44C922AD}" type="slidenum">
              <a:rPr lang="en-US" smtClean="0"/>
              <a:t>‹#›</a:t>
            </a:fld>
            <a:endParaRPr lang="en-US" dirty="0"/>
          </a:p>
        </p:txBody>
      </p:sp>
    </p:spTree>
    <p:extLst>
      <p:ext uri="{BB962C8B-B14F-4D97-AF65-F5344CB8AC3E}">
        <p14:creationId xmlns:p14="http://schemas.microsoft.com/office/powerpoint/2010/main" val="1648838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C087D8C-D69B-413F-BA3B-B350151500FB}" type="datetimeFigureOut">
              <a:rPr lang="en-US" smtClean="0"/>
              <a:t>4/26/2019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B10068A-DDC8-421A-A270-D3538506ABDD}" type="slidenum">
              <a:rPr lang="en-US" smtClean="0"/>
              <a:t>‹#›</a:t>
            </a:fld>
            <a:endParaRPr lang="en-US" dirty="0"/>
          </a:p>
        </p:txBody>
      </p:sp>
    </p:spTree>
    <p:extLst>
      <p:ext uri="{BB962C8B-B14F-4D97-AF65-F5344CB8AC3E}">
        <p14:creationId xmlns:p14="http://schemas.microsoft.com/office/powerpoint/2010/main" val="151779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0340" y="2130425"/>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5614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19399170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4839" y="2507701"/>
            <a:ext cx="7556485" cy="36184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726DE59-0386-4456-B21E-FBC22CF53C86}"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687" y="6356350"/>
            <a:ext cx="914401" cy="358616"/>
          </a:xfrm>
          <a:prstGeom prst="rect">
            <a:avLst/>
          </a:prstGeom>
        </p:spPr>
      </p:pic>
      <p:sp>
        <p:nvSpPr>
          <p:cNvPr id="8" name="Title 1"/>
          <p:cNvSpPr>
            <a:spLocks noGrp="1"/>
          </p:cNvSpPr>
          <p:nvPr>
            <p:ph type="title" idx="4294967295"/>
          </p:nvPr>
        </p:nvSpPr>
        <p:spPr>
          <a:xfrm>
            <a:off x="863125" y="152264"/>
            <a:ext cx="7886700" cy="614214"/>
          </a:xfrm>
        </p:spPr>
        <p:txBody>
          <a:bodyPr/>
          <a:lstStyle/>
          <a:p>
            <a:pPr algn="l"/>
            <a:endParaRPr lang="en-US" sz="4000" dirty="0"/>
          </a:p>
        </p:txBody>
      </p:sp>
      <p:cxnSp>
        <p:nvCxnSpPr>
          <p:cNvPr id="9" name="Straight Connector 8"/>
          <p:cNvCxnSpPr/>
          <p:nvPr userDrawn="1"/>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864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8924"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85892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13251578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0315" y="354875"/>
            <a:ext cx="7556485"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74838" y="1600200"/>
            <a:ext cx="377605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34169" y="1600200"/>
            <a:ext cx="375263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256158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4839" y="257721"/>
            <a:ext cx="7611961"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74839" y="1535113"/>
            <a:ext cx="383851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74838" y="2174875"/>
            <a:ext cx="383851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8867" y="1535113"/>
            <a:ext cx="37179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68867" y="2174875"/>
            <a:ext cx="37179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419697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4838" y="1166801"/>
            <a:ext cx="7556485" cy="1143000"/>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263583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319012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4839" y="273050"/>
            <a:ext cx="3008313" cy="116205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267952" y="273050"/>
            <a:ext cx="436337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4839"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39621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44608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74839" y="6356350"/>
            <a:ext cx="2066669"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3366566" y="6356350"/>
            <a:ext cx="320708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806743" y="6356350"/>
            <a:ext cx="1824581"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880AF44-0932-5A4A-AD8B-B59E4CAEB575}" type="slidenum">
              <a:rPr lang="en-US" smtClean="0"/>
              <a:pPr/>
              <a:t>‹#›</a:t>
            </a:fld>
            <a:endParaRPr lang="en-US" dirty="0"/>
          </a:p>
        </p:txBody>
      </p:sp>
      <p:sp>
        <p:nvSpPr>
          <p:cNvPr id="8" name="Title Placeholder 1"/>
          <p:cNvSpPr>
            <a:spLocks noGrp="1"/>
          </p:cNvSpPr>
          <p:nvPr>
            <p:ph type="title"/>
          </p:nvPr>
        </p:nvSpPr>
        <p:spPr>
          <a:xfrm>
            <a:off x="1074839" y="900200"/>
            <a:ext cx="7556485" cy="1068988"/>
          </a:xfrm>
          <a:prstGeom prst="rect">
            <a:avLst/>
          </a:prstGeom>
        </p:spPr>
        <p:txBody>
          <a:bodyPr vert="horz" lIns="91440" tIns="45720" rIns="91440" bIns="45720" rtlCol="0" anchor="ctr">
            <a:noAutofit/>
          </a:bodyPr>
          <a:lstStyle/>
          <a:p>
            <a:r>
              <a:rPr lang="en-US" dirty="0" smtClean="0"/>
              <a:t>Headline Line One</a:t>
            </a:r>
            <a:br>
              <a:rPr lang="en-US" dirty="0" smtClean="0"/>
            </a:br>
            <a:r>
              <a:rPr lang="en-US" dirty="0" smtClean="0"/>
              <a:t>Headline Line Two</a:t>
            </a:r>
            <a:endParaRPr lang="en-US" dirty="0"/>
          </a:p>
        </p:txBody>
      </p:sp>
      <p:sp>
        <p:nvSpPr>
          <p:cNvPr id="9" name="Text Placeholder 2"/>
          <p:cNvSpPr>
            <a:spLocks noGrp="1"/>
          </p:cNvSpPr>
          <p:nvPr>
            <p:ph type="body" idx="1"/>
          </p:nvPr>
        </p:nvSpPr>
        <p:spPr>
          <a:xfrm>
            <a:off x="1074839" y="3022896"/>
            <a:ext cx="7556485" cy="31032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Tree>
    <p:extLst>
      <p:ext uri="{BB962C8B-B14F-4D97-AF65-F5344CB8AC3E}">
        <p14:creationId xmlns:p14="http://schemas.microsoft.com/office/powerpoint/2010/main" val="22801956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3177" y="4540091"/>
            <a:ext cx="8340824" cy="1200329"/>
          </a:xfrm>
          <a:prstGeom prst="rect">
            <a:avLst/>
          </a:prstGeom>
          <a:noFill/>
        </p:spPr>
        <p:txBody>
          <a:bodyPr wrap="square" rtlCol="0">
            <a:spAutoFit/>
          </a:bodyPr>
          <a:lstStyle/>
          <a:p>
            <a:pPr algn="ctr"/>
            <a:endParaRPr lang="en-US" dirty="0" smtClean="0"/>
          </a:p>
          <a:p>
            <a:pPr algn="ctr"/>
            <a:r>
              <a:rPr lang="en-US" dirty="0" smtClean="0"/>
              <a:t>Lost Assignments Data Outputs </a:t>
            </a:r>
          </a:p>
          <a:p>
            <a:pPr algn="ctr"/>
            <a:r>
              <a:rPr lang="en-US" dirty="0" smtClean="0"/>
              <a:t>Now Include Old Address, New Address </a:t>
            </a:r>
          </a:p>
          <a:p>
            <a:pPr algn="ctr"/>
            <a:r>
              <a:rPr lang="en-US" dirty="0" smtClean="0"/>
              <a:t>and New School Code</a:t>
            </a:r>
          </a:p>
        </p:txBody>
      </p:sp>
      <p:sp>
        <p:nvSpPr>
          <p:cNvPr id="7" name="Rectangle 6"/>
          <p:cNvSpPr/>
          <p:nvPr/>
        </p:nvSpPr>
        <p:spPr>
          <a:xfrm>
            <a:off x="803176" y="490715"/>
            <a:ext cx="8340824" cy="4154984"/>
          </a:xfrm>
          <a:prstGeom prst="rect">
            <a:avLst/>
          </a:prstGeom>
        </p:spPr>
        <p:txBody>
          <a:bodyPr wrap="square">
            <a:spAutoFit/>
          </a:bodyPr>
          <a:lstStyle/>
          <a:p>
            <a:pPr algn="ctr"/>
            <a:r>
              <a:rPr lang="en-US" sz="4400" b="1" dirty="0" smtClean="0"/>
              <a:t>TIMS </a:t>
            </a:r>
          </a:p>
          <a:p>
            <a:pPr algn="ctr"/>
            <a:endParaRPr lang="en-US" sz="4400" b="1" dirty="0" smtClean="0"/>
          </a:p>
          <a:p>
            <a:pPr algn="ctr"/>
            <a:r>
              <a:rPr lang="en-US" sz="4400" b="1" dirty="0" smtClean="0"/>
              <a:t>2019 Update </a:t>
            </a:r>
          </a:p>
          <a:p>
            <a:pPr algn="ctr"/>
            <a:r>
              <a:rPr lang="en-US" sz="4400" b="1" dirty="0" smtClean="0"/>
              <a:t>to</a:t>
            </a:r>
          </a:p>
          <a:p>
            <a:pPr algn="ctr"/>
            <a:r>
              <a:rPr lang="en-US" sz="4400" b="1" dirty="0" smtClean="0"/>
              <a:t>Lost Assignments </a:t>
            </a:r>
          </a:p>
          <a:p>
            <a:pPr algn="ctr"/>
            <a:r>
              <a:rPr lang="en-US" sz="4400" b="1" dirty="0" smtClean="0"/>
              <a:t>Report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210" y="5695296"/>
            <a:ext cx="2576829" cy="721829"/>
          </a:xfrm>
          <a:prstGeom prst="rect">
            <a:avLst/>
          </a:prstGeom>
        </p:spPr>
      </p:pic>
    </p:spTree>
    <p:extLst>
      <p:ext uri="{BB962C8B-B14F-4D97-AF65-F5344CB8AC3E}">
        <p14:creationId xmlns:p14="http://schemas.microsoft.com/office/powerpoint/2010/main" val="141617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10</a:t>
            </a:fld>
            <a:endParaRPr lang="en-US" dirty="0"/>
          </a:p>
        </p:txBody>
      </p:sp>
      <p:sp>
        <p:nvSpPr>
          <p:cNvPr id="2" name="Title 1"/>
          <p:cNvSpPr>
            <a:spLocks noGrp="1"/>
          </p:cNvSpPr>
          <p:nvPr>
            <p:ph type="title" idx="4294967295"/>
          </p:nvPr>
        </p:nvSpPr>
        <p:spPr>
          <a:xfrm>
            <a:off x="977425" y="152264"/>
            <a:ext cx="7772400" cy="614214"/>
          </a:xfrm>
        </p:spPr>
        <p:txBody>
          <a:bodyPr/>
          <a:lstStyle/>
          <a:p>
            <a:pPr algn="l"/>
            <a:r>
              <a:rPr lang="en-US" sz="4000" dirty="0" smtClean="0"/>
              <a:t>2019 Lost Assignments Report</a:t>
            </a:r>
            <a:endParaRPr lang="en-US" sz="4000" dirty="0">
              <a:solidFill>
                <a:srgbClr val="FF0000"/>
              </a:solidFill>
            </a:endParaRPr>
          </a:p>
        </p:txBody>
      </p:sp>
      <p:cxnSp>
        <p:nvCxnSpPr>
          <p:cNvPr id="5" name="Straight Connector 4"/>
          <p:cNvCxnSpPr/>
          <p:nvPr/>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41947" y="4202634"/>
            <a:ext cx="8443355" cy="2086725"/>
          </a:xfrm>
          <a:prstGeom prst="rect">
            <a:avLst/>
          </a:prstGeom>
        </p:spPr>
        <p:txBody>
          <a:bodyPr wrap="square">
            <a:spAutoFit/>
          </a:bodyPr>
          <a:lstStyle/>
          <a:p>
            <a:pPr marL="228600" lvl="1" indent="-228600" defTabSz="457200">
              <a:spcBef>
                <a:spcPct val="20000"/>
              </a:spcBef>
              <a:buFont typeface="Arial"/>
              <a:buChar char="•"/>
            </a:pPr>
            <a:r>
              <a:rPr lang="en-US" sz="2400" dirty="0" smtClean="0">
                <a:latin typeface="Arial" panose="020B0604020202020204" pitchFamily="34" charset="0"/>
                <a:cs typeface="Arial" panose="020B0604020202020204" pitchFamily="34" charset="0"/>
              </a:rPr>
              <a:t>By default, the Excel Spreadsheet list of Lost Assignments and Deleted Riders can be found in the same folder as the 2019 Lost Assignments Database. </a:t>
            </a:r>
          </a:p>
          <a:p>
            <a:pPr marL="228600" lvl="1" indent="-228600" defTabSz="457200">
              <a:spcBef>
                <a:spcPct val="20000"/>
              </a:spcBef>
              <a:buFont typeface="Arial"/>
              <a:buChar char="•"/>
            </a:pPr>
            <a:endParaRPr lang="en-US" sz="2400" dirty="0">
              <a:latin typeface="Arial" panose="020B0604020202020204" pitchFamily="34" charset="0"/>
              <a:cs typeface="Arial" panose="020B0604020202020204" pitchFamily="34" charset="0"/>
            </a:endParaRPr>
          </a:p>
          <a:p>
            <a:pPr marL="228600" lvl="1" indent="-228600" defTabSz="457200">
              <a:spcBef>
                <a:spcPct val="20000"/>
              </a:spcBef>
              <a:buFont typeface="Arial"/>
              <a:buChar char="•"/>
            </a:pPr>
            <a:r>
              <a:rPr lang="en-US" sz="2400" dirty="0" smtClean="0">
                <a:latin typeface="Arial" panose="020B0604020202020204" pitchFamily="34" charset="0"/>
                <a:cs typeface="Arial" panose="020B0604020202020204" pitchFamily="34" charset="0"/>
              </a:rPr>
              <a:t>C:\Lost Assignments</a:t>
            </a:r>
          </a:p>
        </p:txBody>
      </p:sp>
      <p:sp>
        <p:nvSpPr>
          <p:cNvPr id="12" name="Rectangle 11"/>
          <p:cNvSpPr/>
          <p:nvPr/>
        </p:nvSpPr>
        <p:spPr>
          <a:xfrm>
            <a:off x="918183" y="1024144"/>
            <a:ext cx="5357298" cy="307777"/>
          </a:xfrm>
          <a:prstGeom prst="rect">
            <a:avLst/>
          </a:prstGeom>
        </p:spPr>
        <p:txBody>
          <a:bodyPr wrap="square">
            <a:spAutoFit/>
          </a:bodyPr>
          <a:lstStyle/>
          <a:p>
            <a:r>
              <a:rPr lang="en-US" sz="1400" b="1" dirty="0" smtClean="0"/>
              <a:t>2019 Lost Assignments Report – Finding the Excel Outputs</a:t>
            </a:r>
            <a:endParaRPr lang="en-US" sz="1400" b="1" dirty="0"/>
          </a:p>
        </p:txBody>
      </p:sp>
      <p:sp>
        <p:nvSpPr>
          <p:cNvPr id="8" name="Rectangle 7"/>
          <p:cNvSpPr/>
          <p:nvPr/>
        </p:nvSpPr>
        <p:spPr>
          <a:xfrm>
            <a:off x="1873804" y="6356350"/>
            <a:ext cx="4461862"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2019 Lost Assignments Excel Spreadsheets</a:t>
            </a:r>
            <a:endParaRPr lang="en-US" sz="1600" b="1" dirty="0">
              <a:solidFill>
                <a:srgbClr val="B8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srcRect l="16945" t="4550" r="54923" b="65056"/>
          <a:stretch/>
        </p:blipFill>
        <p:spPr>
          <a:xfrm>
            <a:off x="1055077" y="1331921"/>
            <a:ext cx="4292512" cy="2897444"/>
          </a:xfrm>
          <a:prstGeom prst="rect">
            <a:avLst/>
          </a:prstGeom>
          <a:ln>
            <a:solidFill>
              <a:schemeClr val="tx1"/>
            </a:solidFill>
          </a:ln>
        </p:spPr>
      </p:pic>
    </p:spTree>
    <p:extLst>
      <p:ext uri="{BB962C8B-B14F-4D97-AF65-F5344CB8AC3E}">
        <p14:creationId xmlns:p14="http://schemas.microsoft.com/office/powerpoint/2010/main" val="3047868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11</a:t>
            </a:fld>
            <a:endParaRPr lang="en-US" dirty="0"/>
          </a:p>
        </p:txBody>
      </p:sp>
      <p:sp>
        <p:nvSpPr>
          <p:cNvPr id="2" name="Title 1"/>
          <p:cNvSpPr>
            <a:spLocks noGrp="1"/>
          </p:cNvSpPr>
          <p:nvPr>
            <p:ph type="title" idx="4294967295"/>
          </p:nvPr>
        </p:nvSpPr>
        <p:spPr>
          <a:xfrm>
            <a:off x="977425" y="152264"/>
            <a:ext cx="7772400" cy="614214"/>
          </a:xfrm>
        </p:spPr>
        <p:txBody>
          <a:bodyPr/>
          <a:lstStyle/>
          <a:p>
            <a:pPr algn="l"/>
            <a:r>
              <a:rPr lang="en-US" sz="4000" dirty="0" smtClean="0"/>
              <a:t>2019 Lost Assignments Report</a:t>
            </a:r>
            <a:endParaRPr lang="en-US" sz="4000" dirty="0">
              <a:solidFill>
                <a:srgbClr val="FF0000"/>
              </a:solidFill>
            </a:endParaRPr>
          </a:p>
        </p:txBody>
      </p:sp>
      <p:cxnSp>
        <p:nvCxnSpPr>
          <p:cNvPr id="5" name="Straight Connector 4"/>
          <p:cNvCxnSpPr/>
          <p:nvPr/>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683247" y="3251597"/>
            <a:ext cx="2122099" cy="1569660"/>
          </a:xfrm>
          <a:prstGeom prst="rect">
            <a:avLst/>
          </a:prstGeom>
        </p:spPr>
        <p:txBody>
          <a:bodyPr wrap="square">
            <a:spAutoFit/>
          </a:bodyPr>
          <a:lstStyle/>
          <a:p>
            <a:pPr marL="0" lvl="1" algn="ctr" defTabSz="457200">
              <a:spcBef>
                <a:spcPct val="20000"/>
              </a:spcBef>
            </a:pPr>
            <a:r>
              <a:rPr lang="en-US" sz="1600" dirty="0" smtClean="0">
                <a:latin typeface="Arial" panose="020B0604020202020204" pitchFamily="34" charset="0"/>
                <a:cs typeface="Arial" panose="020B0604020202020204" pitchFamily="34" charset="0"/>
              </a:rPr>
              <a:t>Please note that both the Paper Printouts and the Excel Spreadsheets contain the exact same information.</a:t>
            </a:r>
          </a:p>
        </p:txBody>
      </p:sp>
      <p:sp>
        <p:nvSpPr>
          <p:cNvPr id="12" name="Rectangle 11"/>
          <p:cNvSpPr/>
          <p:nvPr/>
        </p:nvSpPr>
        <p:spPr>
          <a:xfrm>
            <a:off x="918183" y="1024144"/>
            <a:ext cx="5357298" cy="307777"/>
          </a:xfrm>
          <a:prstGeom prst="rect">
            <a:avLst/>
          </a:prstGeom>
        </p:spPr>
        <p:txBody>
          <a:bodyPr wrap="square">
            <a:spAutoFit/>
          </a:bodyPr>
          <a:lstStyle/>
          <a:p>
            <a:r>
              <a:rPr lang="en-US" sz="1400" b="1" dirty="0" smtClean="0"/>
              <a:t>2019 Lost Assignments Report –Excel Outputs vs. Paper Printouts</a:t>
            </a:r>
            <a:endParaRPr lang="en-US" sz="1400" b="1" dirty="0"/>
          </a:p>
        </p:txBody>
      </p:sp>
      <p:sp>
        <p:nvSpPr>
          <p:cNvPr id="8" name="Rectangle 7"/>
          <p:cNvSpPr/>
          <p:nvPr/>
        </p:nvSpPr>
        <p:spPr>
          <a:xfrm>
            <a:off x="1873804" y="6356350"/>
            <a:ext cx="3493264"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Excel Outputs vs. Paper Printouts</a:t>
            </a:r>
            <a:endParaRPr lang="en-US" sz="1600" b="1" dirty="0">
              <a:solidFill>
                <a:srgbClr val="B8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00646" y="1370192"/>
            <a:ext cx="5982601" cy="1322205"/>
          </a:xfrm>
          <a:prstGeom prst="rect">
            <a:avLst/>
          </a:prstGeom>
        </p:spPr>
      </p:pic>
      <p:pic>
        <p:nvPicPr>
          <p:cNvPr id="7" name="Picture 6"/>
          <p:cNvPicPr>
            <a:picLocks noChangeAspect="1"/>
          </p:cNvPicPr>
          <p:nvPr/>
        </p:nvPicPr>
        <p:blipFill rotWithShape="1">
          <a:blip r:embed="rId3"/>
          <a:srcRect l="3968"/>
          <a:stretch/>
        </p:blipFill>
        <p:spPr>
          <a:xfrm>
            <a:off x="778285" y="4129785"/>
            <a:ext cx="5904962" cy="1116484"/>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700646" y="2769309"/>
            <a:ext cx="5982603" cy="964576"/>
          </a:xfrm>
          <a:prstGeom prst="rect">
            <a:avLst/>
          </a:prstGeom>
        </p:spPr>
      </p:pic>
      <p:pic>
        <p:nvPicPr>
          <p:cNvPr id="10" name="Picture 9"/>
          <p:cNvPicPr>
            <a:picLocks noChangeAspect="1"/>
          </p:cNvPicPr>
          <p:nvPr/>
        </p:nvPicPr>
        <p:blipFill rotWithShape="1">
          <a:blip r:embed="rId5"/>
          <a:srcRect r="7246"/>
          <a:stretch/>
        </p:blipFill>
        <p:spPr>
          <a:xfrm>
            <a:off x="778286" y="5369562"/>
            <a:ext cx="5904961" cy="863495"/>
          </a:xfrm>
          <a:prstGeom prst="rect">
            <a:avLst/>
          </a:prstGeom>
          <a:ln>
            <a:solidFill>
              <a:schemeClr val="tx1"/>
            </a:solidFill>
          </a:ln>
        </p:spPr>
      </p:pic>
    </p:spTree>
    <p:extLst>
      <p:ext uri="{BB962C8B-B14F-4D97-AF65-F5344CB8AC3E}">
        <p14:creationId xmlns:p14="http://schemas.microsoft.com/office/powerpoint/2010/main" val="941062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877077" y="103722"/>
            <a:ext cx="7869009" cy="772497"/>
          </a:xfrm>
        </p:spPr>
        <p:txBody>
          <a:bodyPr/>
          <a:lstStyle/>
          <a:p>
            <a:pPr lvl="0" algn="l" defTabSz="914400">
              <a:spcBef>
                <a:spcPts val="0"/>
              </a:spcBef>
              <a:defRPr/>
            </a:pPr>
            <a:r>
              <a:rPr lang="en-US" sz="4000" kern="0" dirty="0" smtClean="0"/>
              <a:t>2019 Lost Assignments Report</a:t>
            </a:r>
            <a:endParaRPr lang="en-US" sz="4000" kern="0" dirty="0"/>
          </a:p>
        </p:txBody>
      </p:sp>
      <p:sp>
        <p:nvSpPr>
          <p:cNvPr id="2" name="Slide Number Placeholder 1"/>
          <p:cNvSpPr>
            <a:spLocks noGrp="1"/>
          </p:cNvSpPr>
          <p:nvPr>
            <p:ph type="sldNum" sz="quarter" idx="12"/>
          </p:nvPr>
        </p:nvSpPr>
        <p:spPr/>
        <p:txBody>
          <a:bodyPr/>
          <a:lstStyle/>
          <a:p>
            <a:fld id="{B726DE59-0386-4456-B21E-FBC22CF53C86}" type="slidenum">
              <a:rPr lang="en-US" smtClean="0"/>
              <a:pPr/>
              <a:t>12</a:t>
            </a:fld>
            <a:endParaRPr lang="en-US" dirty="0"/>
          </a:p>
        </p:txBody>
      </p:sp>
      <p:sp>
        <p:nvSpPr>
          <p:cNvPr id="5" name="Rectangle 4"/>
          <p:cNvSpPr/>
          <p:nvPr/>
        </p:nvSpPr>
        <p:spPr>
          <a:xfrm>
            <a:off x="1873804" y="6356350"/>
            <a:ext cx="3185872"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2019 Lost Assignments Report</a:t>
            </a:r>
            <a:endParaRPr lang="en-US" sz="1600" b="1" dirty="0">
              <a:solidFill>
                <a:srgbClr val="B80000"/>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698740" y="1100132"/>
            <a:ext cx="8445260" cy="4602163"/>
          </a:xfrm>
          <a:ln>
            <a:noFill/>
          </a:ln>
        </p:spPr>
        <p:txBody>
          <a:bodyPr>
            <a:normAutofit/>
          </a:bodyPr>
          <a:lstStyle/>
          <a:p>
            <a:pPr marL="0" indent="0">
              <a:spcAft>
                <a:spcPts val="600"/>
              </a:spcAft>
              <a:buNone/>
            </a:pPr>
            <a:r>
              <a:rPr lang="en-US" sz="2400" dirty="0" smtClean="0"/>
              <a:t>The 2019 Lost Assignments Report now provides TIMS Staff with the following information and outputs…</a:t>
            </a:r>
          </a:p>
          <a:p>
            <a:pPr marL="0" indent="0">
              <a:spcAft>
                <a:spcPts val="600"/>
              </a:spcAft>
              <a:buNone/>
            </a:pPr>
            <a:endParaRPr lang="en-US" sz="2400" dirty="0" smtClean="0"/>
          </a:p>
          <a:p>
            <a:pPr marL="514350" indent="-514350">
              <a:spcAft>
                <a:spcPts val="600"/>
              </a:spcAft>
              <a:buFont typeface="+mj-lt"/>
              <a:buAutoNum type="arabicPeriod"/>
            </a:pPr>
            <a:r>
              <a:rPr lang="en-US" sz="2400" dirty="0" smtClean="0"/>
              <a:t>The old and new address for all Students with an Address Change</a:t>
            </a:r>
          </a:p>
          <a:p>
            <a:pPr marL="514350" indent="-514350">
              <a:spcAft>
                <a:spcPts val="600"/>
              </a:spcAft>
              <a:buFont typeface="+mj-lt"/>
              <a:buAutoNum type="arabicPeriod"/>
            </a:pPr>
            <a:r>
              <a:rPr lang="en-US" sz="2400" dirty="0" smtClean="0"/>
              <a:t>The new School Code for all Students with a School Change</a:t>
            </a:r>
          </a:p>
          <a:p>
            <a:pPr marL="514350" indent="-514350">
              <a:spcAft>
                <a:spcPts val="600"/>
              </a:spcAft>
              <a:buFont typeface="+mj-lt"/>
              <a:buAutoNum type="arabicPeriod"/>
            </a:pPr>
            <a:r>
              <a:rPr lang="en-US" sz="2400" dirty="0" smtClean="0"/>
              <a:t>A new list of Deleted Bus Riders </a:t>
            </a:r>
          </a:p>
          <a:p>
            <a:pPr marL="514350" indent="-514350">
              <a:spcAft>
                <a:spcPts val="600"/>
              </a:spcAft>
              <a:buFont typeface="+mj-lt"/>
              <a:buAutoNum type="arabicPeriod"/>
            </a:pPr>
            <a:r>
              <a:rPr lang="en-US" sz="2400" dirty="0" smtClean="0"/>
              <a:t>Excel Spreadsheet Outputs for the results of the Lost Assignments and Deleted Riders Reports</a:t>
            </a:r>
            <a:endParaRPr lang="en-US" sz="2400" dirty="0"/>
          </a:p>
        </p:txBody>
      </p:sp>
    </p:spTree>
    <p:extLst>
      <p:ext uri="{BB962C8B-B14F-4D97-AF65-F5344CB8AC3E}">
        <p14:creationId xmlns:p14="http://schemas.microsoft.com/office/powerpoint/2010/main" val="1000435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13</a:t>
            </a:fld>
            <a:endParaRPr lang="en-US" dirty="0"/>
          </a:p>
        </p:txBody>
      </p:sp>
      <p:sp>
        <p:nvSpPr>
          <p:cNvPr id="2" name="Title 1"/>
          <p:cNvSpPr>
            <a:spLocks noGrp="1"/>
          </p:cNvSpPr>
          <p:nvPr>
            <p:ph type="title" idx="4294967295"/>
          </p:nvPr>
        </p:nvSpPr>
        <p:spPr>
          <a:xfrm>
            <a:off x="977425" y="152264"/>
            <a:ext cx="7772400" cy="614214"/>
          </a:xfrm>
        </p:spPr>
        <p:txBody>
          <a:bodyPr/>
          <a:lstStyle/>
          <a:p>
            <a:pPr algn="l"/>
            <a:r>
              <a:rPr lang="en-US" sz="4000" dirty="0" smtClean="0"/>
              <a:t>2019 Lost Assignments Report</a:t>
            </a:r>
            <a:endParaRPr lang="en-US" sz="4000" dirty="0">
              <a:solidFill>
                <a:srgbClr val="FF0000"/>
              </a:solidFill>
            </a:endParaRPr>
          </a:p>
        </p:txBody>
      </p:sp>
      <p:cxnSp>
        <p:nvCxnSpPr>
          <p:cNvPr id="5" name="Straight Connector 4"/>
          <p:cNvCxnSpPr/>
          <p:nvPr/>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18183" y="1024144"/>
            <a:ext cx="5357298" cy="307777"/>
          </a:xfrm>
          <a:prstGeom prst="rect">
            <a:avLst/>
          </a:prstGeom>
        </p:spPr>
        <p:txBody>
          <a:bodyPr wrap="square">
            <a:spAutoFit/>
          </a:bodyPr>
          <a:lstStyle/>
          <a:p>
            <a:r>
              <a:rPr lang="en-US" sz="1400" b="1" dirty="0" smtClean="0"/>
              <a:t>2019 Lost Assignments Report – Summary</a:t>
            </a:r>
            <a:endParaRPr lang="en-US" sz="1400" b="1" dirty="0"/>
          </a:p>
        </p:txBody>
      </p:sp>
      <p:sp>
        <p:nvSpPr>
          <p:cNvPr id="8" name="Rectangle 7"/>
          <p:cNvSpPr/>
          <p:nvPr/>
        </p:nvSpPr>
        <p:spPr>
          <a:xfrm>
            <a:off x="1873804" y="6356350"/>
            <a:ext cx="3185872"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2019 Lost Assignments Report</a:t>
            </a:r>
            <a:endParaRPr lang="en-US" sz="1600" b="1" dirty="0">
              <a:solidFill>
                <a:srgbClr val="B8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r="20781" b="11816"/>
          <a:stretch/>
        </p:blipFill>
        <p:spPr>
          <a:xfrm>
            <a:off x="977425" y="4631441"/>
            <a:ext cx="2438635" cy="1656279"/>
          </a:xfrm>
          <a:prstGeom prst="rect">
            <a:avLst/>
          </a:prstGeom>
          <a:ln>
            <a:solidFill>
              <a:schemeClr val="tx1"/>
            </a:solidFill>
          </a:ln>
        </p:spPr>
      </p:pic>
      <p:pic>
        <p:nvPicPr>
          <p:cNvPr id="6" name="Picture 5"/>
          <p:cNvPicPr>
            <a:picLocks noChangeAspect="1"/>
          </p:cNvPicPr>
          <p:nvPr/>
        </p:nvPicPr>
        <p:blipFill rotWithShape="1">
          <a:blip r:embed="rId3"/>
          <a:srcRect b="16572"/>
          <a:stretch/>
        </p:blipFill>
        <p:spPr>
          <a:xfrm>
            <a:off x="977425" y="1331921"/>
            <a:ext cx="2438635" cy="1218666"/>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977425" y="2749242"/>
            <a:ext cx="2438635" cy="1683544"/>
          </a:xfrm>
          <a:prstGeom prst="rect">
            <a:avLst/>
          </a:prstGeom>
        </p:spPr>
      </p:pic>
      <p:sp>
        <p:nvSpPr>
          <p:cNvPr id="13" name="Rectangle 12"/>
          <p:cNvSpPr/>
          <p:nvPr/>
        </p:nvSpPr>
        <p:spPr>
          <a:xfrm>
            <a:off x="3812875" y="1569935"/>
            <a:ext cx="5331125" cy="4524315"/>
          </a:xfrm>
          <a:prstGeom prst="rect">
            <a:avLst/>
          </a:prstGeom>
        </p:spPr>
        <p:txBody>
          <a:bodyPr wrap="square">
            <a:spAutoFit/>
          </a:bodyPr>
          <a:lstStyle/>
          <a:p>
            <a:pPr marL="0" lvl="1" defTabSz="457200">
              <a:spcBef>
                <a:spcPct val="20000"/>
              </a:spcBef>
            </a:pPr>
            <a:r>
              <a:rPr lang="en-US" sz="1600" dirty="0" smtClean="0">
                <a:latin typeface="Arial" panose="020B0604020202020204" pitchFamily="34" charset="0"/>
                <a:cs typeface="Arial" panose="020B0604020202020204" pitchFamily="34" charset="0"/>
              </a:rPr>
              <a:t>The 2019 Lost Assignments Database can be found in the Lost Assignments folder on the LEA TIMS Server. </a:t>
            </a:r>
          </a:p>
          <a:p>
            <a:pPr marL="742950" lvl="2" indent="-285750" defTabSz="457200">
              <a:spcBef>
                <a:spcPct val="2000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(C:\Lost Assignments)</a:t>
            </a:r>
          </a:p>
          <a:p>
            <a:pPr marL="0" lvl="1" defTabSz="457200">
              <a:spcBef>
                <a:spcPct val="20000"/>
              </a:spcBef>
            </a:pPr>
            <a:endParaRPr lang="en-US" sz="1600" dirty="0">
              <a:latin typeface="Arial" panose="020B0604020202020204" pitchFamily="34" charset="0"/>
              <a:cs typeface="Arial" panose="020B0604020202020204" pitchFamily="34" charset="0"/>
            </a:endParaRPr>
          </a:p>
          <a:p>
            <a:pPr marL="0" lvl="1" defTabSz="457200">
              <a:spcBef>
                <a:spcPct val="20000"/>
              </a:spcBef>
            </a:pPr>
            <a:r>
              <a:rPr lang="en-US" sz="1600" dirty="0" smtClean="0">
                <a:latin typeface="Arial" panose="020B0604020202020204" pitchFamily="34" charset="0"/>
                <a:cs typeface="Arial" panose="020B0604020202020204" pitchFamily="34" charset="0"/>
              </a:rPr>
              <a:t>The program requires the same Before and After Files as the current Lost Assignments Report.</a:t>
            </a:r>
          </a:p>
          <a:p>
            <a:pPr marL="0" lvl="1" defTabSz="457200">
              <a:spcBef>
                <a:spcPct val="20000"/>
              </a:spcBef>
            </a:pPr>
            <a:endParaRPr lang="en-US" sz="1600" dirty="0">
              <a:latin typeface="Arial" panose="020B0604020202020204" pitchFamily="34" charset="0"/>
              <a:cs typeface="Arial" panose="020B0604020202020204" pitchFamily="34" charset="0"/>
            </a:endParaRPr>
          </a:p>
          <a:p>
            <a:pPr marL="0" lvl="1" defTabSz="457200">
              <a:spcBef>
                <a:spcPct val="20000"/>
              </a:spcBef>
            </a:pPr>
            <a:r>
              <a:rPr lang="en-US" sz="1600" dirty="0" smtClean="0">
                <a:latin typeface="Arial" panose="020B0604020202020204" pitchFamily="34" charset="0"/>
                <a:cs typeface="Arial" panose="020B0604020202020204" pitchFamily="34" charset="0"/>
              </a:rPr>
              <a:t>Open the database and choose which report you want to view, print and\or generate.</a:t>
            </a:r>
          </a:p>
          <a:p>
            <a:pPr marL="0" lvl="1" defTabSz="457200">
              <a:spcBef>
                <a:spcPct val="20000"/>
              </a:spcBef>
            </a:pPr>
            <a:endParaRPr lang="en-US" sz="1600" dirty="0" smtClean="0">
              <a:latin typeface="Arial" panose="020B0604020202020204" pitchFamily="34" charset="0"/>
              <a:cs typeface="Arial" panose="020B0604020202020204" pitchFamily="34" charset="0"/>
            </a:endParaRPr>
          </a:p>
          <a:p>
            <a:pPr marL="285750" lvl="1" indent="-285750" defTabSz="457200">
              <a:spcBef>
                <a:spcPct val="2000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Lost Assignments Report</a:t>
            </a:r>
          </a:p>
          <a:p>
            <a:pPr marL="285750" lvl="1" indent="-285750" defTabSz="457200">
              <a:spcBef>
                <a:spcPct val="2000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Deleted Bus Riders Report</a:t>
            </a:r>
          </a:p>
          <a:p>
            <a:pPr marL="0" lvl="1" defTabSz="457200">
              <a:spcBef>
                <a:spcPct val="20000"/>
              </a:spcBef>
            </a:pPr>
            <a:endParaRPr lang="en-US" sz="1600" dirty="0">
              <a:latin typeface="Arial" panose="020B0604020202020204" pitchFamily="34" charset="0"/>
              <a:cs typeface="Arial" panose="020B0604020202020204" pitchFamily="34" charset="0"/>
            </a:endParaRPr>
          </a:p>
          <a:p>
            <a:pPr marL="0" lvl="1" defTabSz="457200">
              <a:spcBef>
                <a:spcPct val="20000"/>
              </a:spcBef>
            </a:pPr>
            <a:r>
              <a:rPr lang="en-US" sz="1600" dirty="0" smtClean="0">
                <a:latin typeface="Arial" panose="020B0604020202020204" pitchFamily="34" charset="0"/>
                <a:cs typeface="Arial" panose="020B0604020202020204" pitchFamily="34" charset="0"/>
              </a:rPr>
              <a:t>In addition to Viewing or Printing the Reports, the new database will also create an Excel Spreadsheet inside the same folder where the database is located.</a:t>
            </a:r>
          </a:p>
        </p:txBody>
      </p:sp>
    </p:spTree>
    <p:extLst>
      <p:ext uri="{BB962C8B-B14F-4D97-AF65-F5344CB8AC3E}">
        <p14:creationId xmlns:p14="http://schemas.microsoft.com/office/powerpoint/2010/main" val="3879281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3177" y="4540091"/>
            <a:ext cx="8340824" cy="1200329"/>
          </a:xfrm>
          <a:prstGeom prst="rect">
            <a:avLst/>
          </a:prstGeom>
          <a:noFill/>
        </p:spPr>
        <p:txBody>
          <a:bodyPr wrap="square" rtlCol="0">
            <a:spAutoFit/>
          </a:bodyPr>
          <a:lstStyle/>
          <a:p>
            <a:pPr algn="ctr"/>
            <a:endParaRPr lang="en-US" dirty="0" smtClean="0"/>
          </a:p>
          <a:p>
            <a:pPr algn="ctr"/>
            <a:r>
              <a:rPr lang="en-US" dirty="0" smtClean="0"/>
              <a:t>Lost Assignments Data Outputs </a:t>
            </a:r>
          </a:p>
          <a:p>
            <a:pPr algn="ctr"/>
            <a:r>
              <a:rPr lang="en-US" dirty="0" smtClean="0"/>
              <a:t>Now Include Old Address, New Address </a:t>
            </a:r>
          </a:p>
          <a:p>
            <a:pPr algn="ctr"/>
            <a:r>
              <a:rPr lang="en-US" dirty="0" smtClean="0"/>
              <a:t>and New School Code</a:t>
            </a:r>
          </a:p>
        </p:txBody>
      </p:sp>
      <p:sp>
        <p:nvSpPr>
          <p:cNvPr id="7" name="Rectangle 6"/>
          <p:cNvSpPr/>
          <p:nvPr/>
        </p:nvSpPr>
        <p:spPr>
          <a:xfrm>
            <a:off x="803176" y="490715"/>
            <a:ext cx="8340824" cy="4154984"/>
          </a:xfrm>
          <a:prstGeom prst="rect">
            <a:avLst/>
          </a:prstGeom>
        </p:spPr>
        <p:txBody>
          <a:bodyPr wrap="square">
            <a:spAutoFit/>
          </a:bodyPr>
          <a:lstStyle/>
          <a:p>
            <a:pPr algn="ctr"/>
            <a:r>
              <a:rPr lang="en-US" sz="4400" b="1" dirty="0" smtClean="0"/>
              <a:t>TIMS </a:t>
            </a:r>
          </a:p>
          <a:p>
            <a:pPr algn="ctr"/>
            <a:endParaRPr lang="en-US" sz="4400" b="1" dirty="0" smtClean="0"/>
          </a:p>
          <a:p>
            <a:pPr algn="ctr"/>
            <a:r>
              <a:rPr lang="en-US" sz="4400" b="1" dirty="0" smtClean="0"/>
              <a:t>2019 Update </a:t>
            </a:r>
          </a:p>
          <a:p>
            <a:pPr algn="ctr"/>
            <a:r>
              <a:rPr lang="en-US" sz="4400" b="1" dirty="0" smtClean="0"/>
              <a:t>to</a:t>
            </a:r>
          </a:p>
          <a:p>
            <a:pPr algn="ctr"/>
            <a:r>
              <a:rPr lang="en-US" sz="4400" b="1" dirty="0" smtClean="0"/>
              <a:t>Lost Assignments </a:t>
            </a:r>
          </a:p>
          <a:p>
            <a:pPr algn="ctr"/>
            <a:r>
              <a:rPr lang="en-US" sz="4400" b="1" dirty="0" smtClean="0"/>
              <a:t>Report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210" y="5695296"/>
            <a:ext cx="2576829" cy="721829"/>
          </a:xfrm>
          <a:prstGeom prst="rect">
            <a:avLst/>
          </a:prstGeom>
        </p:spPr>
      </p:pic>
    </p:spTree>
    <p:extLst>
      <p:ext uri="{BB962C8B-B14F-4D97-AF65-F5344CB8AC3E}">
        <p14:creationId xmlns:p14="http://schemas.microsoft.com/office/powerpoint/2010/main" val="1804774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2</a:t>
            </a:fld>
            <a:endParaRPr lang="en-US" dirty="0"/>
          </a:p>
        </p:txBody>
      </p:sp>
      <p:sp>
        <p:nvSpPr>
          <p:cNvPr id="2" name="Title 1"/>
          <p:cNvSpPr>
            <a:spLocks noGrp="1"/>
          </p:cNvSpPr>
          <p:nvPr>
            <p:ph type="title" idx="4294967295"/>
          </p:nvPr>
        </p:nvSpPr>
        <p:spPr>
          <a:xfrm>
            <a:off x="977425" y="152264"/>
            <a:ext cx="7772400" cy="614214"/>
          </a:xfrm>
        </p:spPr>
        <p:txBody>
          <a:bodyPr/>
          <a:lstStyle/>
          <a:p>
            <a:pPr algn="l"/>
            <a:r>
              <a:rPr lang="en-US" sz="4000" dirty="0" smtClean="0"/>
              <a:t>2019 Lost Assignments Report</a:t>
            </a:r>
            <a:endParaRPr lang="en-US" sz="4000" dirty="0">
              <a:solidFill>
                <a:srgbClr val="FF0000"/>
              </a:solidFill>
            </a:endParaRPr>
          </a:p>
        </p:txBody>
      </p:sp>
      <p:cxnSp>
        <p:nvCxnSpPr>
          <p:cNvPr id="5" name="Straight Connector 4"/>
          <p:cNvCxnSpPr/>
          <p:nvPr/>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00645" y="3936391"/>
            <a:ext cx="8443355" cy="2394502"/>
          </a:xfrm>
          <a:prstGeom prst="rect">
            <a:avLst/>
          </a:prstGeom>
        </p:spPr>
        <p:txBody>
          <a:bodyPr wrap="square">
            <a:spAutoFit/>
          </a:bodyPr>
          <a:lstStyle/>
          <a:p>
            <a:pPr marL="228600" lvl="1" indent="-228600" defTabSz="457200">
              <a:spcBef>
                <a:spcPct val="20000"/>
              </a:spcBef>
              <a:buFont typeface="Arial"/>
              <a:buChar char="•"/>
            </a:pPr>
            <a:r>
              <a:rPr lang="en-US" sz="1400" dirty="0" smtClean="0">
                <a:latin typeface="Arial" panose="020B0604020202020204" pitchFamily="34" charset="0"/>
                <a:cs typeface="Arial" panose="020B0604020202020204" pitchFamily="34" charset="0"/>
              </a:rPr>
              <a:t>The current Lost Assignments Report provides TIMS Operators with a list of all students who were </a:t>
            </a:r>
            <a:r>
              <a:rPr lang="en-US" sz="1400" dirty="0" err="1" smtClean="0">
                <a:latin typeface="Arial" panose="020B0604020202020204" pitchFamily="34" charset="0"/>
                <a:cs typeface="Arial" panose="020B0604020202020204" pitchFamily="34" charset="0"/>
              </a:rPr>
              <a:t>deassigned</a:t>
            </a:r>
            <a:r>
              <a:rPr lang="en-US" sz="1400" dirty="0" smtClean="0">
                <a:latin typeface="Arial" panose="020B0604020202020204" pitchFamily="34" charset="0"/>
                <a:cs typeface="Arial" panose="020B0604020202020204" pitchFamily="34" charset="0"/>
              </a:rPr>
              <a:t> from their Bus Stop in TIMS as a result of completing an UPSTU.</a:t>
            </a:r>
          </a:p>
          <a:p>
            <a:pPr marL="228600" lvl="1" indent="-228600" defTabSz="457200">
              <a:spcBef>
                <a:spcPct val="20000"/>
              </a:spcBef>
              <a:buFont typeface="Arial"/>
              <a:buChar char="•"/>
            </a:pPr>
            <a:endParaRPr lang="en-US" sz="1400" dirty="0" smtClean="0">
              <a:latin typeface="Arial" panose="020B0604020202020204" pitchFamily="34" charset="0"/>
              <a:cs typeface="Arial" panose="020B0604020202020204" pitchFamily="34" charset="0"/>
            </a:endParaRPr>
          </a:p>
          <a:p>
            <a:pPr marL="228600" lvl="1" indent="-228600" defTabSz="457200">
              <a:spcBef>
                <a:spcPct val="20000"/>
              </a:spcBef>
              <a:buFont typeface="Arial"/>
              <a:buChar char="•"/>
            </a:pPr>
            <a:r>
              <a:rPr lang="en-US" sz="1400" dirty="0" smtClean="0">
                <a:latin typeface="Arial" panose="020B0604020202020204" pitchFamily="34" charset="0"/>
                <a:cs typeface="Arial" panose="020B0604020202020204" pitchFamily="34" charset="0"/>
              </a:rPr>
              <a:t>Students will lose their TIMS Stop Assignment when they Change Addresses or Change School Codes during UPSTU. </a:t>
            </a:r>
          </a:p>
          <a:p>
            <a:pPr marL="228600" lvl="1" indent="-228600" defTabSz="457200">
              <a:spcBef>
                <a:spcPct val="20000"/>
              </a:spcBef>
              <a:buFont typeface="Arial"/>
              <a:buChar char="•"/>
            </a:pPr>
            <a:endParaRPr lang="en-US" sz="1400" dirty="0">
              <a:latin typeface="Arial" panose="020B0604020202020204" pitchFamily="34" charset="0"/>
              <a:cs typeface="Arial" panose="020B0604020202020204" pitchFamily="34" charset="0"/>
            </a:endParaRPr>
          </a:p>
          <a:p>
            <a:pPr marL="228600" lvl="1" indent="-228600" defTabSz="457200">
              <a:spcBef>
                <a:spcPct val="20000"/>
              </a:spcBef>
              <a:buFont typeface="Arial"/>
              <a:buChar char="•"/>
            </a:pPr>
            <a:r>
              <a:rPr lang="en-US" sz="1400" dirty="0" smtClean="0">
                <a:latin typeface="Arial" panose="020B0604020202020204" pitchFamily="34" charset="0"/>
                <a:cs typeface="Arial" panose="020B0604020202020204" pitchFamily="34" charset="0"/>
              </a:rPr>
              <a:t>Students can also lose TIMS Stop Assignments due to Geocode Changes in MARIS. These students would not show a School Change or Residence Change as the Reason for the Lost Assignment</a:t>
            </a:r>
          </a:p>
          <a:p>
            <a:pPr marL="228600" lvl="1" indent="-228600" algn="ctr" defTabSz="457200">
              <a:spcBef>
                <a:spcPct val="20000"/>
              </a:spcBef>
              <a:buFont typeface="Arial"/>
              <a:buChar char="•"/>
            </a:pPr>
            <a:r>
              <a:rPr lang="en-US" sz="1200" i="1" dirty="0" smtClean="0">
                <a:latin typeface="Arial" panose="020B0604020202020204" pitchFamily="34" charset="0"/>
                <a:cs typeface="Arial" panose="020B0604020202020204" pitchFamily="34" charset="0"/>
              </a:rPr>
              <a:t>HINT: After making edits in MARIS, you can Run the Before Report before EMU Map Maintenance and then the After Report upon completion to identify students who lost assignments due to a Geocode Edit. </a:t>
            </a:r>
          </a:p>
        </p:txBody>
      </p:sp>
      <p:sp>
        <p:nvSpPr>
          <p:cNvPr id="12" name="Rectangle 11"/>
          <p:cNvSpPr/>
          <p:nvPr/>
        </p:nvSpPr>
        <p:spPr>
          <a:xfrm>
            <a:off x="918183" y="1024144"/>
            <a:ext cx="5357298" cy="307777"/>
          </a:xfrm>
          <a:prstGeom prst="rect">
            <a:avLst/>
          </a:prstGeom>
        </p:spPr>
        <p:txBody>
          <a:bodyPr wrap="square">
            <a:spAutoFit/>
          </a:bodyPr>
          <a:lstStyle/>
          <a:p>
            <a:r>
              <a:rPr lang="en-US" sz="1400" b="1" dirty="0" smtClean="0"/>
              <a:t>Current Lost Assignments Output</a:t>
            </a:r>
            <a:endParaRPr lang="en-US" sz="1400" b="1" dirty="0"/>
          </a:p>
        </p:txBody>
      </p:sp>
      <p:sp>
        <p:nvSpPr>
          <p:cNvPr id="8" name="Rectangle 7"/>
          <p:cNvSpPr/>
          <p:nvPr/>
        </p:nvSpPr>
        <p:spPr>
          <a:xfrm>
            <a:off x="1873804" y="6356350"/>
            <a:ext cx="3471207"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Current Lost Assignments Report</a:t>
            </a:r>
            <a:endParaRPr lang="en-US" sz="1600" b="1" dirty="0">
              <a:solidFill>
                <a:srgbClr val="B8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srcRect l="3427" t="20817" r="40966" b="45720"/>
          <a:stretch/>
        </p:blipFill>
        <p:spPr>
          <a:xfrm>
            <a:off x="977425" y="1331921"/>
            <a:ext cx="5405790" cy="2604470"/>
          </a:xfrm>
          <a:prstGeom prst="rect">
            <a:avLst/>
          </a:prstGeom>
          <a:ln>
            <a:solidFill>
              <a:schemeClr val="tx1"/>
            </a:solidFill>
          </a:ln>
        </p:spPr>
      </p:pic>
    </p:spTree>
    <p:extLst>
      <p:ext uri="{BB962C8B-B14F-4D97-AF65-F5344CB8AC3E}">
        <p14:creationId xmlns:p14="http://schemas.microsoft.com/office/powerpoint/2010/main" val="3245089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7425" y="152264"/>
            <a:ext cx="7772400" cy="614214"/>
          </a:xfrm>
        </p:spPr>
        <p:txBody>
          <a:bodyPr/>
          <a:lstStyle/>
          <a:p>
            <a:pPr algn="l"/>
            <a:r>
              <a:rPr lang="en-US" sz="4000" dirty="0" smtClean="0"/>
              <a:t>2019 Lost Assignments Report</a:t>
            </a:r>
            <a:endParaRPr lang="en-US" sz="4000" dirty="0"/>
          </a:p>
        </p:txBody>
      </p:sp>
      <p:sp>
        <p:nvSpPr>
          <p:cNvPr id="4" name="Content Placeholder 2"/>
          <p:cNvSpPr>
            <a:spLocks noGrp="1"/>
          </p:cNvSpPr>
          <p:nvPr>
            <p:ph idx="1"/>
          </p:nvPr>
        </p:nvSpPr>
        <p:spPr>
          <a:xfrm>
            <a:off x="712518" y="1134637"/>
            <a:ext cx="8431481" cy="4602163"/>
          </a:xfrm>
          <a:ln>
            <a:noFill/>
          </a:ln>
        </p:spPr>
        <p:txBody>
          <a:bodyPr>
            <a:normAutofit fontScale="85000" lnSpcReduction="10000"/>
          </a:bodyPr>
          <a:lstStyle/>
          <a:p>
            <a:pPr marL="0" indent="0">
              <a:spcAft>
                <a:spcPts val="600"/>
              </a:spcAft>
              <a:buNone/>
            </a:pPr>
            <a:r>
              <a:rPr lang="en-US" dirty="0" smtClean="0"/>
              <a:t>The current Lost Assignments Report identifies each student who was </a:t>
            </a:r>
            <a:r>
              <a:rPr lang="en-US" dirty="0" err="1" smtClean="0"/>
              <a:t>deassigned</a:t>
            </a:r>
            <a:r>
              <a:rPr lang="en-US" dirty="0" smtClean="0"/>
              <a:t> from their TIMS Stop Assignment due to one of three primary reasons. </a:t>
            </a:r>
          </a:p>
          <a:p>
            <a:pPr marL="0" indent="0">
              <a:spcAft>
                <a:spcPts val="600"/>
              </a:spcAft>
              <a:buNone/>
            </a:pPr>
            <a:endParaRPr lang="en-US" dirty="0"/>
          </a:p>
          <a:p>
            <a:pPr marL="514350" indent="-514350">
              <a:spcAft>
                <a:spcPts val="600"/>
              </a:spcAft>
              <a:buFont typeface="+mj-lt"/>
              <a:buAutoNum type="arabicPeriod"/>
            </a:pPr>
            <a:r>
              <a:rPr lang="en-US" dirty="0" smtClean="0"/>
              <a:t>Address Change</a:t>
            </a:r>
          </a:p>
          <a:p>
            <a:pPr marL="514350" indent="-514350">
              <a:spcAft>
                <a:spcPts val="600"/>
              </a:spcAft>
              <a:buFont typeface="+mj-lt"/>
              <a:buAutoNum type="arabicPeriod"/>
            </a:pPr>
            <a:r>
              <a:rPr lang="en-US" dirty="0" smtClean="0"/>
              <a:t>School Change</a:t>
            </a:r>
          </a:p>
          <a:p>
            <a:pPr marL="514350" indent="-514350">
              <a:spcAft>
                <a:spcPts val="600"/>
              </a:spcAft>
              <a:buFont typeface="+mj-lt"/>
              <a:buAutoNum type="arabicPeriod"/>
            </a:pPr>
            <a:r>
              <a:rPr lang="en-US" dirty="0" smtClean="0"/>
              <a:t>Geocode Change</a:t>
            </a:r>
          </a:p>
          <a:p>
            <a:pPr marL="514350" indent="-514350">
              <a:spcAft>
                <a:spcPts val="600"/>
              </a:spcAft>
              <a:buFont typeface="+mj-lt"/>
              <a:buAutoNum type="arabicPeriod"/>
            </a:pPr>
            <a:endParaRPr lang="en-US" dirty="0" smtClean="0"/>
          </a:p>
          <a:p>
            <a:pPr marL="0" indent="0">
              <a:spcAft>
                <a:spcPts val="600"/>
              </a:spcAft>
              <a:buNone/>
            </a:pPr>
            <a:r>
              <a:rPr lang="en-US" sz="2400" dirty="0" smtClean="0"/>
              <a:t>The current report, however, does not provide TIMS Operators the New Address or New School Code for each student with a Lost Assignment.</a:t>
            </a:r>
          </a:p>
        </p:txBody>
      </p:sp>
      <p:cxnSp>
        <p:nvCxnSpPr>
          <p:cNvPr id="5" name="Straight Connector 4"/>
          <p:cNvCxnSpPr/>
          <p:nvPr/>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726DE59-0386-4456-B21E-FBC22CF53C86}" type="slidenum">
              <a:rPr lang="en-US" smtClean="0"/>
              <a:pPr/>
              <a:t>3</a:t>
            </a:fld>
            <a:endParaRPr lang="en-US" dirty="0"/>
          </a:p>
        </p:txBody>
      </p:sp>
      <p:sp>
        <p:nvSpPr>
          <p:cNvPr id="6" name="Rectangle 5"/>
          <p:cNvSpPr/>
          <p:nvPr/>
        </p:nvSpPr>
        <p:spPr>
          <a:xfrm>
            <a:off x="1873804" y="6356350"/>
            <a:ext cx="3471207"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Current Lost Assignments Report</a:t>
            </a:r>
            <a:endParaRPr lang="en-US" sz="1600" b="1" dirty="0">
              <a:solidFill>
                <a:srgbClr val="B8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383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4</a:t>
            </a:fld>
            <a:endParaRPr lang="en-US" dirty="0"/>
          </a:p>
        </p:txBody>
      </p:sp>
      <p:sp>
        <p:nvSpPr>
          <p:cNvPr id="2" name="Title 1"/>
          <p:cNvSpPr>
            <a:spLocks noGrp="1"/>
          </p:cNvSpPr>
          <p:nvPr>
            <p:ph type="title" idx="4294967295"/>
          </p:nvPr>
        </p:nvSpPr>
        <p:spPr>
          <a:xfrm>
            <a:off x="977425" y="152264"/>
            <a:ext cx="7772400" cy="614214"/>
          </a:xfrm>
        </p:spPr>
        <p:txBody>
          <a:bodyPr/>
          <a:lstStyle/>
          <a:p>
            <a:pPr algn="l"/>
            <a:r>
              <a:rPr lang="en-US" sz="4000" dirty="0" smtClean="0"/>
              <a:t>2019 Lost Assignments Report</a:t>
            </a:r>
            <a:endParaRPr lang="en-US" sz="4000" dirty="0">
              <a:solidFill>
                <a:srgbClr val="FF0000"/>
              </a:solidFill>
            </a:endParaRPr>
          </a:p>
        </p:txBody>
      </p:sp>
      <p:cxnSp>
        <p:nvCxnSpPr>
          <p:cNvPr id="5" name="Straight Connector 4"/>
          <p:cNvCxnSpPr/>
          <p:nvPr/>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00645" y="3228246"/>
            <a:ext cx="8443355" cy="2997744"/>
          </a:xfrm>
          <a:prstGeom prst="rect">
            <a:avLst/>
          </a:prstGeom>
        </p:spPr>
        <p:txBody>
          <a:bodyPr wrap="square">
            <a:spAutoFit/>
          </a:bodyPr>
          <a:lstStyle/>
          <a:p>
            <a:pPr marL="228600" lvl="1" indent="-228600" defTabSz="457200">
              <a:spcBef>
                <a:spcPct val="20000"/>
              </a:spcBef>
              <a:buFont typeface="Arial"/>
              <a:buChar char="•"/>
            </a:pPr>
            <a:r>
              <a:rPr lang="en-US" sz="1600" dirty="0" smtClean="0">
                <a:latin typeface="Arial" panose="020B0604020202020204" pitchFamily="34" charset="0"/>
                <a:cs typeface="Arial" panose="020B0604020202020204" pitchFamily="34" charset="0"/>
              </a:rPr>
              <a:t>The 2019 Lost Assignments Report, just as before, provides TIMS Operators with a list of all students who were </a:t>
            </a:r>
            <a:r>
              <a:rPr lang="en-US" sz="1600" dirty="0" err="1" smtClean="0">
                <a:latin typeface="Arial" panose="020B0604020202020204" pitchFamily="34" charset="0"/>
                <a:cs typeface="Arial" panose="020B0604020202020204" pitchFamily="34" charset="0"/>
              </a:rPr>
              <a:t>deassigned</a:t>
            </a:r>
            <a:r>
              <a:rPr lang="en-US" sz="1600" dirty="0" smtClean="0">
                <a:latin typeface="Arial" panose="020B0604020202020204" pitchFamily="34" charset="0"/>
                <a:cs typeface="Arial" panose="020B0604020202020204" pitchFamily="34" charset="0"/>
              </a:rPr>
              <a:t> from their Bus Stop in TIMS as a result of completing an UPSTU. </a:t>
            </a:r>
          </a:p>
          <a:p>
            <a:pPr marL="228600" lvl="1" indent="-228600" defTabSz="457200">
              <a:spcBef>
                <a:spcPct val="20000"/>
              </a:spcBef>
              <a:buFont typeface="Arial"/>
              <a:buChar char="•"/>
            </a:pPr>
            <a:endParaRPr lang="en-US" sz="1600" dirty="0" smtClean="0">
              <a:latin typeface="Arial" panose="020B0604020202020204" pitchFamily="34" charset="0"/>
              <a:cs typeface="Arial" panose="020B0604020202020204" pitchFamily="34" charset="0"/>
            </a:endParaRPr>
          </a:p>
          <a:p>
            <a:pPr marL="228600" lvl="1" indent="-228600" defTabSz="457200">
              <a:spcBef>
                <a:spcPct val="20000"/>
              </a:spcBef>
              <a:buFont typeface="Arial"/>
              <a:buChar char="•"/>
            </a:pPr>
            <a:r>
              <a:rPr lang="en-US" sz="1600" dirty="0" smtClean="0">
                <a:latin typeface="Arial" panose="020B0604020202020204" pitchFamily="34" charset="0"/>
                <a:cs typeface="Arial" panose="020B0604020202020204" pitchFamily="34" charset="0"/>
              </a:rPr>
              <a:t>The 2019 Lost Assignments Report now also provides TIMS Operators with the Old and New Address for each student with an address change as well as the New School Code for each student with a School Change.</a:t>
            </a:r>
          </a:p>
          <a:p>
            <a:pPr marL="228600" lvl="1" indent="-228600" defTabSz="457200">
              <a:spcBef>
                <a:spcPct val="20000"/>
              </a:spcBef>
              <a:buFont typeface="Arial"/>
              <a:buChar char="•"/>
            </a:pPr>
            <a:endParaRPr lang="en-US" sz="1600" dirty="0">
              <a:latin typeface="Arial" panose="020B0604020202020204" pitchFamily="34" charset="0"/>
              <a:cs typeface="Arial" panose="020B0604020202020204" pitchFamily="34" charset="0"/>
            </a:endParaRPr>
          </a:p>
          <a:p>
            <a:pPr marL="228600" lvl="1" indent="-228600" defTabSz="457200">
              <a:spcBef>
                <a:spcPct val="20000"/>
              </a:spcBef>
              <a:buFont typeface="Arial"/>
              <a:buChar char="•"/>
            </a:pPr>
            <a:r>
              <a:rPr lang="en-US" sz="1600" dirty="0" smtClean="0">
                <a:latin typeface="Arial" panose="020B0604020202020204" pitchFamily="34" charset="0"/>
                <a:cs typeface="Arial" panose="020B0604020202020204" pitchFamily="34" charset="0"/>
              </a:rPr>
              <a:t>This new output will help TIMS Staff quickly identify if the Address Change was a “True Move” to a brand new address or if the Address Change occurred because of an Address Correction in PowerSchool (fixed misspellings or removed an Apartment number, etc.)</a:t>
            </a:r>
          </a:p>
        </p:txBody>
      </p:sp>
      <p:sp>
        <p:nvSpPr>
          <p:cNvPr id="12" name="Rectangle 11"/>
          <p:cNvSpPr/>
          <p:nvPr/>
        </p:nvSpPr>
        <p:spPr>
          <a:xfrm>
            <a:off x="918183" y="1024144"/>
            <a:ext cx="5357298" cy="307777"/>
          </a:xfrm>
          <a:prstGeom prst="rect">
            <a:avLst/>
          </a:prstGeom>
        </p:spPr>
        <p:txBody>
          <a:bodyPr wrap="square">
            <a:spAutoFit/>
          </a:bodyPr>
          <a:lstStyle/>
          <a:p>
            <a:r>
              <a:rPr lang="en-US" sz="1400" b="1" dirty="0" smtClean="0"/>
              <a:t>2019 Lost Assignments Output</a:t>
            </a:r>
            <a:endParaRPr lang="en-US" sz="1400" b="1" dirty="0"/>
          </a:p>
        </p:txBody>
      </p:sp>
      <p:sp>
        <p:nvSpPr>
          <p:cNvPr id="8" name="Rectangle 7"/>
          <p:cNvSpPr/>
          <p:nvPr/>
        </p:nvSpPr>
        <p:spPr>
          <a:xfrm>
            <a:off x="1873804" y="6356350"/>
            <a:ext cx="3185872"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2019 Lost Assignments Report</a:t>
            </a:r>
            <a:endParaRPr lang="en-US" sz="1600" b="1" dirty="0">
              <a:solidFill>
                <a:srgbClr val="B8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r="43971" b="77652"/>
          <a:stretch/>
        </p:blipFill>
        <p:spPr>
          <a:xfrm>
            <a:off x="700645" y="1359767"/>
            <a:ext cx="8407635" cy="1840633"/>
          </a:xfrm>
          <a:prstGeom prst="rect">
            <a:avLst/>
          </a:prstGeom>
          <a:ln>
            <a:solidFill>
              <a:schemeClr val="tx1"/>
            </a:solidFill>
          </a:ln>
        </p:spPr>
      </p:pic>
    </p:spTree>
    <p:extLst>
      <p:ext uri="{BB962C8B-B14F-4D97-AF65-F5344CB8AC3E}">
        <p14:creationId xmlns:p14="http://schemas.microsoft.com/office/powerpoint/2010/main" val="2611045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5</a:t>
            </a:fld>
            <a:endParaRPr lang="en-US" dirty="0"/>
          </a:p>
        </p:txBody>
      </p:sp>
      <p:sp>
        <p:nvSpPr>
          <p:cNvPr id="2" name="Title 1"/>
          <p:cNvSpPr>
            <a:spLocks noGrp="1"/>
          </p:cNvSpPr>
          <p:nvPr>
            <p:ph type="title" idx="4294967295"/>
          </p:nvPr>
        </p:nvSpPr>
        <p:spPr>
          <a:xfrm>
            <a:off x="977425" y="152264"/>
            <a:ext cx="7772400" cy="614214"/>
          </a:xfrm>
        </p:spPr>
        <p:txBody>
          <a:bodyPr/>
          <a:lstStyle/>
          <a:p>
            <a:pPr algn="l"/>
            <a:r>
              <a:rPr lang="en-US" sz="4000" dirty="0" smtClean="0"/>
              <a:t>2019 Lost Assignments Report</a:t>
            </a:r>
            <a:endParaRPr lang="en-US" sz="4000" dirty="0">
              <a:solidFill>
                <a:srgbClr val="FF0000"/>
              </a:solidFill>
            </a:endParaRPr>
          </a:p>
        </p:txBody>
      </p:sp>
      <p:cxnSp>
        <p:nvCxnSpPr>
          <p:cNvPr id="5" name="Straight Connector 4"/>
          <p:cNvCxnSpPr/>
          <p:nvPr/>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00645" y="3890530"/>
            <a:ext cx="8443355" cy="2259080"/>
          </a:xfrm>
          <a:prstGeom prst="rect">
            <a:avLst/>
          </a:prstGeom>
        </p:spPr>
        <p:txBody>
          <a:bodyPr wrap="square">
            <a:spAutoFit/>
          </a:bodyPr>
          <a:lstStyle/>
          <a:p>
            <a:pPr marL="228600" lvl="1" indent="-228600" defTabSz="457200">
              <a:spcBef>
                <a:spcPct val="20000"/>
              </a:spcBef>
              <a:buFont typeface="Arial"/>
              <a:buChar char="•"/>
            </a:pPr>
            <a:r>
              <a:rPr lang="en-US" sz="1600" dirty="0" smtClean="0">
                <a:latin typeface="Arial" panose="020B0604020202020204" pitchFamily="34" charset="0"/>
                <a:cs typeface="Arial" panose="020B0604020202020204" pitchFamily="34" charset="0"/>
              </a:rPr>
              <a:t>The 2019 Lost Assignments Database also includes a new Deleted Riders Report.</a:t>
            </a:r>
          </a:p>
          <a:p>
            <a:pPr marL="228600" lvl="1" indent="-228600" defTabSz="457200">
              <a:spcBef>
                <a:spcPct val="20000"/>
              </a:spcBef>
              <a:buFont typeface="Arial"/>
              <a:buChar char="•"/>
            </a:pPr>
            <a:endParaRPr lang="en-US" sz="1600" dirty="0">
              <a:latin typeface="Arial" panose="020B0604020202020204" pitchFamily="34" charset="0"/>
              <a:cs typeface="Arial" panose="020B0604020202020204" pitchFamily="34" charset="0"/>
            </a:endParaRPr>
          </a:p>
          <a:p>
            <a:pPr marL="228600" lvl="1" indent="-228600" defTabSz="457200">
              <a:spcBef>
                <a:spcPct val="20000"/>
              </a:spcBef>
              <a:buFont typeface="Arial"/>
              <a:buChar char="•"/>
            </a:pPr>
            <a:r>
              <a:rPr lang="en-US" sz="1600" dirty="0" smtClean="0">
                <a:latin typeface="Arial" panose="020B0604020202020204" pitchFamily="34" charset="0"/>
                <a:cs typeface="Arial" panose="020B0604020202020204" pitchFamily="34" charset="0"/>
              </a:rPr>
              <a:t>This new report lists each student who was assigned a Bus Stop in TIMS, but who are no longer enrolled in the LEA and were deleted from TIMS during UPSTU.</a:t>
            </a:r>
          </a:p>
          <a:p>
            <a:pPr marL="228600" lvl="1" indent="-228600" defTabSz="457200">
              <a:spcBef>
                <a:spcPct val="20000"/>
              </a:spcBef>
              <a:buFont typeface="Arial"/>
              <a:buChar char="•"/>
            </a:pPr>
            <a:endParaRPr lang="en-US" sz="1600" dirty="0">
              <a:latin typeface="Arial" panose="020B0604020202020204" pitchFamily="34" charset="0"/>
              <a:cs typeface="Arial" panose="020B0604020202020204" pitchFamily="34" charset="0"/>
            </a:endParaRPr>
          </a:p>
          <a:p>
            <a:pPr marL="228600" lvl="1" indent="-228600" defTabSz="457200">
              <a:spcBef>
                <a:spcPct val="20000"/>
              </a:spcBef>
              <a:buFont typeface="Arial"/>
              <a:buChar char="•"/>
            </a:pPr>
            <a:r>
              <a:rPr lang="en-US" sz="1600" dirty="0" smtClean="0">
                <a:latin typeface="Arial" panose="020B0604020202020204" pitchFamily="34" charset="0"/>
                <a:cs typeface="Arial" panose="020B0604020202020204" pitchFamily="34" charset="0"/>
              </a:rPr>
              <a:t>TIMS Staff should review the Assigned Runs and Routes for each of these stops and </a:t>
            </a:r>
            <a:r>
              <a:rPr lang="en-US" sz="1600" dirty="0" err="1" smtClean="0">
                <a:latin typeface="Arial" panose="020B0604020202020204" pitchFamily="34" charset="0"/>
                <a:cs typeface="Arial" panose="020B0604020202020204" pitchFamily="34" charset="0"/>
              </a:rPr>
              <a:t>deassign</a:t>
            </a:r>
            <a:r>
              <a:rPr lang="en-US" sz="1600" dirty="0" smtClean="0">
                <a:latin typeface="Arial" panose="020B0604020202020204" pitchFamily="34" charset="0"/>
                <a:cs typeface="Arial" panose="020B0604020202020204" pitchFamily="34" charset="0"/>
              </a:rPr>
              <a:t> the stop if it is now empty</a:t>
            </a:r>
            <a:r>
              <a:rPr lang="en-US"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Stops that are not assigned to a Run should then be deleted from TIMS as part of this </a:t>
            </a:r>
            <a:r>
              <a:rPr lang="en-US" sz="1600" dirty="0" err="1" smtClean="0">
                <a:latin typeface="Arial" panose="020B0604020202020204" pitchFamily="34" charset="0"/>
                <a:cs typeface="Arial" panose="020B0604020202020204" pitchFamily="34" charset="0"/>
              </a:rPr>
              <a:t>deassignment</a:t>
            </a:r>
            <a:r>
              <a:rPr lang="en-US" sz="1600" dirty="0" smtClean="0">
                <a:latin typeface="Arial" panose="020B0604020202020204" pitchFamily="34" charset="0"/>
                <a:cs typeface="Arial" panose="020B0604020202020204" pitchFamily="34" charset="0"/>
              </a:rPr>
              <a:t> process.</a:t>
            </a:r>
            <a:endParaRPr lang="en-US" sz="1600" dirty="0" smtClean="0">
              <a:latin typeface="Arial" panose="020B0604020202020204" pitchFamily="34" charset="0"/>
              <a:cs typeface="Arial" panose="020B0604020202020204" pitchFamily="34" charset="0"/>
            </a:endParaRPr>
          </a:p>
        </p:txBody>
      </p:sp>
      <p:sp>
        <p:nvSpPr>
          <p:cNvPr id="12" name="Rectangle 11"/>
          <p:cNvSpPr/>
          <p:nvPr/>
        </p:nvSpPr>
        <p:spPr>
          <a:xfrm>
            <a:off x="918183" y="1024144"/>
            <a:ext cx="5357298" cy="307777"/>
          </a:xfrm>
          <a:prstGeom prst="rect">
            <a:avLst/>
          </a:prstGeom>
        </p:spPr>
        <p:txBody>
          <a:bodyPr wrap="square">
            <a:spAutoFit/>
          </a:bodyPr>
          <a:lstStyle/>
          <a:p>
            <a:r>
              <a:rPr lang="en-US" sz="1400" b="1" dirty="0" smtClean="0"/>
              <a:t>2019 Lost Assignments Output – Deleted Bus Riders Report</a:t>
            </a:r>
            <a:endParaRPr lang="en-US" sz="1400" b="1" dirty="0"/>
          </a:p>
        </p:txBody>
      </p:sp>
      <p:sp>
        <p:nvSpPr>
          <p:cNvPr id="8" name="Rectangle 7"/>
          <p:cNvSpPr/>
          <p:nvPr/>
        </p:nvSpPr>
        <p:spPr>
          <a:xfrm>
            <a:off x="1873804" y="6356350"/>
            <a:ext cx="3185872"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2019 Lost Assignments Report</a:t>
            </a:r>
            <a:endParaRPr lang="en-US" sz="1600" b="1" dirty="0">
              <a:solidFill>
                <a:srgbClr val="B8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srcRect t="4510" r="9736" b="70086"/>
          <a:stretch/>
        </p:blipFill>
        <p:spPr>
          <a:xfrm>
            <a:off x="806541" y="1505640"/>
            <a:ext cx="6912492" cy="2158409"/>
          </a:xfrm>
          <a:prstGeom prst="rect">
            <a:avLst/>
          </a:prstGeom>
          <a:ln>
            <a:solidFill>
              <a:schemeClr val="tx1"/>
            </a:solidFill>
          </a:ln>
        </p:spPr>
      </p:pic>
    </p:spTree>
    <p:extLst>
      <p:ext uri="{BB962C8B-B14F-4D97-AF65-F5344CB8AC3E}">
        <p14:creationId xmlns:p14="http://schemas.microsoft.com/office/powerpoint/2010/main" val="554689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6</a:t>
            </a:fld>
            <a:endParaRPr lang="en-US" dirty="0"/>
          </a:p>
        </p:txBody>
      </p:sp>
      <p:sp>
        <p:nvSpPr>
          <p:cNvPr id="2" name="Title 1"/>
          <p:cNvSpPr>
            <a:spLocks noGrp="1"/>
          </p:cNvSpPr>
          <p:nvPr>
            <p:ph type="title" idx="4294967295"/>
          </p:nvPr>
        </p:nvSpPr>
        <p:spPr>
          <a:xfrm>
            <a:off x="977425" y="152264"/>
            <a:ext cx="7772400" cy="614214"/>
          </a:xfrm>
        </p:spPr>
        <p:txBody>
          <a:bodyPr/>
          <a:lstStyle/>
          <a:p>
            <a:pPr algn="l"/>
            <a:r>
              <a:rPr lang="en-US" sz="4000" dirty="0" smtClean="0"/>
              <a:t>2019 Lost Assignments Report</a:t>
            </a:r>
            <a:endParaRPr lang="en-US" sz="4000" dirty="0">
              <a:solidFill>
                <a:srgbClr val="FF0000"/>
              </a:solidFill>
            </a:endParaRPr>
          </a:p>
        </p:txBody>
      </p:sp>
      <p:cxnSp>
        <p:nvCxnSpPr>
          <p:cNvPr id="5" name="Straight Connector 4"/>
          <p:cNvCxnSpPr/>
          <p:nvPr/>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00645" y="4577002"/>
            <a:ext cx="8443355" cy="1520416"/>
          </a:xfrm>
          <a:prstGeom prst="rect">
            <a:avLst/>
          </a:prstGeom>
        </p:spPr>
        <p:txBody>
          <a:bodyPr wrap="square">
            <a:spAutoFit/>
          </a:bodyPr>
          <a:lstStyle/>
          <a:p>
            <a:pPr marL="228600" lvl="1" indent="-228600" defTabSz="457200">
              <a:spcBef>
                <a:spcPct val="20000"/>
              </a:spcBef>
              <a:buFont typeface="Arial"/>
              <a:buChar char="•"/>
            </a:pPr>
            <a:r>
              <a:rPr lang="en-US" sz="1600" dirty="0" smtClean="0">
                <a:latin typeface="Arial" panose="020B0604020202020204" pitchFamily="34" charset="0"/>
                <a:cs typeface="Arial" panose="020B0604020202020204" pitchFamily="34" charset="0"/>
              </a:rPr>
              <a:t>These reports create a file on the TIMS Server named </a:t>
            </a:r>
          </a:p>
          <a:p>
            <a:pPr marL="0" lvl="1" defTabSz="457200">
              <a:spcBef>
                <a:spcPct val="20000"/>
              </a:spcBef>
            </a:pPr>
            <a:r>
              <a:rPr lang="en-US" sz="1600" dirty="0" smtClean="0">
                <a:latin typeface="Arial" panose="020B0604020202020204" pitchFamily="34" charset="0"/>
                <a:cs typeface="Arial" panose="020B0604020202020204" pitchFamily="34" charset="0"/>
              </a:rPr>
              <a:t>	QMF_Before.TXT </a:t>
            </a:r>
          </a:p>
          <a:p>
            <a:pPr marL="0" lvl="1" defTabSz="457200">
              <a:spcBef>
                <a:spcPct val="20000"/>
              </a:spcBef>
            </a:pPr>
            <a:r>
              <a:rPr lang="en-US" sz="1600" dirty="0" smtClean="0">
                <a:latin typeface="Arial" panose="020B0604020202020204" pitchFamily="34" charset="0"/>
                <a:cs typeface="Arial" panose="020B0604020202020204" pitchFamily="34" charset="0"/>
              </a:rPr>
              <a:t>	QMF_After.TXT</a:t>
            </a:r>
          </a:p>
          <a:p>
            <a:pPr marL="0" lvl="1" defTabSz="457200">
              <a:spcBef>
                <a:spcPct val="20000"/>
              </a:spcBef>
            </a:pPr>
            <a:endParaRPr lang="en-US" sz="1600" dirty="0">
              <a:latin typeface="Arial" panose="020B0604020202020204" pitchFamily="34" charset="0"/>
              <a:cs typeface="Arial" panose="020B0604020202020204" pitchFamily="34" charset="0"/>
            </a:endParaRPr>
          </a:p>
          <a:p>
            <a:pPr marL="0" lvl="1" defTabSz="457200">
              <a:spcBef>
                <a:spcPct val="20000"/>
              </a:spcBef>
            </a:pPr>
            <a:r>
              <a:rPr lang="en-US" sz="1600" dirty="0" smtClean="0">
                <a:latin typeface="Arial" panose="020B0604020202020204" pitchFamily="34" charset="0"/>
                <a:cs typeface="Arial" panose="020B0604020202020204" pitchFamily="34" charset="0"/>
              </a:rPr>
              <a:t>These files are typically generated in the C:\Lost Assignments folder.</a:t>
            </a:r>
          </a:p>
        </p:txBody>
      </p:sp>
      <p:sp>
        <p:nvSpPr>
          <p:cNvPr id="12" name="Rectangle 11"/>
          <p:cNvSpPr/>
          <p:nvPr/>
        </p:nvSpPr>
        <p:spPr>
          <a:xfrm>
            <a:off x="918183" y="1024144"/>
            <a:ext cx="5357298" cy="307777"/>
          </a:xfrm>
          <a:prstGeom prst="rect">
            <a:avLst/>
          </a:prstGeom>
        </p:spPr>
        <p:txBody>
          <a:bodyPr wrap="square">
            <a:spAutoFit/>
          </a:bodyPr>
          <a:lstStyle/>
          <a:p>
            <a:r>
              <a:rPr lang="en-US" sz="1400" b="1" dirty="0" smtClean="0"/>
              <a:t>2019 Lost Assignments Report – Before and After Files</a:t>
            </a:r>
            <a:endParaRPr lang="en-US" sz="1400" b="1" dirty="0"/>
          </a:p>
        </p:txBody>
      </p:sp>
      <p:sp>
        <p:nvSpPr>
          <p:cNvPr id="8" name="Rectangle 7"/>
          <p:cNvSpPr/>
          <p:nvPr/>
        </p:nvSpPr>
        <p:spPr>
          <a:xfrm>
            <a:off x="1873804" y="6356350"/>
            <a:ext cx="2310633"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Before and After Files</a:t>
            </a:r>
            <a:endParaRPr lang="en-US" sz="1600" b="1" dirty="0">
              <a:solidFill>
                <a:srgbClr val="B8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82031" y="1323399"/>
            <a:ext cx="4969417" cy="3065583"/>
          </a:xfrm>
          <a:prstGeom prst="rect">
            <a:avLst/>
          </a:prstGeom>
        </p:spPr>
      </p:pic>
      <p:sp>
        <p:nvSpPr>
          <p:cNvPr id="10" name="Rectangle 9"/>
          <p:cNvSpPr/>
          <p:nvPr/>
        </p:nvSpPr>
        <p:spPr>
          <a:xfrm>
            <a:off x="6015296" y="1409640"/>
            <a:ext cx="3128704" cy="3108543"/>
          </a:xfrm>
          <a:prstGeom prst="rect">
            <a:avLst/>
          </a:prstGeom>
        </p:spPr>
        <p:txBody>
          <a:bodyPr wrap="square">
            <a:spAutoFit/>
          </a:bodyPr>
          <a:lstStyle/>
          <a:p>
            <a:r>
              <a:rPr lang="en-US" sz="1400" b="1" dirty="0" smtClean="0"/>
              <a:t>The Updated Lost Assignments Database uses the same TIMS Reports to create the list of Students Who Lost Assignments.</a:t>
            </a:r>
          </a:p>
          <a:p>
            <a:endParaRPr lang="en-US" sz="1400" b="1" dirty="0"/>
          </a:p>
          <a:p>
            <a:r>
              <a:rPr lang="en-US" sz="1400" b="1" dirty="0" smtClean="0"/>
              <a:t>TIMS Staff still need to generate the Rider IDs Before UPSTU and Rider IDs After UPSTU Reports in the proper order as normal.</a:t>
            </a:r>
          </a:p>
          <a:p>
            <a:endParaRPr lang="en-US" sz="1400" b="1" dirty="0"/>
          </a:p>
          <a:p>
            <a:r>
              <a:rPr lang="en-US" sz="1400" b="1" dirty="0" smtClean="0"/>
              <a:t>The Rider IDs Before and Rider IDs After UPSTU Reports are found in the </a:t>
            </a:r>
          </a:p>
          <a:p>
            <a:r>
              <a:rPr lang="en-US" sz="1400" b="1" dirty="0" smtClean="0"/>
              <a:t>User Defined&gt; Bus Passes </a:t>
            </a:r>
          </a:p>
          <a:p>
            <a:r>
              <a:rPr lang="en-US" sz="1400" b="1" dirty="0" smtClean="0"/>
              <a:t>section of </a:t>
            </a:r>
            <a:r>
              <a:rPr lang="en-US" sz="1400" b="1" dirty="0" err="1" smtClean="0"/>
              <a:t>Edulog</a:t>
            </a:r>
            <a:r>
              <a:rPr lang="en-US" sz="1400" b="1" dirty="0" smtClean="0"/>
              <a:t> Reports.</a:t>
            </a:r>
            <a:endParaRPr lang="en-US" sz="1400" b="1" dirty="0"/>
          </a:p>
        </p:txBody>
      </p:sp>
      <p:sp>
        <p:nvSpPr>
          <p:cNvPr id="6" name="Rectangle 5"/>
          <p:cNvSpPr/>
          <p:nvPr/>
        </p:nvSpPr>
        <p:spPr>
          <a:xfrm>
            <a:off x="1360967" y="1507911"/>
            <a:ext cx="1903228" cy="29962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596832" y="4073787"/>
            <a:ext cx="1903228" cy="29962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360967" y="3615070"/>
            <a:ext cx="1903228" cy="27290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130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7</a:t>
            </a:fld>
            <a:endParaRPr lang="en-US" dirty="0"/>
          </a:p>
        </p:txBody>
      </p:sp>
      <p:sp>
        <p:nvSpPr>
          <p:cNvPr id="2" name="Title 1"/>
          <p:cNvSpPr>
            <a:spLocks noGrp="1"/>
          </p:cNvSpPr>
          <p:nvPr>
            <p:ph type="title" idx="4294967295"/>
          </p:nvPr>
        </p:nvSpPr>
        <p:spPr>
          <a:xfrm>
            <a:off x="977425" y="152264"/>
            <a:ext cx="7772400" cy="614214"/>
          </a:xfrm>
        </p:spPr>
        <p:txBody>
          <a:bodyPr/>
          <a:lstStyle/>
          <a:p>
            <a:pPr algn="l"/>
            <a:r>
              <a:rPr lang="en-US" sz="4000" dirty="0" smtClean="0"/>
              <a:t>2019 Lost Assignments Report</a:t>
            </a:r>
            <a:endParaRPr lang="en-US" sz="4000" dirty="0">
              <a:solidFill>
                <a:srgbClr val="FF0000"/>
              </a:solidFill>
            </a:endParaRPr>
          </a:p>
        </p:txBody>
      </p:sp>
      <p:cxnSp>
        <p:nvCxnSpPr>
          <p:cNvPr id="5" name="Straight Connector 4"/>
          <p:cNvCxnSpPr/>
          <p:nvPr/>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00645" y="4040050"/>
            <a:ext cx="8443355" cy="2308324"/>
          </a:xfrm>
          <a:prstGeom prst="rect">
            <a:avLst/>
          </a:prstGeom>
        </p:spPr>
        <p:txBody>
          <a:bodyPr wrap="square">
            <a:spAutoFit/>
          </a:bodyPr>
          <a:lstStyle/>
          <a:p>
            <a:pPr marL="228600" lvl="1" indent="-228600" defTabSz="457200">
              <a:spcBef>
                <a:spcPct val="20000"/>
              </a:spcBef>
              <a:buFont typeface="Arial"/>
              <a:buChar char="•"/>
            </a:pPr>
            <a:r>
              <a:rPr lang="en-US" sz="1600" dirty="0" smtClean="0">
                <a:latin typeface="Arial" panose="020B0604020202020204" pitchFamily="34" charset="0"/>
                <a:cs typeface="Arial" panose="020B0604020202020204" pitchFamily="34" charset="0"/>
              </a:rPr>
              <a:t>The 2019 Lost Assignments Database can be found in the Lost Assignments Folder on the LEA TIMS Server, typically located at C:\Lost Assignments</a:t>
            </a:r>
          </a:p>
          <a:p>
            <a:pPr marL="228600" lvl="1" indent="-228600" defTabSz="457200">
              <a:spcBef>
                <a:spcPct val="20000"/>
              </a:spcBef>
              <a:buFont typeface="Arial"/>
              <a:buChar char="•"/>
            </a:pPr>
            <a:endParaRPr lang="en-US" sz="1600" dirty="0">
              <a:latin typeface="Arial" panose="020B0604020202020204" pitchFamily="34" charset="0"/>
              <a:cs typeface="Arial" panose="020B0604020202020204" pitchFamily="34" charset="0"/>
            </a:endParaRPr>
          </a:p>
          <a:p>
            <a:pPr marL="228600" lvl="1" indent="-228600" defTabSz="457200">
              <a:spcBef>
                <a:spcPct val="20000"/>
              </a:spcBef>
              <a:buFont typeface="Arial"/>
              <a:buChar char="•"/>
            </a:pPr>
            <a:r>
              <a:rPr lang="en-US" sz="1600" dirty="0" smtClean="0">
                <a:latin typeface="Arial" panose="020B0604020202020204" pitchFamily="34" charset="0"/>
                <a:cs typeface="Arial" panose="020B0604020202020204" pitchFamily="34" charset="0"/>
              </a:rPr>
              <a:t>After completing an UPSTU and correctly generating the Before and After Files, Open the 2019_Lost_Assignments.accdb by Double-Clicking on the Database.</a:t>
            </a:r>
          </a:p>
          <a:p>
            <a:pPr marL="228600" lvl="1" indent="-228600" defTabSz="457200">
              <a:spcBef>
                <a:spcPct val="20000"/>
              </a:spcBef>
              <a:buFont typeface="Arial"/>
              <a:buChar char="•"/>
            </a:pPr>
            <a:endParaRPr lang="en-US" sz="1600" dirty="0" smtClean="0">
              <a:latin typeface="Arial" panose="020B0604020202020204" pitchFamily="34" charset="0"/>
              <a:cs typeface="Arial" panose="020B0604020202020204" pitchFamily="34" charset="0"/>
            </a:endParaRPr>
          </a:p>
          <a:p>
            <a:pPr marL="228600" lvl="1" indent="-228600" defTabSz="457200">
              <a:spcBef>
                <a:spcPct val="20000"/>
              </a:spcBef>
              <a:buFont typeface="Arial"/>
              <a:buChar char="•"/>
            </a:pPr>
            <a:r>
              <a:rPr lang="en-US" sz="1600" dirty="0" smtClean="0">
                <a:latin typeface="Arial" panose="020B0604020202020204" pitchFamily="34" charset="0"/>
                <a:cs typeface="Arial" panose="020B0604020202020204" pitchFamily="34" charset="0"/>
              </a:rPr>
              <a:t>The current Lost Assignments Database may also be in this folder and is named </a:t>
            </a:r>
          </a:p>
          <a:p>
            <a:pPr marL="0" lvl="1" defTabSz="457200">
              <a:spcBef>
                <a:spcPct val="20000"/>
              </a:spcBef>
            </a:pPr>
            <a:r>
              <a:rPr lang="en-US" sz="1600" dirty="0" smtClean="0">
                <a:latin typeface="Arial" panose="020B0604020202020204" pitchFamily="34" charset="0"/>
                <a:cs typeface="Arial" panose="020B0604020202020204" pitchFamily="34" charset="0"/>
              </a:rPr>
              <a:t>    Retrieve Lost </a:t>
            </a:r>
            <a:r>
              <a:rPr lang="en-US" sz="1600" dirty="0" err="1" smtClean="0">
                <a:latin typeface="Arial" panose="020B0604020202020204" pitchFamily="34" charset="0"/>
                <a:cs typeface="Arial" panose="020B0604020202020204" pitchFamily="34" charset="0"/>
              </a:rPr>
              <a:t>Assignments.accbd</a:t>
            </a:r>
            <a:endParaRPr lang="en-US" sz="1600" dirty="0" smtClean="0">
              <a:latin typeface="Arial" panose="020B0604020202020204" pitchFamily="34" charset="0"/>
              <a:cs typeface="Arial" panose="020B0604020202020204" pitchFamily="34" charset="0"/>
            </a:endParaRPr>
          </a:p>
        </p:txBody>
      </p:sp>
      <p:sp>
        <p:nvSpPr>
          <p:cNvPr id="12" name="Rectangle 11"/>
          <p:cNvSpPr/>
          <p:nvPr/>
        </p:nvSpPr>
        <p:spPr>
          <a:xfrm>
            <a:off x="918183" y="1024144"/>
            <a:ext cx="5357298" cy="307777"/>
          </a:xfrm>
          <a:prstGeom prst="rect">
            <a:avLst/>
          </a:prstGeom>
        </p:spPr>
        <p:txBody>
          <a:bodyPr wrap="square">
            <a:spAutoFit/>
          </a:bodyPr>
          <a:lstStyle/>
          <a:p>
            <a:r>
              <a:rPr lang="en-US" sz="1400" b="1" dirty="0" smtClean="0"/>
              <a:t>2019 Lost Assignments Report – Before and After Files</a:t>
            </a:r>
            <a:endParaRPr lang="en-US" sz="1400" b="1" dirty="0"/>
          </a:p>
        </p:txBody>
      </p:sp>
      <p:sp>
        <p:nvSpPr>
          <p:cNvPr id="8" name="Rectangle 7"/>
          <p:cNvSpPr/>
          <p:nvPr/>
        </p:nvSpPr>
        <p:spPr>
          <a:xfrm>
            <a:off x="1873804" y="6356350"/>
            <a:ext cx="2310633"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Before and After Files</a:t>
            </a:r>
            <a:endParaRPr lang="en-US" sz="1600" b="1" dirty="0">
              <a:solidFill>
                <a:srgbClr val="B8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srcRect l="16405" t="4482" r="54571" b="67782"/>
          <a:stretch/>
        </p:blipFill>
        <p:spPr>
          <a:xfrm>
            <a:off x="918183" y="1409639"/>
            <a:ext cx="4440626" cy="2651365"/>
          </a:xfrm>
          <a:prstGeom prst="rect">
            <a:avLst/>
          </a:prstGeom>
          <a:ln>
            <a:solidFill>
              <a:schemeClr val="tx1"/>
            </a:solidFill>
          </a:ln>
        </p:spPr>
      </p:pic>
    </p:spTree>
    <p:extLst>
      <p:ext uri="{BB962C8B-B14F-4D97-AF65-F5344CB8AC3E}">
        <p14:creationId xmlns:p14="http://schemas.microsoft.com/office/powerpoint/2010/main" val="3938770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8</a:t>
            </a:fld>
            <a:endParaRPr lang="en-US" dirty="0"/>
          </a:p>
        </p:txBody>
      </p:sp>
      <p:sp>
        <p:nvSpPr>
          <p:cNvPr id="2" name="Title 1"/>
          <p:cNvSpPr>
            <a:spLocks noGrp="1"/>
          </p:cNvSpPr>
          <p:nvPr>
            <p:ph type="title" idx="4294967295"/>
          </p:nvPr>
        </p:nvSpPr>
        <p:spPr>
          <a:xfrm>
            <a:off x="977425" y="152264"/>
            <a:ext cx="7772400" cy="614214"/>
          </a:xfrm>
        </p:spPr>
        <p:txBody>
          <a:bodyPr/>
          <a:lstStyle/>
          <a:p>
            <a:pPr algn="l"/>
            <a:r>
              <a:rPr lang="en-US" sz="4000" dirty="0" smtClean="0"/>
              <a:t>2019 Lost Assignments Report</a:t>
            </a:r>
            <a:endParaRPr lang="en-US" sz="4000" dirty="0">
              <a:solidFill>
                <a:srgbClr val="FF0000"/>
              </a:solidFill>
            </a:endParaRPr>
          </a:p>
        </p:txBody>
      </p:sp>
      <p:cxnSp>
        <p:nvCxnSpPr>
          <p:cNvPr id="5" name="Straight Connector 4"/>
          <p:cNvCxnSpPr/>
          <p:nvPr/>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00645" y="4024019"/>
            <a:ext cx="8443355" cy="2259080"/>
          </a:xfrm>
          <a:prstGeom prst="rect">
            <a:avLst/>
          </a:prstGeom>
        </p:spPr>
        <p:txBody>
          <a:bodyPr wrap="square">
            <a:spAutoFit/>
          </a:bodyPr>
          <a:lstStyle/>
          <a:p>
            <a:pPr marL="228600" lvl="1" indent="-228600" defTabSz="457200">
              <a:spcBef>
                <a:spcPct val="20000"/>
              </a:spcBef>
              <a:buFont typeface="Arial"/>
              <a:buChar char="•"/>
            </a:pPr>
            <a:r>
              <a:rPr lang="en-US" sz="1600" dirty="0" smtClean="0">
                <a:latin typeface="Arial" panose="020B0604020202020204" pitchFamily="34" charset="0"/>
                <a:cs typeface="Arial" panose="020B0604020202020204" pitchFamily="34" charset="0"/>
              </a:rPr>
              <a:t>The 2019 Lost Assignments Database looks very similar to the previous version and still allows TIMS Staff to Generate\List\Sort the results of the Lost Assignments Report by </a:t>
            </a:r>
            <a:r>
              <a:rPr lang="en-US" sz="1600" dirty="0" err="1" smtClean="0">
                <a:latin typeface="Arial" panose="020B0604020202020204" pitchFamily="34" charset="0"/>
                <a:cs typeface="Arial" panose="020B0604020202020204" pitchFamily="34" charset="0"/>
              </a:rPr>
              <a:t>Edulog</a:t>
            </a:r>
            <a:r>
              <a:rPr lang="en-US" sz="1600" dirty="0" smtClean="0">
                <a:latin typeface="Arial" panose="020B0604020202020204" pitchFamily="34" charset="0"/>
                <a:cs typeface="Arial" panose="020B0604020202020204" pitchFamily="34" charset="0"/>
              </a:rPr>
              <a:t> ID, Residence Change or School Change.</a:t>
            </a:r>
          </a:p>
          <a:p>
            <a:pPr marL="228600" lvl="1" indent="-228600" defTabSz="457200">
              <a:spcBef>
                <a:spcPct val="20000"/>
              </a:spcBef>
              <a:buFont typeface="Arial"/>
              <a:buChar char="•"/>
            </a:pPr>
            <a:endParaRPr lang="en-US" sz="1600" dirty="0">
              <a:latin typeface="Arial" panose="020B0604020202020204" pitchFamily="34" charset="0"/>
              <a:cs typeface="Arial" panose="020B0604020202020204" pitchFamily="34" charset="0"/>
            </a:endParaRPr>
          </a:p>
          <a:p>
            <a:pPr marL="228600" lvl="1" indent="-228600" defTabSz="457200">
              <a:spcBef>
                <a:spcPct val="20000"/>
              </a:spcBef>
              <a:buFont typeface="Arial"/>
              <a:buChar char="•"/>
            </a:pPr>
            <a:r>
              <a:rPr lang="en-US" sz="1600" dirty="0" smtClean="0">
                <a:latin typeface="Arial" panose="020B0604020202020204" pitchFamily="34" charset="0"/>
                <a:cs typeface="Arial" panose="020B0604020202020204" pitchFamily="34" charset="0"/>
              </a:rPr>
              <a:t>After selecting the preferred Sort Order, click on the Lost Assignments Report button to view\print the list of Lost Assignments.</a:t>
            </a:r>
          </a:p>
          <a:p>
            <a:pPr marL="228600" lvl="1" indent="-228600" defTabSz="457200">
              <a:spcBef>
                <a:spcPct val="20000"/>
              </a:spcBef>
              <a:buFont typeface="Arial"/>
              <a:buChar char="•"/>
            </a:pPr>
            <a:endParaRPr lang="en-US" sz="1600" dirty="0">
              <a:latin typeface="Arial" panose="020B0604020202020204" pitchFamily="34" charset="0"/>
              <a:cs typeface="Arial" panose="020B0604020202020204" pitchFamily="34" charset="0"/>
            </a:endParaRPr>
          </a:p>
          <a:p>
            <a:pPr marL="228600" lvl="1" indent="-228600" defTabSz="457200">
              <a:spcBef>
                <a:spcPct val="20000"/>
              </a:spcBef>
              <a:buFont typeface="Arial"/>
              <a:buChar char="•"/>
            </a:pPr>
            <a:r>
              <a:rPr lang="en-US" sz="1600" dirty="0" smtClean="0">
                <a:latin typeface="Arial" panose="020B0604020202020204" pitchFamily="34" charset="0"/>
                <a:cs typeface="Arial" panose="020B0604020202020204" pitchFamily="34" charset="0"/>
              </a:rPr>
              <a:t>On the Main Menu, there is also a button to view\print the list of Deleted Bus Riders.</a:t>
            </a:r>
          </a:p>
        </p:txBody>
      </p:sp>
      <p:sp>
        <p:nvSpPr>
          <p:cNvPr id="12" name="Rectangle 11"/>
          <p:cNvSpPr/>
          <p:nvPr/>
        </p:nvSpPr>
        <p:spPr>
          <a:xfrm>
            <a:off x="918183" y="1024144"/>
            <a:ext cx="5357298" cy="307777"/>
          </a:xfrm>
          <a:prstGeom prst="rect">
            <a:avLst/>
          </a:prstGeom>
        </p:spPr>
        <p:txBody>
          <a:bodyPr wrap="square">
            <a:spAutoFit/>
          </a:bodyPr>
          <a:lstStyle/>
          <a:p>
            <a:r>
              <a:rPr lang="en-US" sz="1400" b="1" dirty="0" smtClean="0"/>
              <a:t>2019 Lost Assignments Report – Generating the New Outputs</a:t>
            </a:r>
            <a:endParaRPr lang="en-US" sz="1400" b="1" dirty="0"/>
          </a:p>
        </p:txBody>
      </p:sp>
      <p:sp>
        <p:nvSpPr>
          <p:cNvPr id="8" name="Rectangle 7"/>
          <p:cNvSpPr/>
          <p:nvPr/>
        </p:nvSpPr>
        <p:spPr>
          <a:xfrm>
            <a:off x="1873804" y="6356350"/>
            <a:ext cx="3185872"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2019 Lost Assignments Report</a:t>
            </a:r>
            <a:endParaRPr lang="en-US" sz="1600" b="1" dirty="0">
              <a:solidFill>
                <a:srgbClr val="B8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18184" y="1344380"/>
            <a:ext cx="3859422" cy="2667180"/>
          </a:xfrm>
          <a:prstGeom prst="rect">
            <a:avLst/>
          </a:prstGeom>
        </p:spPr>
      </p:pic>
      <p:sp>
        <p:nvSpPr>
          <p:cNvPr id="9" name="Rectangle 8"/>
          <p:cNvSpPr/>
          <p:nvPr/>
        </p:nvSpPr>
        <p:spPr>
          <a:xfrm>
            <a:off x="5242391" y="1832192"/>
            <a:ext cx="3128704" cy="1600438"/>
          </a:xfrm>
          <a:prstGeom prst="rect">
            <a:avLst/>
          </a:prstGeom>
        </p:spPr>
        <p:txBody>
          <a:bodyPr wrap="square">
            <a:spAutoFit/>
          </a:bodyPr>
          <a:lstStyle/>
          <a:p>
            <a:r>
              <a:rPr lang="en-US" sz="1400" b="1" dirty="0" smtClean="0"/>
              <a:t>Make Sure the Input Directory matches the location where the Before and After Files are being created by </a:t>
            </a:r>
            <a:r>
              <a:rPr lang="en-US" sz="1400" b="1" dirty="0" err="1" smtClean="0"/>
              <a:t>Edulog</a:t>
            </a:r>
            <a:r>
              <a:rPr lang="en-US" sz="1400" b="1" dirty="0" smtClean="0"/>
              <a:t> Reports.</a:t>
            </a:r>
          </a:p>
          <a:p>
            <a:endParaRPr lang="en-US" sz="1400" b="1" dirty="0"/>
          </a:p>
          <a:p>
            <a:r>
              <a:rPr lang="en-US" sz="1400" b="1" dirty="0" smtClean="0"/>
              <a:t>This location is C:\Lost Assignments for most TIMS Servers in North Carolina.</a:t>
            </a:r>
            <a:endParaRPr lang="en-US" sz="1400" b="1" dirty="0"/>
          </a:p>
        </p:txBody>
      </p:sp>
      <p:sp>
        <p:nvSpPr>
          <p:cNvPr id="10" name="Rectangle 9"/>
          <p:cNvSpPr/>
          <p:nvPr/>
        </p:nvSpPr>
        <p:spPr>
          <a:xfrm>
            <a:off x="944667" y="1522596"/>
            <a:ext cx="1578725" cy="20069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781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6DE59-0386-4456-B21E-FBC22CF53C86}" type="slidenum">
              <a:rPr lang="en-US" smtClean="0"/>
              <a:pPr/>
              <a:t>9</a:t>
            </a:fld>
            <a:endParaRPr lang="en-US" dirty="0"/>
          </a:p>
        </p:txBody>
      </p:sp>
      <p:sp>
        <p:nvSpPr>
          <p:cNvPr id="2" name="Title 1"/>
          <p:cNvSpPr>
            <a:spLocks noGrp="1"/>
          </p:cNvSpPr>
          <p:nvPr>
            <p:ph type="title" idx="4294967295"/>
          </p:nvPr>
        </p:nvSpPr>
        <p:spPr>
          <a:xfrm>
            <a:off x="977425" y="152264"/>
            <a:ext cx="7772400" cy="614214"/>
          </a:xfrm>
        </p:spPr>
        <p:txBody>
          <a:bodyPr/>
          <a:lstStyle/>
          <a:p>
            <a:pPr algn="l"/>
            <a:r>
              <a:rPr lang="en-US" sz="4000" dirty="0" smtClean="0"/>
              <a:t>2019 Lost Assignments Report</a:t>
            </a:r>
            <a:endParaRPr lang="en-US" sz="4000" dirty="0">
              <a:solidFill>
                <a:srgbClr val="FF0000"/>
              </a:solidFill>
            </a:endParaRPr>
          </a:p>
        </p:txBody>
      </p:sp>
      <p:cxnSp>
        <p:nvCxnSpPr>
          <p:cNvPr id="5" name="Straight Connector 4"/>
          <p:cNvCxnSpPr/>
          <p:nvPr/>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00645" y="4688201"/>
            <a:ext cx="8443355" cy="1668149"/>
          </a:xfrm>
          <a:prstGeom prst="rect">
            <a:avLst/>
          </a:prstGeom>
        </p:spPr>
        <p:txBody>
          <a:bodyPr wrap="square">
            <a:spAutoFit/>
          </a:bodyPr>
          <a:lstStyle/>
          <a:p>
            <a:pPr marL="228600" lvl="1" indent="-228600" defTabSz="457200">
              <a:spcBef>
                <a:spcPct val="20000"/>
              </a:spcBef>
              <a:buFont typeface="Arial"/>
              <a:buChar char="•"/>
            </a:pPr>
            <a:r>
              <a:rPr lang="en-US" sz="1600" dirty="0" smtClean="0">
                <a:latin typeface="Arial" panose="020B0604020202020204" pitchFamily="34" charset="0"/>
                <a:cs typeface="Arial" panose="020B0604020202020204" pitchFamily="34" charset="0"/>
              </a:rPr>
              <a:t>After clicking on the buttons to view\print the Lost Assignments Report or the Deleted Bus Riders Report, the updated Lost Assignments Database will also create an Excel Spreadsheet that matches the data displayed on the printed reports.</a:t>
            </a:r>
          </a:p>
          <a:p>
            <a:pPr marL="228600" lvl="1" indent="-228600" defTabSz="457200">
              <a:spcBef>
                <a:spcPct val="20000"/>
              </a:spcBef>
              <a:buFont typeface="Arial"/>
              <a:buChar char="•"/>
            </a:pPr>
            <a:endParaRPr lang="en-US" sz="1600" dirty="0">
              <a:latin typeface="Arial" panose="020B0604020202020204" pitchFamily="34" charset="0"/>
              <a:cs typeface="Arial" panose="020B0604020202020204" pitchFamily="34" charset="0"/>
            </a:endParaRPr>
          </a:p>
          <a:p>
            <a:pPr marL="228600" lvl="1" indent="-228600" defTabSz="457200">
              <a:spcBef>
                <a:spcPct val="20000"/>
              </a:spcBef>
              <a:buFont typeface="Arial"/>
              <a:buChar char="•"/>
            </a:pPr>
            <a:r>
              <a:rPr lang="en-US" sz="1600" dirty="0" smtClean="0">
                <a:latin typeface="Arial" panose="020B0604020202020204" pitchFamily="34" charset="0"/>
                <a:cs typeface="Arial" panose="020B0604020202020204" pitchFamily="34" charset="0"/>
              </a:rPr>
              <a:t>Some TIMS Staff prefer Excel Spreadsheets to Paper Printouts, so both options are now available.</a:t>
            </a:r>
          </a:p>
        </p:txBody>
      </p:sp>
      <p:sp>
        <p:nvSpPr>
          <p:cNvPr id="12" name="Rectangle 11"/>
          <p:cNvSpPr/>
          <p:nvPr/>
        </p:nvSpPr>
        <p:spPr>
          <a:xfrm>
            <a:off x="918183" y="1024144"/>
            <a:ext cx="5357298" cy="307777"/>
          </a:xfrm>
          <a:prstGeom prst="rect">
            <a:avLst/>
          </a:prstGeom>
        </p:spPr>
        <p:txBody>
          <a:bodyPr wrap="square">
            <a:spAutoFit/>
          </a:bodyPr>
          <a:lstStyle/>
          <a:p>
            <a:r>
              <a:rPr lang="en-US" sz="1400" b="1" dirty="0" smtClean="0"/>
              <a:t>2019 Lost Assignments Report – Generating the New Outputs</a:t>
            </a:r>
            <a:endParaRPr lang="en-US" sz="1400" b="1" dirty="0"/>
          </a:p>
        </p:txBody>
      </p:sp>
      <p:sp>
        <p:nvSpPr>
          <p:cNvPr id="8" name="Rectangle 7"/>
          <p:cNvSpPr/>
          <p:nvPr/>
        </p:nvSpPr>
        <p:spPr>
          <a:xfrm>
            <a:off x="1873804" y="6356350"/>
            <a:ext cx="3312510"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2019 Lost Assignments Outputs</a:t>
            </a:r>
            <a:endParaRPr lang="en-US" sz="1600" b="1" dirty="0">
              <a:solidFill>
                <a:srgbClr val="B8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00645" y="1463083"/>
            <a:ext cx="7257214" cy="1605718"/>
          </a:xfrm>
          <a:prstGeom prst="rect">
            <a:avLst/>
          </a:prstGeom>
        </p:spPr>
      </p:pic>
      <p:pic>
        <p:nvPicPr>
          <p:cNvPr id="7" name="Picture 6"/>
          <p:cNvPicPr>
            <a:picLocks noChangeAspect="1"/>
          </p:cNvPicPr>
          <p:nvPr/>
        </p:nvPicPr>
        <p:blipFill>
          <a:blip r:embed="rId3"/>
          <a:stretch>
            <a:fillRect/>
          </a:stretch>
        </p:blipFill>
        <p:spPr>
          <a:xfrm>
            <a:off x="700645" y="3253292"/>
            <a:ext cx="7257214" cy="1371294"/>
          </a:xfrm>
          <a:prstGeom prst="rect">
            <a:avLst/>
          </a:prstGeom>
        </p:spPr>
      </p:pic>
    </p:spTree>
    <p:extLst>
      <p:ext uri="{BB962C8B-B14F-4D97-AF65-F5344CB8AC3E}">
        <p14:creationId xmlns:p14="http://schemas.microsoft.com/office/powerpoint/2010/main" val="4045083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NCSU-vertical-left-top-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7119</TotalTime>
  <Words>1133</Words>
  <Application>Microsoft Office PowerPoint</Application>
  <PresentationFormat>On-screen Show (4:3)</PresentationFormat>
  <Paragraphs>139</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NCSU-vertical-left-top-logo</vt:lpstr>
      <vt:lpstr>PowerPoint Presentation</vt:lpstr>
      <vt:lpstr>2019 Lost Assignments Report</vt:lpstr>
      <vt:lpstr>2019 Lost Assignments Report</vt:lpstr>
      <vt:lpstr>2019 Lost Assignments Report</vt:lpstr>
      <vt:lpstr>2019 Lost Assignments Report</vt:lpstr>
      <vt:lpstr>2019 Lost Assignments Report</vt:lpstr>
      <vt:lpstr>2019 Lost Assignments Report</vt:lpstr>
      <vt:lpstr>2019 Lost Assignments Report</vt:lpstr>
      <vt:lpstr>2019 Lost Assignments Report</vt:lpstr>
      <vt:lpstr>2019 Lost Assignments Report</vt:lpstr>
      <vt:lpstr>2019 Lost Assignments Report</vt:lpstr>
      <vt:lpstr>2019 Lost Assignments Report</vt:lpstr>
      <vt:lpstr>2019 Lost Assignments Report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HWYSTUDENT</dc:creator>
  <cp:lastModifiedBy>Kevin Hart</cp:lastModifiedBy>
  <cp:revision>199</cp:revision>
  <cp:lastPrinted>2019-03-13T13:46:09Z</cp:lastPrinted>
  <dcterms:created xsi:type="dcterms:W3CDTF">2016-02-26T20:46:27Z</dcterms:created>
  <dcterms:modified xsi:type="dcterms:W3CDTF">2019-04-26T13:00:06Z</dcterms:modified>
</cp:coreProperties>
</file>