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270" r:id="rId4"/>
    <p:sldId id="271" r:id="rId5"/>
    <p:sldId id="269" r:id="rId6"/>
    <p:sldId id="263" r:id="rId7"/>
    <p:sldId id="261" r:id="rId8"/>
    <p:sldId id="262" r:id="rId9"/>
    <p:sldId id="264" r:id="rId10"/>
    <p:sldId id="265" r:id="rId11"/>
    <p:sldId id="272" r:id="rId12"/>
    <p:sldId id="273" r:id="rId13"/>
    <p:sldId id="267" r:id="rId14"/>
    <p:sldId id="268" r:id="rId15"/>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88" autoAdjust="0"/>
  </p:normalViewPr>
  <p:slideViewPr>
    <p:cSldViewPr>
      <p:cViewPr varScale="1">
        <p:scale>
          <a:sx n="75" d="100"/>
          <a:sy n="75" d="100"/>
        </p:scale>
        <p:origin x="-7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2E695562-C098-49EE-890C-E15C78C987E9}" type="datetimeFigureOut">
              <a:rPr lang="en-US" smtClean="0"/>
              <a:t>7/24/2015</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46C8C7BD-CEEF-45FA-98C8-F72989B0CC8B}" type="slidenum">
              <a:rPr lang="en-US" smtClean="0"/>
              <a:t>‹#›</a:t>
            </a:fld>
            <a:endParaRPr lang="en-US"/>
          </a:p>
        </p:txBody>
      </p:sp>
    </p:spTree>
    <p:extLst>
      <p:ext uri="{BB962C8B-B14F-4D97-AF65-F5344CB8AC3E}">
        <p14:creationId xmlns:p14="http://schemas.microsoft.com/office/powerpoint/2010/main" val="159310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training is offered to all LEA’s to present to their Teachers </a:t>
            </a:r>
            <a:r>
              <a:rPr lang="en-US" baseline="0" dirty="0" smtClean="0"/>
              <a:t>prior to the start of the 2015-16 school year.  It is recommended that the person that is going to use this look at each video prior to showing the teachers to familiarize themselves with the material.</a:t>
            </a:r>
          </a:p>
          <a:p>
            <a:endParaRPr lang="en-US" baseline="0" dirty="0" smtClean="0"/>
          </a:p>
          <a:p>
            <a:r>
              <a:rPr lang="en-US" baseline="0" dirty="0" smtClean="0"/>
              <a:t>A projector, internet connection and speakers are needed.</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a:t>
            </a:fld>
            <a:endParaRPr lang="en-US"/>
          </a:p>
        </p:txBody>
      </p:sp>
    </p:spTree>
    <p:extLst>
      <p:ext uri="{BB962C8B-B14F-4D97-AF65-F5344CB8AC3E}">
        <p14:creationId xmlns:p14="http://schemas.microsoft.com/office/powerpoint/2010/main" val="119946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important to have the same lessons taught and supported by all of us in the education system. </a:t>
            </a:r>
          </a:p>
          <a:p>
            <a:endParaRPr lang="en-US" baseline="0" dirty="0" smtClean="0"/>
          </a:p>
          <a:p>
            <a:r>
              <a:rPr lang="en-US" baseline="0" dirty="0" smtClean="0"/>
              <a:t>If the students do not follow the procedure, there needs to be a reporting system in place to insure the safety of the student.</a:t>
            </a:r>
          </a:p>
          <a:p>
            <a:endParaRPr lang="en-US" baseline="0" dirty="0" smtClean="0"/>
          </a:p>
          <a:p>
            <a:r>
              <a:rPr lang="en-US" baseline="0" dirty="0" smtClean="0"/>
              <a:t>Students should be taught to look both ways before they step off the bus, passing motorist also pass the bus on the right.  There are also instances where a bicyclist may pass the bus while a student is exiting.</a:t>
            </a:r>
          </a:p>
          <a:p>
            <a:pPr defTabSz="925464">
              <a:defRPr/>
            </a:pPr>
            <a:endParaRPr lang="en-US" dirty="0" smtClean="0"/>
          </a:p>
          <a:p>
            <a:pPr defTabSz="925464">
              <a:defRPr/>
            </a:pPr>
            <a:r>
              <a:rPr lang="en-US" baseline="0" dirty="0" smtClean="0"/>
              <a:t>This slide should be discussed step by step</a:t>
            </a:r>
            <a:endParaRPr lang="en-US" dirty="0" smtClean="0"/>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10</a:t>
            </a:fld>
            <a:endParaRPr lang="en-US"/>
          </a:p>
        </p:txBody>
      </p:sp>
    </p:spTree>
    <p:extLst>
      <p:ext uri="{BB962C8B-B14F-4D97-AF65-F5344CB8AC3E}">
        <p14:creationId xmlns:p14="http://schemas.microsoft.com/office/powerpoint/2010/main" val="53891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“#BRAKE4BUSES</a:t>
            </a:r>
            <a:r>
              <a:rPr lang="en-US" baseline="0" dirty="0" smtClean="0"/>
              <a:t>”  video is another 30 second PSA that supports the notion of the student must pay attention, as well as the motorists must stop.</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13</a:t>
            </a:fld>
            <a:endParaRPr lang="en-US"/>
          </a:p>
        </p:txBody>
      </p:sp>
    </p:spTree>
    <p:extLst>
      <p:ext uri="{BB962C8B-B14F-4D97-AF65-F5344CB8AC3E}">
        <p14:creationId xmlns:p14="http://schemas.microsoft.com/office/powerpoint/2010/main" val="194554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8C7BD-CEEF-45FA-98C8-F72989B0CC8B}" type="slidenum">
              <a:rPr lang="en-US" smtClean="0"/>
              <a:t>14</a:t>
            </a:fld>
            <a:endParaRPr lang="en-US"/>
          </a:p>
        </p:txBody>
      </p:sp>
    </p:spTree>
    <p:extLst>
      <p:ext uri="{BB962C8B-B14F-4D97-AF65-F5344CB8AC3E}">
        <p14:creationId xmlns:p14="http://schemas.microsoft.com/office/powerpoint/2010/main" val="77920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School buses are transporting precious cargo.  Not only are they transporting the future, they are transporting somebody else’s baby.  When parents put their child on the school bus they are entrusting the school bus driver with their child’s safety and well being.</a:t>
            </a:r>
          </a:p>
          <a:p>
            <a:endParaRPr lang="en-US" baseline="0" dirty="0" smtClean="0"/>
          </a:p>
          <a:p>
            <a:r>
              <a:rPr lang="en-US" baseline="0" dirty="0" smtClean="0"/>
              <a:t>We need to learn from the past to insure the safety of our riders in the future   </a:t>
            </a:r>
            <a:endParaRPr lang="en-US" dirty="0" smtClean="0"/>
          </a:p>
          <a:p>
            <a:endParaRPr lang="en-US" dirty="0" smtClean="0"/>
          </a:p>
          <a:p>
            <a:r>
              <a:rPr lang="en-US" dirty="0" smtClean="0"/>
              <a:t>Since 1998 thirteen students have been killed in the loading zone.</a:t>
            </a:r>
          </a:p>
          <a:p>
            <a:endParaRPr lang="en-US" dirty="0" smtClean="0"/>
          </a:p>
          <a:p>
            <a:r>
              <a:rPr lang="en-US" dirty="0" smtClean="0"/>
              <a:t> </a:t>
            </a:r>
            <a:r>
              <a:rPr lang="en-US" dirty="0"/>
              <a:t>In order to protect children in the future, we must acknowledge that the only adults in a position to have a direct impact on student safety </a:t>
            </a:r>
            <a:r>
              <a:rPr lang="en-US" i="1" dirty="0"/>
              <a:t>at every bus stop</a:t>
            </a:r>
            <a:r>
              <a:rPr lang="en-US" dirty="0"/>
              <a:t> are school bus drivers. </a:t>
            </a:r>
          </a:p>
        </p:txBody>
      </p:sp>
      <p:sp>
        <p:nvSpPr>
          <p:cNvPr id="4" name="Slide Number Placeholder 3"/>
          <p:cNvSpPr>
            <a:spLocks noGrp="1"/>
          </p:cNvSpPr>
          <p:nvPr>
            <p:ph type="sldNum" sz="quarter" idx="10"/>
          </p:nvPr>
        </p:nvSpPr>
        <p:spPr/>
        <p:txBody>
          <a:bodyPr/>
          <a:lstStyle/>
          <a:p>
            <a:fld id="{46C8C7BD-CEEF-45FA-98C8-F72989B0CC8B}" type="slidenum">
              <a:rPr lang="en-US" smtClean="0"/>
              <a:t>2</a:t>
            </a:fld>
            <a:endParaRPr lang="en-US"/>
          </a:p>
        </p:txBody>
      </p:sp>
    </p:spTree>
    <p:extLst>
      <p:ext uri="{BB962C8B-B14F-4D97-AF65-F5344CB8AC3E}">
        <p14:creationId xmlns:p14="http://schemas.microsoft.com/office/powerpoint/2010/main" val="392192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transporting almost 800,000 students in over 13, 300 school buses you are bound to have an emergency.  Students need to be</a:t>
            </a:r>
            <a:r>
              <a:rPr lang="en-US" baseline="0" dirty="0" smtClean="0"/>
              <a:t> prepared for this and they are required to receive instruction twice a year about what they are to do in such emergencies.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Remain Calm. In an emergency it is up to you to stay calm.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LISTEN to the bus driver and follow directions carefully the first time they are given.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 What to Do.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Learn where all the emergency exits are and how to open the door or window.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There is</a:t>
            </a:r>
            <a:r>
              <a:rPr lang="en-US" baseline="0" dirty="0" smtClean="0"/>
              <a:t> one emergency window on each side of a large school bus, two roof hatches on the top of the bus and one 	emergency door at the back of the bus, and, of course, the front door.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Participate in emergency drills.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Reporting Injury. Tell the driver immediately if you are injured.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Contacting Parents. Wait to contact parents until told to by the driver, teach or principal.. </a:t>
            </a:r>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3</a:t>
            </a:fld>
            <a:endParaRPr lang="en-US"/>
          </a:p>
        </p:txBody>
      </p:sp>
    </p:spTree>
    <p:extLst>
      <p:ext uri="{BB962C8B-B14F-4D97-AF65-F5344CB8AC3E}">
        <p14:creationId xmlns:p14="http://schemas.microsoft.com/office/powerpoint/2010/main" val="411051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when to Evacuate. Students are usually safer on the bus than outside the bus; however, certain situations – like some accidents or fire - may require that you leave the bus. </a:t>
            </a:r>
          </a:p>
          <a:p>
            <a:endParaRPr lang="en-US" dirty="0" smtClean="0"/>
          </a:p>
          <a:p>
            <a:r>
              <a:rPr lang="en-US" dirty="0" smtClean="0"/>
              <a:t>Leave the bus only when the driver tells you to leave. </a:t>
            </a:r>
          </a:p>
          <a:p>
            <a:endParaRPr lang="en-US" dirty="0" smtClean="0"/>
          </a:p>
          <a:p>
            <a:r>
              <a:rPr lang="en-US" dirty="0" smtClean="0"/>
              <a:t>Follow the driver’s instructions on which exits to use.</a:t>
            </a:r>
          </a:p>
          <a:p>
            <a:r>
              <a:rPr lang="en-US" dirty="0" smtClean="0"/>
              <a:t>Remain Calm</a:t>
            </a:r>
            <a:r>
              <a:rPr lang="en-US" baseline="0" dirty="0" smtClean="0"/>
              <a:t> and R</a:t>
            </a:r>
            <a:r>
              <a:rPr lang="en-US" dirty="0" smtClean="0"/>
              <a:t>emain Seated until your turn to exit. </a:t>
            </a:r>
          </a:p>
          <a:p>
            <a:r>
              <a:rPr lang="en-US" dirty="0" smtClean="0"/>
              <a:t>Do not crowd the aisle</a:t>
            </a:r>
            <a:r>
              <a:rPr lang="en-US" baseline="0" dirty="0" smtClean="0"/>
              <a:t> and</a:t>
            </a:r>
            <a:r>
              <a:rPr lang="en-US" dirty="0" smtClean="0"/>
              <a:t> Do NOT push.</a:t>
            </a:r>
            <a:r>
              <a:rPr lang="en-US" baseline="0" dirty="0" smtClean="0"/>
              <a:t>  </a:t>
            </a:r>
            <a:r>
              <a:rPr lang="en-US" dirty="0" smtClean="0"/>
              <a:t>Leave personal items on the bus.</a:t>
            </a:r>
          </a:p>
          <a:p>
            <a:r>
              <a:rPr lang="en-US" dirty="0" smtClean="0"/>
              <a:t>Secure loose clothing so it won’t get caught on the door or any other part of the bus. </a:t>
            </a:r>
          </a:p>
          <a:p>
            <a:r>
              <a:rPr lang="en-US" dirty="0" smtClean="0"/>
              <a:t>Move at a Brisk Pace but Carefully. </a:t>
            </a:r>
          </a:p>
          <a:p>
            <a:r>
              <a:rPr lang="en-US" dirty="0" smtClean="0"/>
              <a:t>Duck your head and bend your knees if you must use the rear emergency door. </a:t>
            </a:r>
          </a:p>
          <a:p>
            <a:r>
              <a:rPr lang="en-US" dirty="0" smtClean="0"/>
              <a:t>Move away from the bus. Be aware of possible dangerous situations. </a:t>
            </a:r>
          </a:p>
          <a:p>
            <a:r>
              <a:rPr lang="en-US" dirty="0" smtClean="0"/>
              <a:t>Follow directions of driver and remain calm. </a:t>
            </a:r>
          </a:p>
          <a:p>
            <a:r>
              <a:rPr lang="en-US" dirty="0" smtClean="0"/>
              <a:t>Go to a safe location as directed by a bus driver, police or emergency workers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4</a:t>
            </a:fld>
            <a:endParaRPr lang="en-US"/>
          </a:p>
        </p:txBody>
      </p:sp>
    </p:spTree>
    <p:extLst>
      <p:ext uri="{BB962C8B-B14F-4D97-AF65-F5344CB8AC3E}">
        <p14:creationId xmlns:p14="http://schemas.microsoft.com/office/powerpoint/2010/main" val="6554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link on the bottom will bring you to a NCBUSSAFETY page, you have to scroll down to the bottom</a:t>
            </a:r>
            <a:r>
              <a:rPr lang="en-US" baseline="0" dirty="0" smtClean="0"/>
              <a:t> of that page and click on the “View the Log Truck Video” button</a:t>
            </a:r>
            <a:endParaRPr lang="en-US" dirty="0" smtClean="0"/>
          </a:p>
          <a:p>
            <a:endParaRPr lang="en-US" dirty="0" smtClean="0"/>
          </a:p>
          <a:p>
            <a:r>
              <a:rPr lang="en-US" dirty="0" smtClean="0"/>
              <a:t>Again</a:t>
            </a:r>
            <a:r>
              <a:rPr lang="en-US" baseline="0" dirty="0" smtClean="0"/>
              <a:t> mention that there have been thirteen fatalities since 1998.  You could add a little information on each child that we lost to personalize the message.  Below is basic information on each child</a:t>
            </a:r>
          </a:p>
          <a:p>
            <a:endParaRPr lang="en-US" baseline="0" dirty="0" smtClean="0"/>
          </a:p>
          <a:p>
            <a:r>
              <a:rPr lang="en-US" baseline="0" dirty="0" smtClean="0"/>
              <a:t>Dalton </a:t>
            </a:r>
            <a:r>
              <a:rPr lang="en-US" baseline="0" dirty="0" err="1" smtClean="0"/>
              <a:t>Folwell</a:t>
            </a:r>
            <a:r>
              <a:rPr lang="en-US" baseline="0" dirty="0" smtClean="0"/>
              <a:t> – 7 years old – May 17, 1999</a:t>
            </a:r>
          </a:p>
          <a:p>
            <a:endParaRPr lang="en-US" altLang="en-US" dirty="0"/>
          </a:p>
          <a:p>
            <a:r>
              <a:rPr lang="en-US" altLang="en-US" dirty="0"/>
              <a:t>Hispanic female motorist driving on an international driver’s license did not know the requirement to stop for the stop arm and red lights. She struck Dalton, traveling in the opposite direction from the school bus</a:t>
            </a:r>
          </a:p>
          <a:p>
            <a:endParaRPr lang="en-US" altLang="en-US" dirty="0"/>
          </a:p>
          <a:p>
            <a:pPr eaLnBrk="1" hangingPunct="1">
              <a:spcBef>
                <a:spcPct val="0"/>
              </a:spcBef>
              <a:buFontTx/>
              <a:buNone/>
            </a:pPr>
            <a:r>
              <a:rPr lang="en-US" altLang="en-US" dirty="0"/>
              <a:t>Terrance Howard – 5 years old – February 20, 2002 - Struck and killed by oncoming motorist.</a:t>
            </a:r>
          </a:p>
          <a:p>
            <a:pPr eaLnBrk="1" hangingPunct="1">
              <a:spcBef>
                <a:spcPct val="0"/>
              </a:spcBef>
              <a:buFontTx/>
              <a:buNone/>
            </a:pPr>
            <a:r>
              <a:rPr lang="en-US" altLang="en-US" dirty="0"/>
              <a:t>Bus had not come to a complete stop.</a:t>
            </a:r>
          </a:p>
          <a:p>
            <a:pPr eaLnBrk="1" hangingPunct="1">
              <a:spcBef>
                <a:spcPct val="0"/>
              </a:spcBef>
              <a:buFontTx/>
              <a:buNone/>
            </a:pPr>
            <a:endParaRPr lang="en-US" altLang="en-US" dirty="0"/>
          </a:p>
          <a:p>
            <a:pPr defTabSz="925464">
              <a:spcBef>
                <a:spcPct val="0"/>
              </a:spcBef>
              <a:defRPr/>
            </a:pPr>
            <a:r>
              <a:rPr lang="en-US" altLang="en-US" dirty="0"/>
              <a:t>Priscilla Norton - 15 years old – April 16, 2003 -  </a:t>
            </a:r>
            <a:r>
              <a:rPr lang="en-US" altLang="en-US" dirty="0" smtClean="0"/>
              <a:t>Exiting the bus when a motorist (66 year old female) went around the bus on the right side (brake failure)</a:t>
            </a:r>
          </a:p>
          <a:p>
            <a:pPr eaLnBrk="1" hangingPunct="1">
              <a:spcBef>
                <a:spcPct val="0"/>
              </a:spcBef>
              <a:buFontTx/>
              <a:buNone/>
            </a:pPr>
            <a:endParaRPr lang="en-US" altLang="en-US" dirty="0"/>
          </a:p>
          <a:p>
            <a:pPr eaLnBrk="1" hangingPunct="1">
              <a:spcBef>
                <a:spcPct val="0"/>
              </a:spcBef>
              <a:buFontTx/>
              <a:buNone/>
            </a:pPr>
            <a:r>
              <a:rPr lang="en-US" altLang="en-US" dirty="0"/>
              <a:t>Ana Maria Sola – 6 years old – November 5, 2003 - Crossing the street to catch the bus. Struck and killed by oncoming motorist.  The driver was a student on his way to school.</a:t>
            </a:r>
          </a:p>
          <a:p>
            <a:pPr eaLnBrk="1" hangingPunct="1">
              <a:spcBef>
                <a:spcPct val="0"/>
              </a:spcBef>
              <a:buFontTx/>
              <a:buNone/>
            </a:pPr>
            <a:endParaRPr lang="en-US" altLang="en-US" dirty="0"/>
          </a:p>
          <a:p>
            <a:pPr eaLnBrk="1" hangingPunct="1">
              <a:spcBef>
                <a:spcPct val="0"/>
              </a:spcBef>
              <a:buFontTx/>
              <a:buNone/>
            </a:pPr>
            <a:r>
              <a:rPr lang="en-US" altLang="en-US" dirty="0"/>
              <a:t>Sheila Hernandez – 5 years old – January 13, 2004 - Boarding the bus when a truck slammed into the back of the bus. Bus did not have parking brake set, and was literally pushed into another county.</a:t>
            </a:r>
          </a:p>
          <a:p>
            <a:pPr eaLnBrk="1" hangingPunct="1">
              <a:spcBef>
                <a:spcPct val="0"/>
              </a:spcBef>
              <a:buFontTx/>
              <a:buNone/>
            </a:pPr>
            <a:endParaRPr lang="en-US" altLang="en-US" dirty="0"/>
          </a:p>
          <a:p>
            <a:pPr eaLnBrk="1" hangingPunct="1">
              <a:spcBef>
                <a:spcPct val="0"/>
              </a:spcBef>
              <a:buFontTx/>
              <a:buNone/>
            </a:pPr>
            <a:r>
              <a:rPr lang="en-US" altLang="en-US" dirty="0"/>
              <a:t>Miguel Posada – 6 years old – October 19, 2004 - Crossing the street to catch the bus. Struck and killed by oncoming</a:t>
            </a:r>
          </a:p>
          <a:p>
            <a:pPr eaLnBrk="1" hangingPunct="1">
              <a:spcBef>
                <a:spcPct val="0"/>
              </a:spcBef>
              <a:buFontTx/>
              <a:buNone/>
            </a:pPr>
            <a:r>
              <a:rPr lang="en-US" altLang="en-US" dirty="0"/>
              <a:t>motorist (substitute teacher)</a:t>
            </a:r>
          </a:p>
          <a:p>
            <a:pPr eaLnBrk="1" hangingPunct="1">
              <a:spcBef>
                <a:spcPct val="0"/>
              </a:spcBef>
              <a:buFontTx/>
              <a:buNone/>
            </a:pPr>
            <a:endParaRPr lang="en-US" altLang="en-US" dirty="0"/>
          </a:p>
          <a:p>
            <a:pPr defTabSz="925464">
              <a:spcBef>
                <a:spcPct val="0"/>
              </a:spcBef>
              <a:defRPr/>
            </a:pPr>
            <a:r>
              <a:rPr lang="en-US" altLang="en-US" dirty="0"/>
              <a:t>Nicholas Adkins – 16 years old – January 26, 2009 - </a:t>
            </a:r>
            <a:r>
              <a:rPr lang="en-US" altLang="en-US" dirty="0" smtClean="0"/>
              <a:t>63 year old woman reportedly did not see Nick – or the flashing lights - until it was too late.</a:t>
            </a:r>
          </a:p>
          <a:p>
            <a:pPr defTabSz="925464">
              <a:spcBef>
                <a:spcPct val="0"/>
              </a:spcBef>
              <a:defRPr/>
            </a:pPr>
            <a:endParaRPr lang="en-US" altLang="en-US" dirty="0" smtClean="0"/>
          </a:p>
          <a:p>
            <a:pPr defTabSz="925464">
              <a:spcBef>
                <a:spcPct val="0"/>
              </a:spcBef>
              <a:defRPr/>
            </a:pPr>
            <a:r>
              <a:rPr lang="en-US" altLang="en-US" dirty="0" smtClean="0"/>
              <a:t>Ashley Ramos Hernandez – 6 years old -</a:t>
            </a:r>
            <a:r>
              <a:rPr lang="en-US" altLang="en-US" baseline="0" dirty="0" smtClean="0"/>
              <a:t> August 19, 2009 - </a:t>
            </a:r>
            <a:r>
              <a:rPr lang="en-US" altLang="en-US" dirty="0"/>
              <a:t>83 year old woman thought the bus was turning and, when it didn’t, </a:t>
            </a:r>
            <a:r>
              <a:rPr lang="en-US" altLang="en-US" dirty="0" err="1"/>
              <a:t>proceeeded</a:t>
            </a:r>
            <a:r>
              <a:rPr lang="en-US" altLang="en-US" dirty="0"/>
              <a:t> through the stop sign, striking and killing Ashley.</a:t>
            </a:r>
          </a:p>
          <a:p>
            <a:pPr defTabSz="925464">
              <a:spcBef>
                <a:spcPct val="0"/>
              </a:spcBef>
              <a:defRPr/>
            </a:pPr>
            <a:endParaRPr lang="en-US" altLang="en-US" dirty="0"/>
          </a:p>
          <a:p>
            <a:pPr defTabSz="925464">
              <a:spcBef>
                <a:spcPct val="0"/>
              </a:spcBef>
              <a:defRPr/>
            </a:pPr>
            <a:r>
              <a:rPr lang="en-US" altLang="en-US" dirty="0"/>
              <a:t>Adam </a:t>
            </a:r>
            <a:r>
              <a:rPr lang="en-US" altLang="en-US" dirty="0" err="1"/>
              <a:t>Kempf</a:t>
            </a:r>
            <a:r>
              <a:rPr lang="en-US" altLang="en-US" dirty="0"/>
              <a:t> – 12 years old – October 25, 2012 - Adult male driving a van with Mexican driver’s license passed the stopped school bus and swerved in an attempt to avoid hitting Adam. Charged with driving without a license and death by motor vehicle.</a:t>
            </a:r>
          </a:p>
          <a:p>
            <a:pPr defTabSz="925464">
              <a:spcBef>
                <a:spcPct val="0"/>
              </a:spcBef>
              <a:defRPr/>
            </a:pPr>
            <a:endParaRPr lang="en-US" altLang="en-US" dirty="0"/>
          </a:p>
          <a:p>
            <a:pPr defTabSz="925464">
              <a:spcBef>
                <a:spcPct val="0"/>
              </a:spcBef>
              <a:defRPr/>
            </a:pPr>
            <a:r>
              <a:rPr lang="en-US" altLang="en-US" dirty="0" err="1"/>
              <a:t>Hasani</a:t>
            </a:r>
            <a:r>
              <a:rPr lang="en-US" altLang="en-US" dirty="0"/>
              <a:t> Wesley – 11 years old – December 19, 2012 - 47 year old man was driving in the opposite direction. </a:t>
            </a:r>
          </a:p>
          <a:p>
            <a:pPr defTabSz="925464">
              <a:spcBef>
                <a:spcPct val="0"/>
              </a:spcBef>
              <a:defRPr/>
            </a:pPr>
            <a:endParaRPr lang="en-US" altLang="en-US" dirty="0"/>
          </a:p>
          <a:p>
            <a:pPr defTabSz="925464">
              <a:spcBef>
                <a:spcPct val="0"/>
              </a:spcBef>
              <a:defRPr/>
            </a:pPr>
            <a:r>
              <a:rPr lang="en-US" altLang="en-US" dirty="0"/>
              <a:t>Maria Fernandez </a:t>
            </a:r>
            <a:r>
              <a:rPr lang="en-US" altLang="en-US" dirty="0" err="1"/>
              <a:t>Jiminez</a:t>
            </a:r>
            <a:r>
              <a:rPr lang="en-US" altLang="en-US" dirty="0"/>
              <a:t> – 14 years old – March 25, 2013 - Crossing before bus was stopped. Amber lights activated. No stop sign or red lights.</a:t>
            </a:r>
          </a:p>
          <a:p>
            <a:pPr defTabSz="925464">
              <a:spcBef>
                <a:spcPct val="0"/>
              </a:spcBef>
              <a:defRPr/>
            </a:pPr>
            <a:endParaRPr lang="en-US" altLang="en-US" dirty="0"/>
          </a:p>
          <a:p>
            <a:pPr eaLnBrk="1" hangingPunct="1">
              <a:spcBef>
                <a:spcPct val="0"/>
              </a:spcBef>
              <a:buFontTx/>
              <a:buNone/>
            </a:pPr>
            <a:r>
              <a:rPr lang="en-US" altLang="en-US" dirty="0" err="1"/>
              <a:t>Alyiah</a:t>
            </a:r>
            <a:r>
              <a:rPr lang="en-US" altLang="en-US" dirty="0"/>
              <a:t> McKenzie Morgan – 7 years old – April 23, 2013 - Afternoon stop. Log truck passed the bus from the rear on 2-lane US 421. </a:t>
            </a:r>
          </a:p>
          <a:p>
            <a:pPr eaLnBrk="1" hangingPunct="1">
              <a:spcBef>
                <a:spcPct val="0"/>
              </a:spcBef>
              <a:buFontTx/>
              <a:buNone/>
            </a:pPr>
            <a:r>
              <a:rPr lang="en-US" altLang="en-US" dirty="0"/>
              <a:t>Motorist Johnny Allen Spell charged with Felony Passing a Stopped School Bus, Felony Hit &amp; Run, Involuntary Manslaughter and DWI While Operating a Commercial Motor Vehicle</a:t>
            </a:r>
          </a:p>
          <a:p>
            <a:pPr defTabSz="925464">
              <a:spcBef>
                <a:spcPct val="0"/>
              </a:spcBef>
              <a:defRPr/>
            </a:pPr>
            <a:endParaRPr lang="en-US" altLang="en-US" dirty="0"/>
          </a:p>
          <a:p>
            <a:pPr defTabSz="925464">
              <a:spcBef>
                <a:spcPct val="0"/>
              </a:spcBef>
              <a:defRPr/>
            </a:pPr>
            <a:r>
              <a:rPr lang="en-US" altLang="en-US" dirty="0" err="1"/>
              <a:t>Makinsy</a:t>
            </a:r>
            <a:r>
              <a:rPr lang="en-US" altLang="en-US" dirty="0"/>
              <a:t> Jordan Smith – 17 years old – October 17, 2013 - Morning stop, 6:30 AM.  Motorist 57 year old Barbara Smith passed the extended stop arm and flashing lights, striking </a:t>
            </a:r>
            <a:r>
              <a:rPr lang="en-US" altLang="en-US" dirty="0" err="1"/>
              <a:t>Makinzy</a:t>
            </a:r>
            <a:r>
              <a:rPr lang="en-US" altLang="en-US" dirty="0"/>
              <a:t>. There were no skid marks.</a:t>
            </a:r>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5</a:t>
            </a:fld>
            <a:endParaRPr lang="en-US"/>
          </a:p>
        </p:txBody>
      </p:sp>
    </p:spTree>
    <p:extLst>
      <p:ext uri="{BB962C8B-B14F-4D97-AF65-F5344CB8AC3E}">
        <p14:creationId xmlns:p14="http://schemas.microsoft.com/office/powerpoint/2010/main" val="122804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of why we need to do something different. Although</a:t>
            </a:r>
            <a:r>
              <a:rPr lang="en-US" baseline="0" dirty="0" smtClean="0"/>
              <a:t> we did not have any fatalities in 2014-15 , we had 5 different incidents involving the injury of  8 students due to passing motorists:</a:t>
            </a:r>
          </a:p>
          <a:p>
            <a:endParaRPr lang="en-US" baseline="0" dirty="0" smtClean="0"/>
          </a:p>
          <a:p>
            <a:r>
              <a:rPr lang="en-US" baseline="0" dirty="0" smtClean="0"/>
              <a:t>9/30/14	One student injured - 11 years old – hit by passing motorist – 16 year old student driver (AM)</a:t>
            </a:r>
          </a:p>
          <a:p>
            <a:endParaRPr lang="en-US" baseline="0" dirty="0" smtClean="0"/>
          </a:p>
          <a:p>
            <a:r>
              <a:rPr lang="en-US" baseline="0" dirty="0" smtClean="0"/>
              <a:t>10/2/14	Two students injured – 5  and 10 years old – hit by passing motorist – 27 year old unlicensed driver (AM)</a:t>
            </a:r>
          </a:p>
          <a:p>
            <a:endParaRPr lang="en-US" baseline="0" dirty="0" smtClean="0"/>
          </a:p>
          <a:p>
            <a:r>
              <a:rPr lang="en-US" baseline="0" dirty="0" smtClean="0"/>
              <a:t>12/12/14	One student injured – 17 years old – hit by passing motorist – 72 year old driver (AM)</a:t>
            </a:r>
          </a:p>
          <a:p>
            <a:endParaRPr lang="en-US" baseline="0" dirty="0" smtClean="0"/>
          </a:p>
          <a:p>
            <a:r>
              <a:rPr lang="en-US" baseline="0" dirty="0" smtClean="0"/>
              <a:t>12/19/14	Three students injured – 9, 10 and 15 years old – hit by passing motorist – 85 year old driver (AM)</a:t>
            </a:r>
          </a:p>
          <a:p>
            <a:endParaRPr lang="en-US" baseline="0" dirty="0" smtClean="0"/>
          </a:p>
          <a:p>
            <a:r>
              <a:rPr lang="en-US" baseline="0" dirty="0" smtClean="0"/>
              <a:t>3/25/15	One student injured – 14 years old – hit by passing motorist – 33 year old unlicensed driver (AM)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6</a:t>
            </a:fld>
            <a:endParaRPr lang="en-US"/>
          </a:p>
        </p:txBody>
      </p:sp>
    </p:spTree>
    <p:extLst>
      <p:ext uri="{BB962C8B-B14F-4D97-AF65-F5344CB8AC3E}">
        <p14:creationId xmlns:p14="http://schemas.microsoft.com/office/powerpoint/2010/main" val="2102291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spcBef>
                <a:spcPct val="0"/>
              </a:spcBef>
              <a:defRPr/>
            </a:pPr>
            <a:endParaRPr lang="en-US" altLang="en-US" dirty="0"/>
          </a:p>
          <a:p>
            <a:pPr defTabSz="925464">
              <a:spcBef>
                <a:spcPct val="0"/>
              </a:spcBef>
              <a:defRPr/>
            </a:pPr>
            <a:r>
              <a:rPr lang="en-US" altLang="en-US" dirty="0"/>
              <a:t>The “Safety Video” is a 30 second Public Service Announcement from 1997.  This PSA is still pertinent today.  The first link will bring you to another link that you will need to press to get the video.</a:t>
            </a:r>
          </a:p>
          <a:p>
            <a:pPr defTabSz="925464">
              <a:spcBef>
                <a:spcPct val="0"/>
              </a:spcBef>
              <a:defRPr/>
            </a:pPr>
            <a:endParaRPr lang="en-US" altLang="en-US" dirty="0" smtClean="0"/>
          </a:p>
          <a:p>
            <a:pPr defTabSz="925464">
              <a:spcBef>
                <a:spcPct val="0"/>
              </a:spcBef>
              <a:defRPr/>
            </a:pPr>
            <a:r>
              <a:rPr lang="en-US" altLang="en-US" dirty="0" smtClean="0"/>
              <a:t>The “Public Awareness Resources” link brings you to http://www.ncbussafety.org/StopArmViolationAwareness.html  that has the resources for the awareness campaigns.</a:t>
            </a:r>
          </a:p>
          <a:p>
            <a:pPr defTabSz="925464">
              <a:spcBef>
                <a:spcPct val="0"/>
              </a:spcBef>
              <a:defRPr/>
            </a:pPr>
            <a:endParaRPr lang="en-US" altLang="en-US" dirty="0"/>
          </a:p>
          <a:p>
            <a:pPr defTabSz="925464">
              <a:spcBef>
                <a:spcPct val="0"/>
              </a:spcBef>
              <a:defRPr/>
            </a:pPr>
            <a:r>
              <a:rPr lang="en-US" altLang="en-US" dirty="0" smtClean="0"/>
              <a:t>It is not that these campaigns have not been effective, as they do reach people, but they have not been effective enough.  We need to do more.  </a:t>
            </a:r>
          </a:p>
          <a:p>
            <a:pPr defTabSz="925464">
              <a:spcBef>
                <a:spcPct val="0"/>
              </a:spcBef>
              <a:defRPr/>
            </a:pPr>
            <a:endParaRPr lang="en-US" altLang="en-US" dirty="0" smtClean="0"/>
          </a:p>
          <a:p>
            <a:pPr defTabSz="925464">
              <a:spcBef>
                <a:spcPct val="0"/>
              </a:spcBef>
              <a:defRPr/>
            </a:pPr>
            <a:r>
              <a:rPr lang="en-US" altLang="en-US" dirty="0" smtClean="0"/>
              <a:t>The Safety Lessons link brings you to the NCBUSSAFETY</a:t>
            </a:r>
            <a:r>
              <a:rPr lang="en-US" altLang="en-US" baseline="0" dirty="0" smtClean="0"/>
              <a:t> website that has several types of helpful lessons to use with students.</a:t>
            </a:r>
            <a:endParaRPr lang="en-US" altLang="en-US" dirty="0"/>
          </a:p>
          <a:p>
            <a:pPr defTabSz="925464">
              <a:spcBef>
                <a:spcPct val="0"/>
              </a:spcBef>
              <a:defRPr/>
            </a:pPr>
            <a:endParaRPr lang="en-US" altLang="en-US" dirty="0"/>
          </a:p>
          <a:p>
            <a:pPr defTabSz="925464">
              <a:spcBef>
                <a:spcPct val="0"/>
              </a:spcBef>
              <a:defRPr/>
            </a:pPr>
            <a:r>
              <a:rPr lang="en-US" altLang="en-US" dirty="0"/>
              <a:t>The Teachers Tool Kit is a link the American School Bus Councils (ASBC) website that provides resources to educators to help teach school bus safety in their classroom.</a:t>
            </a:r>
          </a:p>
          <a:p>
            <a:pPr defTabSz="925464">
              <a:spcBef>
                <a:spcPct val="0"/>
              </a:spcBef>
              <a:defRPr/>
            </a:pPr>
            <a:endParaRPr lang="en-US" altLang="en-US" dirty="0"/>
          </a:p>
          <a:p>
            <a:pPr defTabSz="925464">
              <a:spcBef>
                <a:spcPct val="0"/>
              </a:spcBef>
              <a:defRPr/>
            </a:pPr>
            <a:r>
              <a:rPr lang="en-US" altLang="en-US" dirty="0"/>
              <a:t>Included as a link is the press release regarding the new crossing signal.  You may want to print this out instead of reading it from screen</a:t>
            </a:r>
          </a:p>
          <a:p>
            <a:pPr defTabSz="925464">
              <a:spcBef>
                <a:spcPct val="0"/>
              </a:spcBef>
              <a:defRPr/>
            </a:pPr>
            <a:endParaRPr lang="en-US" altLang="en-US" dirty="0"/>
          </a:p>
          <a:p>
            <a:pPr defTabSz="925464">
              <a:spcBef>
                <a:spcPct val="0"/>
              </a:spcBef>
              <a:defRPr/>
            </a:pPr>
            <a:endParaRPr lang="en-US" altLang="en-US" dirty="0"/>
          </a:p>
          <a:p>
            <a:pPr defTabSz="925464">
              <a:spcBef>
                <a:spcPct val="0"/>
              </a:spcBef>
              <a:defRPr/>
            </a:pPr>
            <a:endParaRPr lang="en-US" altLang="en-US" dirty="0" smtClean="0"/>
          </a:p>
          <a:p>
            <a:pPr eaLnBrk="1" hangingPunct="1">
              <a:spcBef>
                <a:spcPct val="0"/>
              </a:spcBef>
              <a:buFontTx/>
              <a:buNone/>
            </a:pPr>
            <a:endParaRPr lang="en-US" altLang="en-US" dirty="0"/>
          </a:p>
          <a:p>
            <a:pPr eaLnBrk="1" hangingPunct="1">
              <a:spcBef>
                <a:spcPct val="0"/>
              </a:spcBef>
              <a:buFontTx/>
              <a:buNone/>
            </a:pPr>
            <a:endParaRPr lang="en-US" altLang="en-US" dirty="0"/>
          </a:p>
          <a:p>
            <a:pPr eaLnBrk="1" hangingPunct="1">
              <a:spcBef>
                <a:spcPct val="0"/>
              </a:spcBef>
              <a:buFontTx/>
              <a:buNone/>
            </a:pPr>
            <a:endParaRPr lang="en-US" altLang="en-US" dirty="0"/>
          </a:p>
          <a:p>
            <a:pPr eaLnBrk="1" hangingPunct="1">
              <a:spcBef>
                <a:spcPct val="0"/>
              </a:spcBef>
              <a:buFontTx/>
              <a:buNone/>
            </a:pP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7</a:t>
            </a:fld>
            <a:endParaRPr lang="en-US"/>
          </a:p>
        </p:txBody>
      </p:sp>
    </p:spTree>
    <p:extLst>
      <p:ext uri="{BB962C8B-B14F-4D97-AF65-F5344CB8AC3E}">
        <p14:creationId xmlns:p14="http://schemas.microsoft.com/office/powerpoint/2010/main" val="11462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national level, and in most states, there is a signal that drivers must use, and students must follow, that tells</a:t>
            </a:r>
            <a:r>
              <a:rPr lang="en-US" baseline="0" dirty="0" smtClean="0"/>
              <a:t> students when it is safe to cross.</a:t>
            </a:r>
          </a:p>
          <a:p>
            <a:endParaRPr lang="en-US" baseline="0" dirty="0" smtClean="0"/>
          </a:p>
          <a:p>
            <a:r>
              <a:rPr lang="en-US" baseline="0" dirty="0" smtClean="0"/>
              <a:t>Vehicles passing stopped school buses while their red warning lights are on is an epidemic across the United States. In North Carolina alone  </a:t>
            </a:r>
            <a:r>
              <a:rPr lang="en-US" dirty="0"/>
              <a:t>“We have over 15 years of data to show that more than 3,000 cars per day are not going to stop. If we’ve got that information, then we know public awareness alone can’t be enough to reverse this behavior, especially with more distractions out there on the road”  said Derek Graham, section chief of NCDPI School Transportation Services. (for July 9, 2015 news release)</a:t>
            </a:r>
          </a:p>
          <a:p>
            <a:endParaRPr lang="en-US" dirty="0"/>
          </a:p>
          <a:p>
            <a:r>
              <a:rPr lang="en-US" dirty="0"/>
              <a:t> There </a:t>
            </a:r>
            <a:r>
              <a:rPr lang="en-US" baseline="0" dirty="0" smtClean="0"/>
              <a:t>are success stories, all of which include getting the students attention prior to crossing the street.  They include a drivers signal and instructing the students daily about the dangers of even stepping off the bus.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8</a:t>
            </a:fld>
            <a:endParaRPr lang="en-US"/>
          </a:p>
        </p:txBody>
      </p:sp>
    </p:spTree>
    <p:extLst>
      <p:ext uri="{BB962C8B-B14F-4D97-AF65-F5344CB8AC3E}">
        <p14:creationId xmlns:p14="http://schemas.microsoft.com/office/powerpoint/2010/main" val="366332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important to have the same lessons taught and supported by all of us in the education system. </a:t>
            </a:r>
          </a:p>
          <a:p>
            <a:endParaRPr lang="en-US" baseline="0" dirty="0" smtClean="0"/>
          </a:p>
          <a:p>
            <a:r>
              <a:rPr lang="en-US" baseline="0" dirty="0" smtClean="0"/>
              <a:t>If the students do not follow the procedure, there needs to be a reporting system in place to insure the safety of the student.</a:t>
            </a:r>
          </a:p>
          <a:p>
            <a:endParaRPr lang="en-US" baseline="0" dirty="0" smtClean="0"/>
          </a:p>
          <a:p>
            <a:r>
              <a:rPr lang="en-US" baseline="0" dirty="0" smtClean="0"/>
              <a:t>This slide should be discussed step by step</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9</a:t>
            </a:fld>
            <a:endParaRPr lang="en-US"/>
          </a:p>
        </p:txBody>
      </p:sp>
    </p:spTree>
    <p:extLst>
      <p:ext uri="{BB962C8B-B14F-4D97-AF65-F5344CB8AC3E}">
        <p14:creationId xmlns:p14="http://schemas.microsoft.com/office/powerpoint/2010/main" val="417355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FE0596F-6D4D-4BA2-806D-0732BC5B46F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596F-6D4D-4BA2-806D-0732BC5B46F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596F-6D4D-4BA2-806D-0732BC5B46F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FE0596F-6D4D-4BA2-806D-0732BC5B46F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0596F-6D4D-4BA2-806D-0732BC5B46F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FE0596F-6D4D-4BA2-806D-0732BC5B46F0}" type="datetimeFigureOut">
              <a:rPr lang="en-US" smtClean="0"/>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FE0596F-6D4D-4BA2-806D-0732BC5B46F0}" type="datetimeFigureOut">
              <a:rPr lang="en-US" smtClean="0"/>
              <a:t>7/24/2015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0596F-6D4D-4BA2-806D-0732BC5B46F0}" type="datetimeFigureOut">
              <a:rPr lang="en-US" smtClean="0"/>
              <a:t>7/24/2015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0596F-6D4D-4BA2-806D-0732BC5B46F0}" type="datetimeFigureOut">
              <a:rPr lang="en-US" smtClean="0"/>
              <a:t>7/24/2015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0596F-6D4D-4BA2-806D-0732BC5B46F0}" type="datetimeFigureOut">
              <a:rPr lang="en-US" smtClean="0"/>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0596F-6D4D-4BA2-806D-0732BC5B46F0}" type="datetimeFigureOut">
              <a:rPr lang="en-US" smtClean="0"/>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FE0596F-6D4D-4BA2-806D-0732BC5B46F0}" type="datetimeFigureOut">
              <a:rPr lang="en-US" smtClean="0"/>
              <a:t>7/24/2015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92A223E-6B74-413A-8AB3-BD372D374CE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3YGXi0-kfb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22.png"/><Relationship Id="rId3" Type="http://schemas.openxmlformats.org/officeDocument/2006/relationships/hyperlink" Target="http://www.ncbussafety.org/StopArmViolationCamera/index.html" TargetMode="External"/><Relationship Id="rId7" Type="http://schemas.openxmlformats.org/officeDocument/2006/relationships/image" Target="../media/image7.jpeg"/><Relationship Id="rId12" Type="http://schemas.openxmlformats.org/officeDocument/2006/relationships/image" Target="../media/image21.jpeg"/><Relationship Id="rId2" Type="http://schemas.openxmlformats.org/officeDocument/2006/relationships/notesSlide" Target="../notesSlides/notesSlide5.xml"/><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0.jpeg"/><Relationship Id="rId5" Type="http://schemas.openxmlformats.org/officeDocument/2006/relationships/image" Target="../media/image17.jpeg"/><Relationship Id="rId15" Type="http://schemas.openxmlformats.org/officeDocument/2006/relationships/image" Target="../media/image24.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19.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cbussafety.org/SchoolBusSafety/SBSWvideo.html" TargetMode="External"/><Relationship Id="rId7" Type="http://schemas.openxmlformats.org/officeDocument/2006/relationships/hyperlink" Target="http://www.ncpublicschools.org/newsroom/news/2015-16/20150709-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americanschoolbuscouncil.org/love-the-bus/educators-toolkit" TargetMode="External"/><Relationship Id="rId5" Type="http://schemas.openxmlformats.org/officeDocument/2006/relationships/hyperlink" Target="http://www.ncbussafety.org/SafetyLessons/index.html" TargetMode="External"/><Relationship Id="rId4" Type="http://schemas.openxmlformats.org/officeDocument/2006/relationships/hyperlink" Target="http://www.ncbussafety.org/StopArmViolationAwarenes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endParaRPr lang="en-US" sz="2000" dirty="0" smtClean="0"/>
          </a:p>
          <a:p>
            <a:pPr algn="r"/>
            <a:r>
              <a:rPr lang="en-US" sz="2000" dirty="0" smtClean="0"/>
              <a:t>NC Department of Public Instruction</a:t>
            </a:r>
          </a:p>
          <a:p>
            <a:pPr algn="r"/>
            <a:r>
              <a:rPr lang="en-US" sz="2000" dirty="0" smtClean="0"/>
              <a:t>August, 2015</a:t>
            </a:r>
            <a:endParaRPr lang="en-US" sz="2000" dirty="0"/>
          </a:p>
        </p:txBody>
      </p:sp>
      <p:sp>
        <p:nvSpPr>
          <p:cNvPr id="2" name="Title 1"/>
          <p:cNvSpPr>
            <a:spLocks noGrp="1"/>
          </p:cNvSpPr>
          <p:nvPr>
            <p:ph type="ctrTitle"/>
          </p:nvPr>
        </p:nvSpPr>
        <p:spPr>
          <a:xfrm>
            <a:off x="685800" y="1600200"/>
            <a:ext cx="7772400" cy="1877713"/>
          </a:xfrm>
        </p:spPr>
        <p:txBody>
          <a:bodyPr/>
          <a:lstStyle/>
          <a:p>
            <a:r>
              <a:rPr lang="en-US" dirty="0" smtClean="0"/>
              <a:t>Protecting our students</a:t>
            </a:r>
            <a:br>
              <a:rPr lang="en-US" dirty="0" smtClean="0"/>
            </a:br>
            <a:r>
              <a:rPr lang="en-US" dirty="0" smtClean="0"/>
              <a:t>at the bus stop…</a:t>
            </a:r>
            <a:br>
              <a:rPr lang="en-US" dirty="0" smtClean="0"/>
            </a:br>
            <a:r>
              <a:rPr lang="en-US" dirty="0" smtClean="0"/>
              <a:t>and in a bus emergency</a:t>
            </a:r>
            <a:endParaRPr lang="en-US" dirty="0"/>
          </a:p>
        </p:txBody>
      </p:sp>
    </p:spTree>
    <p:extLst>
      <p:ext uri="{BB962C8B-B14F-4D97-AF65-F5344CB8AC3E}">
        <p14:creationId xmlns:p14="http://schemas.microsoft.com/office/powerpoint/2010/main" val="1586858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609600"/>
          </a:xfrm>
        </p:spPr>
        <p:txBody>
          <a:bodyPr/>
          <a:lstStyle/>
          <a:p>
            <a:r>
              <a:rPr lang="en-US" dirty="0" smtClean="0"/>
              <a:t>Crossing procedure - PM</a:t>
            </a:r>
            <a:endParaRPr lang="en-US" dirty="0"/>
          </a:p>
        </p:txBody>
      </p:sp>
      <p:sp>
        <p:nvSpPr>
          <p:cNvPr id="3" name="Content Placeholder 2"/>
          <p:cNvSpPr>
            <a:spLocks noGrp="1"/>
          </p:cNvSpPr>
          <p:nvPr>
            <p:ph sz="quarter" idx="13"/>
          </p:nvPr>
        </p:nvSpPr>
        <p:spPr/>
        <p:txBody>
          <a:bodyPr/>
          <a:lstStyle/>
          <a:p>
            <a:endParaRPr lang="en-US" dirty="0"/>
          </a:p>
        </p:txBody>
      </p:sp>
      <p:pic>
        <p:nvPicPr>
          <p:cNvPr id="2050" name="Picture 2" descr="J:\FPS\FIN\TRAN\STOPARM\ImprovedLoadingProcedures\TrainingMaterials\AfternoonCross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370" y="762000"/>
            <a:ext cx="8875059" cy="5525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6287960"/>
            <a:ext cx="7848600" cy="369332"/>
          </a:xfrm>
          <a:prstGeom prst="rect">
            <a:avLst/>
          </a:prstGeom>
          <a:noFill/>
        </p:spPr>
        <p:txBody>
          <a:bodyPr wrap="square" rtlCol="0">
            <a:spAutoFit/>
          </a:bodyPr>
          <a:lstStyle/>
          <a:p>
            <a:pPr algn="ctr"/>
            <a:r>
              <a:rPr lang="en-US" dirty="0" smtClean="0"/>
              <a:t>Students should be taught to look both ways before they step off the bus </a:t>
            </a:r>
            <a:endParaRPr lang="en-US" dirty="0"/>
          </a:p>
        </p:txBody>
      </p:sp>
    </p:spTree>
    <p:extLst>
      <p:ext uri="{BB962C8B-B14F-4D97-AF65-F5344CB8AC3E}">
        <p14:creationId xmlns:p14="http://schemas.microsoft.com/office/powerpoint/2010/main" val="1839633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s-ES" dirty="0"/>
              <a:t>en español</a:t>
            </a:r>
            <a:endParaRPr lang="en-US"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5800" y="1143001"/>
            <a:ext cx="7848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42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s-ES" dirty="0"/>
              <a:t>en español</a:t>
            </a:r>
            <a:endParaRPr lang="en-US"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696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05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students attention</a:t>
            </a:r>
            <a:endParaRPr lang="en-US" dirty="0"/>
          </a:p>
        </p:txBody>
      </p:sp>
      <p:sp>
        <p:nvSpPr>
          <p:cNvPr id="3" name="Content Placeholder 2"/>
          <p:cNvSpPr>
            <a:spLocks noGrp="1"/>
          </p:cNvSpPr>
          <p:nvPr>
            <p:ph sz="quarter" idx="13"/>
          </p:nvPr>
        </p:nvSpPr>
        <p:spPr/>
        <p:txBody>
          <a:bodyPr>
            <a:normAutofit/>
          </a:bodyPr>
          <a:lstStyle/>
          <a:p>
            <a:endParaRPr lang="en-US" sz="2400" dirty="0" smtClean="0"/>
          </a:p>
          <a:p>
            <a:r>
              <a:rPr lang="en-US" sz="2400" dirty="0" smtClean="0"/>
              <a:t>A key to the crossing signal is the fact that you are getting the students attention.</a:t>
            </a:r>
          </a:p>
          <a:p>
            <a:r>
              <a:rPr lang="en-US" sz="2400" dirty="0" smtClean="0"/>
              <a:t>If students are wearing earbuds/headphones, or are talking on the phone, or are texting, the Driver does not have their attention.</a:t>
            </a:r>
          </a:p>
          <a:p>
            <a:r>
              <a:rPr lang="en-US" sz="2400" dirty="0" smtClean="0">
                <a:hlinkClick r:id="rId3"/>
              </a:rPr>
              <a:t>#BRAKE4BUSES</a:t>
            </a:r>
            <a:endParaRPr lang="en-US" sz="2400" dirty="0"/>
          </a:p>
        </p:txBody>
      </p:sp>
    </p:spTree>
    <p:extLst>
      <p:ext uri="{BB962C8B-B14F-4D97-AF65-F5344CB8AC3E}">
        <p14:creationId xmlns:p14="http://schemas.microsoft.com/office/powerpoint/2010/main" val="1596016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sz="quarter" idx="13"/>
          </p:nvPr>
        </p:nvSpPr>
        <p:spPr/>
        <p:txBody>
          <a:bodyPr>
            <a:noAutofit/>
          </a:bodyPr>
          <a:lstStyle/>
          <a:p>
            <a:r>
              <a:rPr lang="en-US" sz="2000" dirty="0" smtClean="0"/>
              <a:t>We must take every step to protect the students we transport</a:t>
            </a:r>
          </a:p>
          <a:p>
            <a:r>
              <a:rPr lang="en-US" sz="2000" dirty="0" smtClean="0"/>
              <a:t>We cannot control the other motorists, we can do everything we can to make them aware of the dangers of passing a stopped school bus</a:t>
            </a:r>
          </a:p>
          <a:p>
            <a:r>
              <a:rPr lang="en-US" sz="2000" dirty="0" smtClean="0"/>
              <a:t>We can emphasize, in the classroom as well, the importance of paying attention at the bus stop and following the bus drivers directions</a:t>
            </a:r>
          </a:p>
          <a:p>
            <a:r>
              <a:rPr lang="en-US" sz="2000" dirty="0" smtClean="0"/>
              <a:t>We can emphasize, day after day, at each bus stop that the student must look both ways exiting the bus, then continually when crossing the road and that they look at the driver to get the signal to cross.</a:t>
            </a:r>
          </a:p>
          <a:p>
            <a:pPr marL="0" indent="0" algn="ctr">
              <a:buNone/>
            </a:pPr>
            <a:r>
              <a:rPr lang="en-US" sz="2400" dirty="0" smtClean="0"/>
              <a:t>WE NEED THEIR ATTENTION </a:t>
            </a:r>
          </a:p>
          <a:p>
            <a:pPr marL="0" indent="0" algn="ctr">
              <a:buNone/>
            </a:pPr>
            <a:r>
              <a:rPr lang="en-US" sz="2400" dirty="0" smtClean="0"/>
              <a:t>TO MAKE SURE THEY PAY ATTENTION!</a:t>
            </a:r>
            <a:endParaRPr lang="en-US" sz="2400" dirty="0"/>
          </a:p>
        </p:txBody>
      </p:sp>
    </p:spTree>
    <p:extLst>
      <p:ext uri="{BB962C8B-B14F-4D97-AF65-F5344CB8AC3E}">
        <p14:creationId xmlns:p14="http://schemas.microsoft.com/office/powerpoint/2010/main" val="1271697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NEED FOR SAFE school BUS TRANSPORTATION</a:t>
            </a:r>
            <a:endParaRPr lang="en-US" dirty="0"/>
          </a:p>
        </p:txBody>
      </p:sp>
      <p:sp>
        <p:nvSpPr>
          <p:cNvPr id="3" name="Content Placeholder 2"/>
          <p:cNvSpPr>
            <a:spLocks noGrp="1"/>
          </p:cNvSpPr>
          <p:nvPr>
            <p:ph sz="quarter" idx="13"/>
          </p:nvPr>
        </p:nvSpPr>
        <p:spPr/>
        <p:txBody>
          <a:bodyPr>
            <a:normAutofit lnSpcReduction="10000"/>
          </a:bodyPr>
          <a:lstStyle/>
          <a:p>
            <a:r>
              <a:rPr lang="en-US" sz="2400" dirty="0" smtClean="0"/>
              <a:t>Thirteen NC Loading Zone Fatalities since 1998</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a:t>School Bus </a:t>
            </a:r>
            <a:r>
              <a:rPr lang="en-US" sz="2400" dirty="0" smtClean="0"/>
              <a:t>Drivers are the only adults in a position to have a direct impact on student safety at every bus stop! 	</a:t>
            </a:r>
            <a:endParaRPr lang="en-US" sz="2400" dirty="0"/>
          </a:p>
        </p:txBody>
      </p:sp>
      <p:grpSp>
        <p:nvGrpSpPr>
          <p:cNvPr id="4" name="Group 3"/>
          <p:cNvGrpSpPr>
            <a:grpSpLocks noChangeAspect="1"/>
          </p:cNvGrpSpPr>
          <p:nvPr/>
        </p:nvGrpSpPr>
        <p:grpSpPr>
          <a:xfrm>
            <a:off x="1097968" y="2115253"/>
            <a:ext cx="6934200" cy="2532947"/>
            <a:chOff x="0" y="0"/>
            <a:chExt cx="7612062" cy="2801937"/>
          </a:xfrm>
        </p:grpSpPr>
        <p:pic>
          <p:nvPicPr>
            <p:cNvPr id="5" name="Picture 4" descr="Miguel Posa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9962" y="0"/>
              <a:ext cx="1122363"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Sheila Hernandez"/>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38700" y="11112"/>
              <a:ext cx="1219200"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Story suggests that we really may be leaving race behin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8325" y="0"/>
              <a:ext cx="10795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rrance Howar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47825" y="0"/>
              <a:ext cx="1182687" cy="138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Priscilla Danielle Norton,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30512" y="0"/>
              <a:ext cx="81121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ick Adkin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9500" y="1398587"/>
              <a:ext cx="10588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2__________06-bus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41725" y="11112"/>
              <a:ext cx="1196975"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descr="Story Phot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81637" y="1411287"/>
              <a:ext cx="11303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memorial marks the side of the road where Maria Fernandez Jimenez was struck by a car as she crossed N.C. 50 to catch a school bus.         - KJAHNER@NEWSOBSERVER.COM"/>
            <p:cNvPicPr>
              <a:picLocks noChangeAspect="1" noChangeArrowheads="1"/>
            </p:cNvPicPr>
            <p:nvPr/>
          </p:nvPicPr>
          <p:blipFill>
            <a:blip r:embed="rId11" cstate="email">
              <a:extLst>
                <a:ext uri="{28A0092B-C50C-407E-A947-70E740481C1C}">
                  <a14:useLocalDpi xmlns:a14="http://schemas.microsoft.com/office/drawing/2010/main"/>
                </a:ext>
              </a:extLst>
            </a:blip>
            <a:srcRect t="-15025"/>
            <a:stretch>
              <a:fillRect/>
            </a:stretch>
          </p:blipFill>
          <p:spPr bwMode="auto">
            <a:xfrm>
              <a:off x="4383087" y="1217612"/>
              <a:ext cx="1127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ick Adkin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1411287"/>
              <a:ext cx="10572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57275" y="1411287"/>
              <a:ext cx="10795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dam Kempf"/>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14550" y="1382712"/>
              <a:ext cx="13001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asani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14712" y="1411287"/>
              <a:ext cx="968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ttp://media.wcnc.com/images/600*338/crash_1017.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94475" y="1370012"/>
              <a:ext cx="1017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5548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School bus emergencies </a:t>
            </a:r>
            <a:br>
              <a:rPr lang="en-US" dirty="0" smtClean="0"/>
            </a:br>
            <a:r>
              <a:rPr lang="en-US" dirty="0" smtClean="0"/>
              <a:t>what students should know</a:t>
            </a:r>
            <a:endParaRPr lang="en-US" dirty="0"/>
          </a:p>
        </p:txBody>
      </p:sp>
      <p:sp>
        <p:nvSpPr>
          <p:cNvPr id="3" name="Content Placeholder 2"/>
          <p:cNvSpPr>
            <a:spLocks noGrp="1"/>
          </p:cNvSpPr>
          <p:nvPr>
            <p:ph sz="quarter" idx="13"/>
          </p:nvPr>
        </p:nvSpPr>
        <p:spPr/>
        <p:txBody>
          <a:bodyPr>
            <a:noAutofit/>
          </a:bodyPr>
          <a:lstStyle/>
          <a:p>
            <a:r>
              <a:rPr lang="en-US" sz="2400" dirty="0" smtClean="0"/>
              <a:t>To remain Calm</a:t>
            </a:r>
          </a:p>
          <a:p>
            <a:r>
              <a:rPr lang="en-US" sz="2400" dirty="0" smtClean="0"/>
              <a:t>LISTEN </a:t>
            </a:r>
            <a:r>
              <a:rPr lang="en-US" sz="2400" dirty="0"/>
              <a:t>to the </a:t>
            </a:r>
            <a:r>
              <a:rPr lang="en-US" sz="2400" dirty="0" smtClean="0"/>
              <a:t>Bus </a:t>
            </a:r>
            <a:r>
              <a:rPr lang="en-US" sz="2400" dirty="0"/>
              <a:t>D</a:t>
            </a:r>
            <a:r>
              <a:rPr lang="en-US" sz="2400" dirty="0" smtClean="0"/>
              <a:t>river</a:t>
            </a:r>
          </a:p>
          <a:p>
            <a:r>
              <a:rPr lang="en-US" sz="2400" dirty="0"/>
              <a:t>F</a:t>
            </a:r>
            <a:r>
              <a:rPr lang="en-US" sz="2400" dirty="0" smtClean="0"/>
              <a:t>ollow directions from the Driver. </a:t>
            </a:r>
          </a:p>
          <a:p>
            <a:r>
              <a:rPr lang="en-US" sz="2400" dirty="0" smtClean="0"/>
              <a:t>Know </a:t>
            </a:r>
            <a:r>
              <a:rPr lang="en-US" sz="2400" dirty="0"/>
              <a:t>What to Do. Learn where all the emergency exits are and how to </a:t>
            </a:r>
            <a:r>
              <a:rPr lang="en-US" sz="2400" dirty="0" smtClean="0"/>
              <a:t>use them. </a:t>
            </a:r>
          </a:p>
          <a:p>
            <a:r>
              <a:rPr lang="en-US" sz="2400" dirty="0" smtClean="0"/>
              <a:t>Participate </a:t>
            </a:r>
            <a:r>
              <a:rPr lang="en-US" sz="2400" dirty="0"/>
              <a:t>in emergency drills. </a:t>
            </a:r>
            <a:endParaRPr lang="en-US" sz="2400" dirty="0" smtClean="0"/>
          </a:p>
          <a:p>
            <a:r>
              <a:rPr lang="en-US" sz="2400" dirty="0" smtClean="0"/>
              <a:t>Tell </a:t>
            </a:r>
            <a:r>
              <a:rPr lang="en-US" sz="2400" dirty="0"/>
              <a:t>the driver immediately if you are injured. </a:t>
            </a:r>
            <a:endParaRPr lang="en-US" sz="2400" dirty="0" smtClean="0"/>
          </a:p>
          <a:p>
            <a:r>
              <a:rPr lang="en-US" sz="2400" dirty="0" smtClean="0"/>
              <a:t>Wait </a:t>
            </a:r>
            <a:r>
              <a:rPr lang="en-US" sz="2400" dirty="0"/>
              <a:t>to contact parents until told to by the driver, </a:t>
            </a:r>
            <a:r>
              <a:rPr lang="en-US" sz="2400" dirty="0" smtClean="0"/>
              <a:t>teacher </a:t>
            </a:r>
            <a:r>
              <a:rPr lang="en-US" sz="2400" dirty="0"/>
              <a:t>or principal.. </a:t>
            </a:r>
          </a:p>
        </p:txBody>
      </p:sp>
    </p:spTree>
    <p:extLst>
      <p:ext uri="{BB962C8B-B14F-4D97-AF65-F5344CB8AC3E}">
        <p14:creationId xmlns:p14="http://schemas.microsoft.com/office/powerpoint/2010/main" val="3534149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Bus evacuation procedures</a:t>
            </a:r>
            <a:br>
              <a:rPr lang="en-US" dirty="0" smtClean="0"/>
            </a:br>
            <a:r>
              <a:rPr lang="en-US" dirty="0" smtClean="0"/>
              <a:t>what students should know</a:t>
            </a:r>
            <a:endParaRPr lang="en-US" dirty="0"/>
          </a:p>
        </p:txBody>
      </p:sp>
      <p:sp>
        <p:nvSpPr>
          <p:cNvPr id="3" name="Content Placeholder 2"/>
          <p:cNvSpPr>
            <a:spLocks noGrp="1"/>
          </p:cNvSpPr>
          <p:nvPr>
            <p:ph sz="quarter" idx="13"/>
          </p:nvPr>
        </p:nvSpPr>
        <p:spPr>
          <a:xfrm>
            <a:off x="609600" y="1676400"/>
            <a:ext cx="7924800" cy="4191000"/>
          </a:xfrm>
        </p:spPr>
        <p:txBody>
          <a:bodyPr>
            <a:normAutofit/>
          </a:bodyPr>
          <a:lstStyle/>
          <a:p>
            <a:r>
              <a:rPr lang="en-US" sz="1800" dirty="0" smtClean="0"/>
              <a:t>Leave </a:t>
            </a:r>
            <a:r>
              <a:rPr lang="en-US" sz="1800" dirty="0"/>
              <a:t>the bus only when the driver tells you to leave</a:t>
            </a:r>
            <a:r>
              <a:rPr lang="en-US" sz="1800" dirty="0" smtClean="0"/>
              <a:t>.</a:t>
            </a:r>
          </a:p>
          <a:p>
            <a:r>
              <a:rPr lang="en-US" sz="1800" dirty="0" smtClean="0"/>
              <a:t>Follow </a:t>
            </a:r>
            <a:r>
              <a:rPr lang="en-US" sz="1800" dirty="0"/>
              <a:t>the driver’s instructions on which exits to </a:t>
            </a:r>
            <a:r>
              <a:rPr lang="en-US" sz="1800" dirty="0" smtClean="0"/>
              <a:t>use.</a:t>
            </a:r>
          </a:p>
          <a:p>
            <a:r>
              <a:rPr lang="en-US" sz="1800" dirty="0" smtClean="0"/>
              <a:t>Remain Calm and </a:t>
            </a:r>
            <a:r>
              <a:rPr lang="en-US" sz="1800" dirty="0"/>
              <a:t>Remain Seated until your turn to exit. Leave personal items on the </a:t>
            </a:r>
            <a:r>
              <a:rPr lang="en-US" sz="1800" dirty="0" smtClean="0"/>
              <a:t>bus</a:t>
            </a:r>
          </a:p>
          <a:p>
            <a:r>
              <a:rPr lang="en-US" sz="1800" dirty="0" smtClean="0"/>
              <a:t>Do </a:t>
            </a:r>
            <a:r>
              <a:rPr lang="en-US" sz="1800" dirty="0"/>
              <a:t>not crowd the </a:t>
            </a:r>
            <a:r>
              <a:rPr lang="en-US" sz="1800" dirty="0" smtClean="0"/>
              <a:t>aisle</a:t>
            </a:r>
            <a:r>
              <a:rPr lang="en-US" sz="1800" dirty="0"/>
              <a:t> </a:t>
            </a:r>
            <a:r>
              <a:rPr lang="en-US" sz="1800" dirty="0" smtClean="0"/>
              <a:t>and </a:t>
            </a:r>
            <a:r>
              <a:rPr lang="en-US" sz="1800" dirty="0"/>
              <a:t>Do NOT push. </a:t>
            </a:r>
            <a:endParaRPr lang="en-US" sz="1800" dirty="0" smtClean="0"/>
          </a:p>
          <a:p>
            <a:r>
              <a:rPr lang="en-US" sz="1800" dirty="0" smtClean="0"/>
              <a:t>Secure </a:t>
            </a:r>
            <a:r>
              <a:rPr lang="en-US" sz="1800" dirty="0"/>
              <a:t>loose clothing so it won’t get caught on the door or any other part of the bus. </a:t>
            </a:r>
            <a:endParaRPr lang="en-US" sz="1800" dirty="0" smtClean="0"/>
          </a:p>
          <a:p>
            <a:r>
              <a:rPr lang="en-US" sz="1800" dirty="0" smtClean="0"/>
              <a:t>Move </a:t>
            </a:r>
            <a:r>
              <a:rPr lang="en-US" sz="1800" dirty="0"/>
              <a:t>at a Brisk Pace but Carefully. </a:t>
            </a:r>
            <a:endParaRPr lang="en-US" sz="1800" dirty="0" smtClean="0"/>
          </a:p>
          <a:p>
            <a:r>
              <a:rPr lang="en-US" sz="1800" dirty="0" smtClean="0"/>
              <a:t>Duck </a:t>
            </a:r>
            <a:r>
              <a:rPr lang="en-US" sz="1800" dirty="0"/>
              <a:t>your head and bend your knees if you must use the rear emergency door. </a:t>
            </a:r>
            <a:endParaRPr lang="en-US" sz="1800" dirty="0" smtClean="0"/>
          </a:p>
          <a:p>
            <a:r>
              <a:rPr lang="en-US" sz="1800" dirty="0" smtClean="0"/>
              <a:t>Move </a:t>
            </a:r>
            <a:r>
              <a:rPr lang="en-US" sz="1800" dirty="0"/>
              <a:t>away from the bus. Be aware of possible dangerous situations. </a:t>
            </a:r>
            <a:endParaRPr lang="en-US" sz="1800" dirty="0" smtClean="0"/>
          </a:p>
          <a:p>
            <a:r>
              <a:rPr lang="en-US" sz="1800" dirty="0" smtClean="0"/>
              <a:t>Go </a:t>
            </a:r>
            <a:r>
              <a:rPr lang="en-US" sz="1800" dirty="0"/>
              <a:t>to a safe location as directed by a bus driver, police or emergency workers </a:t>
            </a:r>
          </a:p>
        </p:txBody>
      </p:sp>
    </p:spTree>
    <p:extLst>
      <p:ext uri="{BB962C8B-B14F-4D97-AF65-F5344CB8AC3E}">
        <p14:creationId xmlns:p14="http://schemas.microsoft.com/office/powerpoint/2010/main" val="375746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Thirteen fatalities</a:t>
            </a:r>
            <a:endParaRPr lang="en-US" dirty="0"/>
          </a:p>
        </p:txBody>
      </p:sp>
      <p:sp>
        <p:nvSpPr>
          <p:cNvPr id="3" name="Content Placeholder 2"/>
          <p:cNvSpPr>
            <a:spLocks noGrp="1"/>
          </p:cNvSpPr>
          <p:nvPr>
            <p:ph sz="quarter" idx="13"/>
          </p:nvPr>
        </p:nvSpPr>
        <p:spPr>
          <a:xfrm>
            <a:off x="609600" y="4038600"/>
            <a:ext cx="8153400" cy="2057400"/>
          </a:xfrm>
        </p:spPr>
        <p:txBody>
          <a:bodyPr/>
          <a:lstStyle/>
          <a:p>
            <a:pPr marL="0" indent="0">
              <a:buNone/>
            </a:pPr>
            <a:r>
              <a:rPr lang="en-US" dirty="0" smtClean="0"/>
              <a:t>Dalton Falwell                         Priscilla Norton                Sheila Hernandez</a:t>
            </a:r>
          </a:p>
          <a:p>
            <a:pPr marL="0" indent="0">
              <a:buNone/>
            </a:pPr>
            <a:r>
              <a:rPr lang="en-US" dirty="0" smtClean="0"/>
              <a:t>                         Terrance </a:t>
            </a:r>
            <a:r>
              <a:rPr lang="en-US" dirty="0"/>
              <a:t>Howard </a:t>
            </a:r>
            <a:r>
              <a:rPr lang="en-US" dirty="0" smtClean="0"/>
              <a:t>                 Ana </a:t>
            </a:r>
            <a:r>
              <a:rPr lang="en-US" dirty="0"/>
              <a:t>Maria Sola </a:t>
            </a:r>
            <a:r>
              <a:rPr lang="en-US" dirty="0" smtClean="0"/>
              <a:t>	            Miguel Posada</a:t>
            </a:r>
          </a:p>
          <a:p>
            <a:pPr marL="0" indent="0">
              <a:buNone/>
            </a:pPr>
            <a:r>
              <a:rPr lang="en-US" dirty="0" smtClean="0"/>
              <a:t>Nicholas Adkins                  Adam </a:t>
            </a:r>
            <a:r>
              <a:rPr lang="en-US" dirty="0" err="1" smtClean="0"/>
              <a:t>Kempf</a:t>
            </a:r>
            <a:r>
              <a:rPr lang="en-US" dirty="0" smtClean="0"/>
              <a:t>                Maria Fernandez </a:t>
            </a:r>
            <a:r>
              <a:rPr lang="en-US" dirty="0" err="1" smtClean="0"/>
              <a:t>Jiminez</a:t>
            </a:r>
            <a:r>
              <a:rPr lang="en-US" dirty="0" smtClean="0"/>
              <a:t>        </a:t>
            </a:r>
            <a:r>
              <a:rPr lang="en-US" dirty="0" err="1" smtClean="0"/>
              <a:t>Makinsy</a:t>
            </a:r>
            <a:r>
              <a:rPr lang="en-US" dirty="0" smtClean="0"/>
              <a:t> Smith</a:t>
            </a:r>
          </a:p>
          <a:p>
            <a:pPr marL="0" indent="0">
              <a:buNone/>
            </a:pPr>
            <a:r>
              <a:rPr lang="en-US" dirty="0"/>
              <a:t> </a:t>
            </a:r>
            <a:r>
              <a:rPr lang="en-US" dirty="0" smtClean="0"/>
              <a:t>                 Ashley Ramos Hernandez      </a:t>
            </a:r>
            <a:r>
              <a:rPr lang="en-US" dirty="0" err="1" smtClean="0"/>
              <a:t>Hasani</a:t>
            </a:r>
            <a:r>
              <a:rPr lang="en-US" dirty="0" smtClean="0"/>
              <a:t> Wesley               </a:t>
            </a:r>
            <a:r>
              <a:rPr lang="en-US" dirty="0" err="1" smtClean="0"/>
              <a:t>Alyiah</a:t>
            </a:r>
            <a:r>
              <a:rPr lang="en-US" dirty="0" smtClean="0"/>
              <a:t> McKenzie Morgan</a:t>
            </a:r>
          </a:p>
          <a:p>
            <a:pPr marL="0" indent="0">
              <a:buNone/>
            </a:pPr>
            <a:r>
              <a:rPr lang="en-US" dirty="0" smtClean="0">
                <a:hlinkClick r:id="rId3"/>
              </a:rPr>
              <a:t>Close call with Log Truck</a:t>
            </a:r>
            <a:endParaRPr lang="en-US" dirty="0"/>
          </a:p>
        </p:txBody>
      </p:sp>
      <p:grpSp>
        <p:nvGrpSpPr>
          <p:cNvPr id="4" name="Group 3"/>
          <p:cNvGrpSpPr>
            <a:grpSpLocks noChangeAspect="1"/>
          </p:cNvGrpSpPr>
          <p:nvPr/>
        </p:nvGrpSpPr>
        <p:grpSpPr>
          <a:xfrm>
            <a:off x="838200" y="1504068"/>
            <a:ext cx="7391399" cy="2305931"/>
            <a:chOff x="0" y="0"/>
            <a:chExt cx="7612062" cy="2801937"/>
          </a:xfrm>
        </p:grpSpPr>
        <p:pic>
          <p:nvPicPr>
            <p:cNvPr id="5" name="Picture 4" descr="Miguel Posa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9962" y="0"/>
              <a:ext cx="1122363"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Sheila Hernandez"/>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8700" y="11112"/>
              <a:ext cx="1219200"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Story suggests that we really may be leaving race behin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8325" y="0"/>
              <a:ext cx="10795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rrance Howar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7825" y="0"/>
              <a:ext cx="1182687" cy="138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Priscilla Danielle Norton, 1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30512" y="0"/>
              <a:ext cx="81121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ick Adkin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9500" y="1398587"/>
              <a:ext cx="10588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2__________06-bus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41725" y="11112"/>
              <a:ext cx="1196975"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descr="Story Photo"/>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481637" y="1411287"/>
              <a:ext cx="11303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memorial marks the side of the road where Maria Fernandez Jimenez was struck by a car as she crossed N.C. 50 to catch a school bus.         - KJAHNER@NEWSOBSERVER.COM"/>
            <p:cNvPicPr>
              <a:picLocks noChangeAspect="1" noChangeArrowheads="1"/>
            </p:cNvPicPr>
            <p:nvPr/>
          </p:nvPicPr>
          <p:blipFill>
            <a:blip r:embed="rId12" cstate="email">
              <a:extLst>
                <a:ext uri="{28A0092B-C50C-407E-A947-70E740481C1C}">
                  <a14:useLocalDpi xmlns:a14="http://schemas.microsoft.com/office/drawing/2010/main"/>
                </a:ext>
              </a:extLst>
            </a:blip>
            <a:srcRect t="-15025"/>
            <a:stretch>
              <a:fillRect/>
            </a:stretch>
          </p:blipFill>
          <p:spPr bwMode="auto">
            <a:xfrm>
              <a:off x="4383087" y="1217612"/>
              <a:ext cx="1127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ick Adkin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1411287"/>
              <a:ext cx="10572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57275" y="1411287"/>
              <a:ext cx="10795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dam Kemp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114550" y="1382712"/>
              <a:ext cx="13001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asani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14712" y="1411287"/>
              <a:ext cx="968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ttp://media.wcnc.com/images/600*338/crash_1017.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594475" y="1370012"/>
              <a:ext cx="1017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3509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609600"/>
          </a:xfrm>
        </p:spPr>
        <p:txBody>
          <a:bodyPr/>
          <a:lstStyle/>
          <a:p>
            <a:r>
              <a:rPr lang="en-US" sz="2800" dirty="0" smtClean="0"/>
              <a:t>2014-15  zero fatalities – 8 students injured by passing motorists</a:t>
            </a:r>
            <a:endParaRPr lang="en-US" sz="2800" dirty="0"/>
          </a:p>
        </p:txBody>
      </p:sp>
      <p:pic>
        <p:nvPicPr>
          <p:cNvPr id="1026" name="Picture 2"/>
          <p:cNvPicPr>
            <a:picLocks noGrp="1" noChangeAspect="1" noChangeArrowheads="1"/>
          </p:cNvPicPr>
          <p:nvPr>
            <p:ph sz="quarter" idx="13"/>
          </p:nvPr>
        </p:nvPicPr>
        <p:blipFill>
          <a:blip r:embed="rId3" cstate="email">
            <a:extLst>
              <a:ext uri="{28A0092B-C50C-407E-A947-70E740481C1C}">
                <a14:useLocalDpi xmlns:a14="http://schemas.microsoft.com/office/drawing/2010/main"/>
              </a:ext>
            </a:extLst>
          </a:blip>
          <a:srcRect/>
          <a:stretch>
            <a:fillRect/>
          </a:stretch>
        </p:blipFill>
        <p:spPr bwMode="auto">
          <a:xfrm>
            <a:off x="685800" y="1447800"/>
            <a:ext cx="78486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66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lstStyle/>
          <a:p>
            <a:r>
              <a:rPr lang="en-US" dirty="0" smtClean="0"/>
              <a:t>Bus stop safety awareness</a:t>
            </a:r>
            <a:endParaRPr lang="en-US" dirty="0"/>
          </a:p>
        </p:txBody>
      </p:sp>
      <p:sp>
        <p:nvSpPr>
          <p:cNvPr id="3" name="Content Placeholder 2"/>
          <p:cNvSpPr>
            <a:spLocks noGrp="1"/>
          </p:cNvSpPr>
          <p:nvPr>
            <p:ph sz="quarter" idx="13"/>
          </p:nvPr>
        </p:nvSpPr>
        <p:spPr>
          <a:xfrm>
            <a:off x="609600" y="1066800"/>
            <a:ext cx="7924800" cy="4648200"/>
          </a:xfrm>
        </p:spPr>
        <p:txBody>
          <a:bodyPr>
            <a:normAutofit/>
          </a:bodyPr>
          <a:lstStyle/>
          <a:p>
            <a:endParaRPr lang="en-US" dirty="0" smtClean="0"/>
          </a:p>
          <a:p>
            <a:r>
              <a:rPr lang="en-US" dirty="0"/>
              <a:t>There are many resources available to help LEA’s with bus stop safety </a:t>
            </a:r>
          </a:p>
          <a:p>
            <a:pPr marL="742950" lvl="2" indent="-342900"/>
            <a:r>
              <a:rPr lang="en-US" dirty="0">
                <a:hlinkClick r:id="rId3"/>
              </a:rPr>
              <a:t>Safety </a:t>
            </a:r>
            <a:r>
              <a:rPr lang="en-US" dirty="0" smtClean="0">
                <a:hlinkClick r:id="rId3"/>
              </a:rPr>
              <a:t>Video</a:t>
            </a:r>
            <a:endParaRPr lang="en-US" dirty="0" smtClean="0"/>
          </a:p>
          <a:p>
            <a:pPr marL="685800" lvl="2" indent="-285750"/>
            <a:endParaRPr lang="en-US" dirty="0" smtClean="0">
              <a:hlinkClick r:id="rId4"/>
            </a:endParaRPr>
          </a:p>
          <a:p>
            <a:pPr marL="742950" lvl="2" indent="-342900"/>
            <a:r>
              <a:rPr lang="en-US" dirty="0" smtClean="0">
                <a:hlinkClick r:id="rId4"/>
              </a:rPr>
              <a:t>Public </a:t>
            </a:r>
            <a:r>
              <a:rPr lang="en-US" dirty="0">
                <a:hlinkClick r:id="rId4"/>
              </a:rPr>
              <a:t>Awareness </a:t>
            </a:r>
            <a:r>
              <a:rPr lang="en-US" dirty="0" smtClean="0">
                <a:hlinkClick r:id="rId4"/>
              </a:rPr>
              <a:t>Resources</a:t>
            </a:r>
            <a:endParaRPr lang="en-US" dirty="0"/>
          </a:p>
          <a:p>
            <a:r>
              <a:rPr lang="en-US" dirty="0" smtClean="0"/>
              <a:t>Clearly we must do everything possible, as a state, an LEA, a Teacher and/or a Bus Driver to prevent further fatalities </a:t>
            </a:r>
          </a:p>
          <a:p>
            <a:pPr marL="800100" lvl="3" indent="-342900"/>
            <a:r>
              <a:rPr lang="en-US" dirty="0" smtClean="0">
                <a:hlinkClick r:id="rId5"/>
              </a:rPr>
              <a:t>Safety </a:t>
            </a:r>
            <a:r>
              <a:rPr lang="en-US" dirty="0">
                <a:hlinkClick r:id="rId5"/>
              </a:rPr>
              <a:t>Lessons for Students</a:t>
            </a:r>
            <a:endParaRPr lang="en-US" dirty="0"/>
          </a:p>
          <a:p>
            <a:endParaRPr lang="en-US" dirty="0" smtClean="0">
              <a:hlinkClick r:id="rId6"/>
            </a:endParaRPr>
          </a:p>
          <a:p>
            <a:pPr lvl="1"/>
            <a:r>
              <a:rPr lang="en-US" dirty="0" smtClean="0">
                <a:hlinkClick r:id="rId6"/>
              </a:rPr>
              <a:t>Teachers Tool Kit - Love the Bus</a:t>
            </a:r>
            <a:endParaRPr lang="en-US" dirty="0" smtClean="0"/>
          </a:p>
          <a:p>
            <a:endParaRPr lang="en-US" dirty="0" smtClean="0">
              <a:hlinkClick r:id="rId7"/>
            </a:endParaRPr>
          </a:p>
          <a:p>
            <a:pPr lvl="1"/>
            <a:r>
              <a:rPr lang="en-US" dirty="0" smtClean="0">
                <a:hlinkClick r:id="rId7"/>
              </a:rPr>
              <a:t>Press </a:t>
            </a:r>
            <a:r>
              <a:rPr lang="en-US" dirty="0">
                <a:hlinkClick r:id="rId7"/>
              </a:rPr>
              <a:t>Release</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125483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CROSSING SIGNAL</a:t>
            </a:r>
            <a:endParaRPr lang="en-US" dirty="0"/>
          </a:p>
        </p:txBody>
      </p:sp>
      <p:sp>
        <p:nvSpPr>
          <p:cNvPr id="3" name="Content Placeholder 2"/>
          <p:cNvSpPr>
            <a:spLocks noGrp="1"/>
          </p:cNvSpPr>
          <p:nvPr>
            <p:ph sz="quarter" idx="13"/>
          </p:nvPr>
        </p:nvSpPr>
        <p:spPr/>
        <p:txBody>
          <a:bodyPr>
            <a:normAutofit/>
          </a:bodyPr>
          <a:lstStyle/>
          <a:p>
            <a:r>
              <a:rPr lang="en-US" sz="2400" dirty="0" smtClean="0"/>
              <a:t>Effective </a:t>
            </a:r>
            <a:r>
              <a:rPr lang="en-US" sz="2400" dirty="0"/>
              <a:t>January 1, 2016 North Carolina school districts will be using a standard crossing signal to help protect students when they need to cross the street to board the bus or after exiting the bus. </a:t>
            </a:r>
            <a:endParaRPr lang="en-US" sz="2400" dirty="0" smtClean="0"/>
          </a:p>
          <a:p>
            <a:r>
              <a:rPr lang="en-US" sz="2400" dirty="0" smtClean="0"/>
              <a:t>A driver signal is recommended in the National School Transportation Specifications &amp; Procedures Book</a:t>
            </a:r>
          </a:p>
          <a:p>
            <a:r>
              <a:rPr lang="en-US" sz="2400" dirty="0" smtClean="0"/>
              <a:t>The Federal Commercial Driver’s License Manual includes in their procedures a drivers signal</a:t>
            </a:r>
          </a:p>
          <a:p>
            <a:endParaRPr lang="en-US" sz="2400" dirty="0"/>
          </a:p>
        </p:txBody>
      </p:sp>
    </p:spTree>
    <p:extLst>
      <p:ext uri="{BB962C8B-B14F-4D97-AF65-F5344CB8AC3E}">
        <p14:creationId xmlns:p14="http://schemas.microsoft.com/office/powerpoint/2010/main" val="1110357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dirty="0" smtClean="0"/>
              <a:t>Crossing procedure - am</a:t>
            </a:r>
            <a:endParaRPr lang="en-US" dirty="0"/>
          </a:p>
        </p:txBody>
      </p:sp>
      <p:sp>
        <p:nvSpPr>
          <p:cNvPr id="3" name="Content Placeholder 2"/>
          <p:cNvSpPr>
            <a:spLocks noGrp="1"/>
          </p:cNvSpPr>
          <p:nvPr>
            <p:ph sz="quarter" idx="13"/>
          </p:nvPr>
        </p:nvSpPr>
        <p:spPr/>
        <p:txBody>
          <a:bodyPr/>
          <a:lstStyle/>
          <a:p>
            <a:endParaRPr lang="en-US" dirty="0"/>
          </a:p>
        </p:txBody>
      </p:sp>
      <p:pic>
        <p:nvPicPr>
          <p:cNvPr id="1026" name="Picture 2" descr="J:\FPS\FIN\TRAN\STOPARM\ImprovedLoadingProcedures\TrainingMaterials\MorningCross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470" y="990600"/>
            <a:ext cx="887505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57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1725</TotalTime>
  <Words>2081</Words>
  <Application>Microsoft Office PowerPoint</Application>
  <PresentationFormat>On-screen Show (4:3)</PresentationFormat>
  <Paragraphs>203</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Horizon</vt:lpstr>
      <vt:lpstr>Protecting our students at the bus stop… and in a bus emergency</vt:lpstr>
      <vt:lpstr>THE NEED FOR SAFE school BUS TRANSPORTATION</vt:lpstr>
      <vt:lpstr>School bus emergencies  what students should know</vt:lpstr>
      <vt:lpstr>Bus evacuation procedures what students should know</vt:lpstr>
      <vt:lpstr>Thirteen fatalities</vt:lpstr>
      <vt:lpstr>2014-15  zero fatalities – 8 students injured by passing motorists</vt:lpstr>
      <vt:lpstr>Bus stop safety awareness</vt:lpstr>
      <vt:lpstr>NORTH CAROLINA CROSSING SIGNAL</vt:lpstr>
      <vt:lpstr>Crossing procedure - am</vt:lpstr>
      <vt:lpstr>Crossing procedure - PM</vt:lpstr>
      <vt:lpstr>en español</vt:lpstr>
      <vt:lpstr>en español</vt:lpstr>
      <vt:lpstr>Getting the students attention</vt:lpstr>
      <vt:lpstr>In conclusion</vt:lpstr>
    </vt:vector>
  </TitlesOfParts>
  <Company>NCDPI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Peters</dc:creator>
  <cp:lastModifiedBy>Bob Peters</cp:lastModifiedBy>
  <cp:revision>92</cp:revision>
  <cp:lastPrinted>2015-07-16T13:42:20Z</cp:lastPrinted>
  <dcterms:created xsi:type="dcterms:W3CDTF">2015-06-29T18:02:47Z</dcterms:created>
  <dcterms:modified xsi:type="dcterms:W3CDTF">2015-07-24T12:45:23Z</dcterms:modified>
</cp:coreProperties>
</file>