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59" r:id="rId23"/>
    <p:sldId id="283" r:id="rId24"/>
    <p:sldId id="260" r:id="rId25"/>
    <p:sldId id="284" r:id="rId26"/>
    <p:sldId id="303" r:id="rId27"/>
    <p:sldId id="304" r:id="rId28"/>
    <p:sldId id="305" r:id="rId29"/>
    <p:sldId id="286" r:id="rId30"/>
    <p:sldId id="306" r:id="rId31"/>
    <p:sldId id="287" r:id="rId32"/>
    <p:sldId id="288" r:id="rId33"/>
    <p:sldId id="289" r:id="rId34"/>
    <p:sldId id="291" r:id="rId35"/>
    <p:sldId id="292" r:id="rId36"/>
    <p:sldId id="293" r:id="rId37"/>
    <p:sldId id="295" r:id="rId38"/>
    <p:sldId id="296" r:id="rId39"/>
    <p:sldId id="297" r:id="rId40"/>
    <p:sldId id="299" r:id="rId41"/>
    <p:sldId id="301" r:id="rId42"/>
    <p:sldId id="302" r:id="rId43"/>
    <p:sldId id="261" r:id="rId44"/>
    <p:sldId id="307" r:id="rId45"/>
    <p:sldId id="308" r:id="rId46"/>
    <p:sldId id="309" r:id="rId47"/>
    <p:sldId id="310" r:id="rId48"/>
    <p:sldId id="311" r:id="rId49"/>
    <p:sldId id="320" r:id="rId50"/>
    <p:sldId id="321" r:id="rId51"/>
    <p:sldId id="322" r:id="rId52"/>
    <p:sldId id="314" r:id="rId53"/>
    <p:sldId id="315" r:id="rId54"/>
    <p:sldId id="316" r:id="rId55"/>
    <p:sldId id="317" r:id="rId56"/>
    <p:sldId id="318" r:id="rId57"/>
    <p:sldId id="319" r:id="rId58"/>
    <p:sldId id="262" r:id="rId59"/>
    <p:sldId id="324" r:id="rId60"/>
    <p:sldId id="325" r:id="rId61"/>
    <p:sldId id="326" r:id="rId62"/>
    <p:sldId id="263" r:id="rId63"/>
    <p:sldId id="264"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55" autoAdjust="0"/>
  </p:normalViewPr>
  <p:slideViewPr>
    <p:cSldViewPr snapToGrid="0">
      <p:cViewPr varScale="1">
        <p:scale>
          <a:sx n="64" d="100"/>
          <a:sy n="64" d="100"/>
        </p:scale>
        <p:origin x="180" y="72"/>
      </p:cViewPr>
      <p:guideLst/>
    </p:cSldViewPr>
  </p:slideViewPr>
  <p:outlineViewPr>
    <p:cViewPr>
      <p:scale>
        <a:sx n="33" d="100"/>
        <a:sy n="33" d="100"/>
      </p:scale>
      <p:origin x="0" y="-68628"/>
    </p:cViewPr>
  </p:outlineViewPr>
  <p:notesTextViewPr>
    <p:cViewPr>
      <p:scale>
        <a:sx n="1" d="1"/>
        <a:sy n="1" d="1"/>
      </p:scale>
      <p:origin x="0" y="0"/>
    </p:cViewPr>
  </p:notesTextViewPr>
  <p:sorterViewPr>
    <p:cViewPr>
      <p:scale>
        <a:sx n="100" d="100"/>
        <a:sy n="100" d="100"/>
      </p:scale>
      <p:origin x="0" y="-247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BC1ED0-B481-4196-B246-41B05ADD7FE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3368806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C1ED0-B481-4196-B246-41B05ADD7FE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343779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C1ED0-B481-4196-B246-41B05ADD7FE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2518690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C1ED0-B481-4196-B246-41B05ADD7FE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179616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BC1ED0-B481-4196-B246-41B05ADD7FE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242708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BC1ED0-B481-4196-B246-41B05ADD7FEE}"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405175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BC1ED0-B481-4196-B246-41B05ADD7FEE}" type="datetimeFigureOut">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234502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BC1ED0-B481-4196-B246-41B05ADD7FEE}" type="datetimeFigureOut">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187968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C1ED0-B481-4196-B246-41B05ADD7FEE}" type="datetimeFigureOut">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417336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C1ED0-B481-4196-B246-41B05ADD7FEE}"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404775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C1ED0-B481-4196-B246-41B05ADD7FEE}"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473ED-428A-4C95-9873-12CC834535CD}" type="slidenum">
              <a:rPr lang="en-US" smtClean="0"/>
              <a:t>‹#›</a:t>
            </a:fld>
            <a:endParaRPr lang="en-US"/>
          </a:p>
        </p:txBody>
      </p:sp>
    </p:spTree>
    <p:extLst>
      <p:ext uri="{BB962C8B-B14F-4D97-AF65-F5344CB8AC3E}">
        <p14:creationId xmlns:p14="http://schemas.microsoft.com/office/powerpoint/2010/main" val="3831944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C1ED0-B481-4196-B246-41B05ADD7FEE}" type="datetimeFigureOut">
              <a:rPr lang="en-US" smtClean="0"/>
              <a:t>6/30/2016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473ED-428A-4C95-9873-12CC834535CD}" type="slidenum">
              <a:rPr lang="en-US" smtClean="0"/>
              <a:t>‹#›</a:t>
            </a:fld>
            <a:endParaRPr lang="en-US"/>
          </a:p>
        </p:txBody>
      </p:sp>
    </p:spTree>
    <p:extLst>
      <p:ext uri="{BB962C8B-B14F-4D97-AF65-F5344CB8AC3E}">
        <p14:creationId xmlns:p14="http://schemas.microsoft.com/office/powerpoint/2010/main" val="1331192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ncbussafety.org/va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Pupil Transportation </a:t>
            </a:r>
            <a:br>
              <a:rPr lang="en-US" dirty="0" smtClean="0"/>
            </a:br>
            <a:r>
              <a:rPr lang="en-US" dirty="0" smtClean="0"/>
              <a:t>Laws and Policies</a:t>
            </a:r>
            <a:endParaRPr lang="en-US" dirty="0"/>
          </a:p>
        </p:txBody>
      </p:sp>
      <p:sp>
        <p:nvSpPr>
          <p:cNvPr id="3" name="Subtitle 2"/>
          <p:cNvSpPr>
            <a:spLocks noGrp="1"/>
          </p:cNvSpPr>
          <p:nvPr>
            <p:ph type="subTitle" idx="1"/>
          </p:nvPr>
        </p:nvSpPr>
        <p:spPr/>
        <p:txBody>
          <a:bodyPr>
            <a:normAutofit lnSpcReduction="10000"/>
          </a:bodyPr>
          <a:lstStyle/>
          <a:p>
            <a:r>
              <a:rPr lang="en-US" dirty="0" smtClean="0"/>
              <a:t>Derek Graham</a:t>
            </a:r>
          </a:p>
          <a:p>
            <a:r>
              <a:rPr lang="en-US" dirty="0" smtClean="0"/>
              <a:t>Section Chief, Transportation Services</a:t>
            </a:r>
          </a:p>
          <a:p>
            <a:r>
              <a:rPr lang="en-US" dirty="0" smtClean="0"/>
              <a:t>North Carolina Department of Public </a:t>
            </a:r>
            <a:r>
              <a:rPr lang="en-US" dirty="0" smtClean="0"/>
              <a:t>Instruction</a:t>
            </a:r>
          </a:p>
          <a:p>
            <a:r>
              <a:rPr lang="en-US" dirty="0" smtClean="0"/>
              <a:t>June 2016</a:t>
            </a:r>
            <a:endParaRPr lang="en-US" dirty="0"/>
          </a:p>
        </p:txBody>
      </p:sp>
    </p:spTree>
    <p:extLst>
      <p:ext uri="{BB962C8B-B14F-4D97-AF65-F5344CB8AC3E}">
        <p14:creationId xmlns:p14="http://schemas.microsoft.com/office/powerpoint/2010/main" val="894837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0" y="400050"/>
            <a:ext cx="9144000" cy="1123950"/>
          </a:xfrm>
        </p:spPr>
        <p:txBody>
          <a:bodyPr>
            <a:normAutofit fontScale="90000"/>
          </a:bodyPr>
          <a:lstStyle/>
          <a:p>
            <a:pPr eaLnBrk="1" hangingPunct="1"/>
            <a:r>
              <a:rPr lang="en-US" altLang="en-US" smtClean="0">
                <a:latin typeface="Arial" panose="020B0604020202020204" pitchFamily="34" charset="0"/>
              </a:rPr>
              <a:t>§ </a:t>
            </a:r>
            <a:r>
              <a:rPr lang="en-US" altLang="en-US" b="1" smtClean="0">
                <a:latin typeface="Arial" panose="020B0604020202020204" pitchFamily="34" charset="0"/>
              </a:rPr>
              <a:t>115C-245</a:t>
            </a:r>
            <a:r>
              <a:rPr lang="en-US" altLang="en-US" smtClean="0">
                <a:latin typeface="Arial" panose="020B0604020202020204" pitchFamily="34" charset="0"/>
              </a:rPr>
              <a:t>. </a:t>
            </a:r>
            <a:r>
              <a:rPr lang="en-US" altLang="en-US" b="1" smtClean="0">
                <a:latin typeface="Arial" panose="020B0604020202020204" pitchFamily="34" charset="0"/>
              </a:rPr>
              <a:t>School bus drivers; monitors; safety assistants</a:t>
            </a:r>
            <a:endParaRPr lang="en-US" altLang="en-US" smtClean="0"/>
          </a:p>
        </p:txBody>
      </p:sp>
      <p:sp>
        <p:nvSpPr>
          <p:cNvPr id="10243" name="Rectangle 3"/>
          <p:cNvSpPr>
            <a:spLocks noGrp="1" noChangeArrowheads="1"/>
          </p:cNvSpPr>
          <p:nvPr>
            <p:ph type="body" idx="1"/>
          </p:nvPr>
        </p:nvSpPr>
        <p:spPr>
          <a:xfrm>
            <a:off x="1905000" y="1752600"/>
            <a:ext cx="8077200" cy="4114800"/>
          </a:xfrm>
        </p:spPr>
        <p:txBody>
          <a:bodyPr/>
          <a:lstStyle/>
          <a:p>
            <a:pPr eaLnBrk="1" hangingPunct="1">
              <a:lnSpc>
                <a:spcPct val="90000"/>
              </a:lnSpc>
            </a:pPr>
            <a:r>
              <a:rPr lang="en-US" altLang="en-US" smtClean="0"/>
              <a:t>LEA shall employ drivers</a:t>
            </a:r>
          </a:p>
          <a:p>
            <a:pPr eaLnBrk="1" hangingPunct="1">
              <a:lnSpc>
                <a:spcPct val="90000"/>
              </a:lnSpc>
            </a:pPr>
            <a:r>
              <a:rPr lang="en-US" altLang="en-US" smtClean="0"/>
              <a:t>Driver has authority over bus; discipline</a:t>
            </a:r>
          </a:p>
          <a:p>
            <a:pPr eaLnBrk="1" hangingPunct="1">
              <a:lnSpc>
                <a:spcPct val="90000"/>
              </a:lnSpc>
            </a:pPr>
            <a:r>
              <a:rPr lang="en-US" altLang="en-US" smtClean="0"/>
              <a:t>No one can ride unless authorized by the Superintendent (or designee)</a:t>
            </a:r>
          </a:p>
          <a:p>
            <a:pPr eaLnBrk="1" hangingPunct="1">
              <a:lnSpc>
                <a:spcPct val="90000"/>
              </a:lnSpc>
            </a:pPr>
            <a:r>
              <a:rPr lang="en-US" altLang="en-US" smtClean="0"/>
              <a:t>Monitors – unpaid volunteers to help with discipline</a:t>
            </a:r>
          </a:p>
          <a:p>
            <a:pPr eaLnBrk="1" hangingPunct="1">
              <a:lnSpc>
                <a:spcPct val="90000"/>
              </a:lnSpc>
            </a:pPr>
            <a:r>
              <a:rPr lang="en-US" altLang="en-US" smtClean="0"/>
              <a:t>May employ Transportation Safety Assistants (TSAs)</a:t>
            </a:r>
          </a:p>
        </p:txBody>
      </p:sp>
    </p:spTree>
    <p:extLst>
      <p:ext uri="{BB962C8B-B14F-4D97-AF65-F5344CB8AC3E}">
        <p14:creationId xmlns:p14="http://schemas.microsoft.com/office/powerpoint/2010/main" val="1640033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14589" y="609600"/>
            <a:ext cx="7431087" cy="1143000"/>
          </a:xfrm>
        </p:spPr>
        <p:txBody>
          <a:bodyPr>
            <a:normAutofit fontScale="90000"/>
          </a:bodyPr>
          <a:lstStyle/>
          <a:p>
            <a:pPr eaLnBrk="1" hangingPunct="1"/>
            <a:r>
              <a:rPr lang="en-US" altLang="en-US" smtClean="0">
                <a:latin typeface="Arial" panose="020B0604020202020204" pitchFamily="34" charset="0"/>
              </a:rPr>
              <a:t>§ </a:t>
            </a:r>
            <a:r>
              <a:rPr lang="en-US" altLang="en-US" b="1" smtClean="0">
                <a:latin typeface="Arial" panose="020B0604020202020204" pitchFamily="34" charset="0"/>
              </a:rPr>
              <a:t>115C-246</a:t>
            </a:r>
            <a:r>
              <a:rPr lang="en-US" altLang="en-US" smtClean="0">
                <a:latin typeface="Arial" panose="020B0604020202020204" pitchFamily="34" charset="0"/>
              </a:rPr>
              <a:t>. </a:t>
            </a:r>
            <a:r>
              <a:rPr lang="en-US" altLang="en-US" b="1" smtClean="0">
                <a:latin typeface="Arial" panose="020B0604020202020204" pitchFamily="34" charset="0"/>
              </a:rPr>
              <a:t>School bus routes</a:t>
            </a:r>
            <a:endParaRPr lang="en-US" altLang="en-US" smtClean="0"/>
          </a:p>
        </p:txBody>
      </p:sp>
      <p:sp>
        <p:nvSpPr>
          <p:cNvPr id="11267" name="Rectangle 3"/>
          <p:cNvSpPr>
            <a:spLocks noGrp="1" noChangeArrowheads="1"/>
          </p:cNvSpPr>
          <p:nvPr>
            <p:ph type="body" idx="1"/>
          </p:nvPr>
        </p:nvSpPr>
        <p:spPr>
          <a:xfrm>
            <a:off x="1905000" y="1905000"/>
            <a:ext cx="8458200" cy="4648200"/>
          </a:xfrm>
        </p:spPr>
        <p:txBody>
          <a:bodyPr/>
          <a:lstStyle/>
          <a:p>
            <a:pPr eaLnBrk="1" hangingPunct="1">
              <a:lnSpc>
                <a:spcPct val="90000"/>
              </a:lnSpc>
            </a:pPr>
            <a:r>
              <a:rPr lang="en-US" altLang="en-US" sz="3600"/>
              <a:t>Superintendent, or designee, responsible for school bus routes</a:t>
            </a:r>
          </a:p>
          <a:p>
            <a:pPr lvl="1" eaLnBrk="1" hangingPunct="1">
              <a:lnSpc>
                <a:spcPct val="90000"/>
              </a:lnSpc>
            </a:pPr>
            <a:r>
              <a:rPr lang="en-US" altLang="en-US" sz="2000"/>
              <a:t>(b)       Unless road or other conditions make it inadvisable, public school buses shall be routed on state‑maintained highways, municipal streets, or other streets with publicly dedicated right‑of‑way. The local board of education shall not be responsible for damage to the roadway. Each public school bus shall be routed so that the bus passes within one mile of the residence of each pupil assigned to that bus. A pupil who lives one and one‑half miles or more from the school to which the pupil is assigned shall be eligible for school bus transportation. </a:t>
            </a:r>
          </a:p>
          <a:p>
            <a:pPr eaLnBrk="1" hangingPunct="1">
              <a:lnSpc>
                <a:spcPct val="90000"/>
              </a:lnSpc>
            </a:pPr>
            <a:r>
              <a:rPr lang="en-US" altLang="en-US"/>
              <a:t>All routes filed at LEA and changes documented within 10 days</a:t>
            </a:r>
          </a:p>
        </p:txBody>
      </p:sp>
    </p:spTree>
    <p:extLst>
      <p:ext uri="{BB962C8B-B14F-4D97-AF65-F5344CB8AC3E}">
        <p14:creationId xmlns:p14="http://schemas.microsoft.com/office/powerpoint/2010/main" val="1426124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414589" y="609600"/>
            <a:ext cx="7431087" cy="1143000"/>
          </a:xfrm>
        </p:spPr>
        <p:txBody>
          <a:bodyPr>
            <a:normAutofit fontScale="90000"/>
          </a:bodyPr>
          <a:lstStyle/>
          <a:p>
            <a:pPr eaLnBrk="1" hangingPunct="1"/>
            <a:r>
              <a:rPr lang="en-US" altLang="en-US" smtClean="0">
                <a:latin typeface="Arial" panose="020B0604020202020204" pitchFamily="34" charset="0"/>
              </a:rPr>
              <a:t>§ </a:t>
            </a:r>
            <a:r>
              <a:rPr lang="en-US" altLang="en-US" b="1" smtClean="0">
                <a:latin typeface="Arial" panose="020B0604020202020204" pitchFamily="34" charset="0"/>
              </a:rPr>
              <a:t>115C-247</a:t>
            </a:r>
            <a:r>
              <a:rPr lang="en-US" altLang="en-US" smtClean="0">
                <a:latin typeface="Arial" panose="020B0604020202020204" pitchFamily="34" charset="0"/>
              </a:rPr>
              <a:t>. </a:t>
            </a:r>
            <a:r>
              <a:rPr lang="en-US" altLang="en-US" sz="4000" b="1">
                <a:latin typeface="Arial" panose="020B0604020202020204" pitchFamily="34" charset="0"/>
              </a:rPr>
              <a:t>Purchase of activity buses by local boards</a:t>
            </a:r>
            <a:endParaRPr lang="en-US" altLang="en-US" sz="4000"/>
          </a:p>
        </p:txBody>
      </p:sp>
      <p:sp>
        <p:nvSpPr>
          <p:cNvPr id="12291" name="Rectangle 3"/>
          <p:cNvSpPr>
            <a:spLocks noGrp="1" noChangeArrowheads="1"/>
          </p:cNvSpPr>
          <p:nvPr>
            <p:ph type="body" idx="1"/>
          </p:nvPr>
        </p:nvSpPr>
        <p:spPr>
          <a:xfrm>
            <a:off x="1905000" y="1905000"/>
            <a:ext cx="8458200" cy="4648200"/>
          </a:xfrm>
        </p:spPr>
        <p:txBody>
          <a:bodyPr/>
          <a:lstStyle/>
          <a:p>
            <a:pPr eaLnBrk="1" hangingPunct="1">
              <a:lnSpc>
                <a:spcPct val="90000"/>
              </a:lnSpc>
            </a:pPr>
            <a:r>
              <a:rPr lang="en-US" altLang="en-US" sz="3600"/>
              <a:t>Authorized to operated activity buses</a:t>
            </a:r>
          </a:p>
          <a:p>
            <a:pPr lvl="1" eaLnBrk="1" hangingPunct="1">
              <a:lnSpc>
                <a:spcPct val="90000"/>
              </a:lnSpc>
            </a:pPr>
            <a:r>
              <a:rPr lang="en-US" altLang="en-US"/>
              <a:t>“to and from athletic events and for other local school activity purposes”</a:t>
            </a:r>
          </a:p>
          <a:p>
            <a:pPr eaLnBrk="1" hangingPunct="1">
              <a:lnSpc>
                <a:spcPct val="90000"/>
              </a:lnSpc>
            </a:pPr>
            <a:r>
              <a:rPr lang="en-US" altLang="en-US" smtClean="0"/>
              <a:t>Local board shall adopt a policy for proper use of the vehicles. The policy shall permit use for athletic events during the regular season and playoffs and to other school-sponsored activities</a:t>
            </a:r>
          </a:p>
        </p:txBody>
      </p:sp>
    </p:spTree>
    <p:extLst>
      <p:ext uri="{BB962C8B-B14F-4D97-AF65-F5344CB8AC3E}">
        <p14:creationId xmlns:p14="http://schemas.microsoft.com/office/powerpoint/2010/main" val="652398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52600" y="685800"/>
            <a:ext cx="8686800" cy="1123950"/>
          </a:xfrm>
        </p:spPr>
        <p:txBody>
          <a:bodyPr>
            <a:normAutofit fontScale="90000"/>
          </a:bodyPr>
          <a:lstStyle/>
          <a:p>
            <a:pPr eaLnBrk="1" hangingPunct="1"/>
            <a:r>
              <a:rPr lang="en-US" altLang="en-US" sz="3200">
                <a:latin typeface="Arial" panose="020B0604020202020204" pitchFamily="34" charset="0"/>
              </a:rPr>
              <a:t>§</a:t>
            </a:r>
            <a:r>
              <a:rPr lang="en-US" altLang="en-US" sz="3200" b="1">
                <a:latin typeface="Arial" panose="020B0604020202020204" pitchFamily="34" charset="0"/>
              </a:rPr>
              <a:t>115C-248. Inspection of school buses and activity buses; report of defects by drivers; discontinuing use until defects remedied.</a:t>
            </a:r>
            <a:r>
              <a:rPr lang="en-US" altLang="en-US" smtClean="0">
                <a:latin typeface="Arial" panose="020B0604020202020204" pitchFamily="34" charset="0"/>
              </a:rPr>
              <a:t> </a:t>
            </a:r>
            <a:endParaRPr lang="en-US" altLang="en-US" smtClean="0"/>
          </a:p>
        </p:txBody>
      </p:sp>
      <p:sp>
        <p:nvSpPr>
          <p:cNvPr id="13315" name="Rectangle 3"/>
          <p:cNvSpPr>
            <a:spLocks noGrp="1" noChangeArrowheads="1"/>
          </p:cNvSpPr>
          <p:nvPr>
            <p:ph type="body" idx="1"/>
          </p:nvPr>
        </p:nvSpPr>
        <p:spPr/>
        <p:txBody>
          <a:bodyPr/>
          <a:lstStyle/>
          <a:p>
            <a:pPr eaLnBrk="1" hangingPunct="1"/>
            <a:r>
              <a:rPr lang="en-US" altLang="en-US" smtClean="0"/>
              <a:t>Superintendent shall cause each bus to be inspected every 30 days; findings documented and filed</a:t>
            </a:r>
          </a:p>
          <a:p>
            <a:pPr eaLnBrk="1" hangingPunct="1"/>
            <a:r>
              <a:rPr lang="en-US" altLang="en-US" smtClean="0"/>
              <a:t>Driver must report defects promptly</a:t>
            </a:r>
          </a:p>
          <a:p>
            <a:pPr eaLnBrk="1" hangingPunct="1"/>
            <a:r>
              <a:rPr lang="en-US" altLang="en-US" smtClean="0"/>
              <a:t>Principal or superintendent must remove from service if not safe</a:t>
            </a:r>
          </a:p>
          <a:p>
            <a:pPr eaLnBrk="1" hangingPunct="1"/>
            <a:r>
              <a:rPr lang="en-US" altLang="en-US" smtClean="0"/>
              <a:t>Same applies to Activity Buses</a:t>
            </a:r>
          </a:p>
          <a:p>
            <a:pPr eaLnBrk="1" hangingPunct="1"/>
            <a:endParaRPr lang="en-US" altLang="en-US" smtClean="0"/>
          </a:p>
        </p:txBody>
      </p:sp>
    </p:spTree>
    <p:extLst>
      <p:ext uri="{BB962C8B-B14F-4D97-AF65-F5344CB8AC3E}">
        <p14:creationId xmlns:p14="http://schemas.microsoft.com/office/powerpoint/2010/main" val="2245343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0" y="400050"/>
            <a:ext cx="9144000" cy="1123950"/>
          </a:xfrm>
        </p:spPr>
        <p:txBody>
          <a:bodyPr/>
          <a:lstStyle/>
          <a:p>
            <a:pPr eaLnBrk="1" hangingPunct="1"/>
            <a:r>
              <a:rPr lang="en-US" altLang="en-US" sz="3600">
                <a:latin typeface="Arial" panose="020B0604020202020204" pitchFamily="34" charset="0"/>
              </a:rPr>
              <a:t>§ </a:t>
            </a:r>
            <a:r>
              <a:rPr lang="en-US" altLang="en-US" sz="3600" b="1">
                <a:latin typeface="Arial" panose="020B0604020202020204" pitchFamily="34" charset="0"/>
              </a:rPr>
              <a:t>115C-249. Purchase and maintenance of school buses, materials and supplies</a:t>
            </a:r>
            <a:r>
              <a:rPr lang="en-US" altLang="en-US" sz="3600">
                <a:latin typeface="Arial" panose="020B0604020202020204" pitchFamily="34" charset="0"/>
              </a:rPr>
              <a:t>.</a:t>
            </a:r>
            <a:endParaRPr lang="en-US" altLang="en-US" sz="3600"/>
          </a:p>
        </p:txBody>
      </p:sp>
      <p:sp>
        <p:nvSpPr>
          <p:cNvPr id="14339" name="Rectangle 3"/>
          <p:cNvSpPr>
            <a:spLocks noGrp="1" noChangeArrowheads="1"/>
          </p:cNvSpPr>
          <p:nvPr>
            <p:ph type="body" idx="1"/>
          </p:nvPr>
        </p:nvSpPr>
        <p:spPr>
          <a:xfrm>
            <a:off x="1905000" y="2057400"/>
            <a:ext cx="8382000" cy="4114800"/>
          </a:xfrm>
        </p:spPr>
        <p:txBody>
          <a:bodyPr/>
          <a:lstStyle/>
          <a:p>
            <a:pPr eaLnBrk="1" hangingPunct="1"/>
            <a:r>
              <a:rPr lang="en-US" altLang="en-US" smtClean="0"/>
              <a:t>LEA may purchase additional school buses</a:t>
            </a:r>
          </a:p>
          <a:p>
            <a:pPr eaLnBrk="1" hangingPunct="1"/>
            <a:r>
              <a:rPr lang="en-US" altLang="en-US" smtClean="0"/>
              <a:t>Tax-levying authorities authorized to make provision in capital budget</a:t>
            </a:r>
          </a:p>
          <a:p>
            <a:pPr eaLnBrk="1" hangingPunct="1"/>
            <a:r>
              <a:rPr lang="en-US" altLang="en-US" smtClean="0"/>
              <a:t>Funds appropriated by G.A. shall be allocated to LEAs</a:t>
            </a:r>
          </a:p>
          <a:p>
            <a:pPr lvl="1" eaLnBrk="1" hangingPunct="1"/>
            <a:r>
              <a:rPr lang="en-US" altLang="en-US" smtClean="0"/>
              <a:t>School bus 20 years or 250,000 miles</a:t>
            </a:r>
          </a:p>
          <a:p>
            <a:pPr lvl="1" eaLnBrk="1" hangingPunct="1"/>
            <a:r>
              <a:rPr lang="en-US" altLang="en-US" smtClean="0"/>
              <a:t>Under 15 years, 300,000 miles</a:t>
            </a:r>
          </a:p>
          <a:p>
            <a:pPr lvl="1" eaLnBrk="1" hangingPunct="1"/>
            <a:r>
              <a:rPr lang="en-US" altLang="en-US" smtClean="0"/>
              <a:t>May receive $2000 in lieu of replacement that year</a:t>
            </a:r>
          </a:p>
          <a:p>
            <a:pPr eaLnBrk="1" hangingPunct="1"/>
            <a:r>
              <a:rPr lang="en-US" altLang="en-US" smtClean="0"/>
              <a:t>Title to the LEA</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581076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752600" y="381000"/>
            <a:ext cx="8915400" cy="1123950"/>
          </a:xfrm>
        </p:spPr>
        <p:txBody>
          <a:bodyPr/>
          <a:lstStyle/>
          <a:p>
            <a:pPr eaLnBrk="1" hangingPunct="1"/>
            <a:r>
              <a:rPr lang="en-US" altLang="en-US" sz="3200">
                <a:latin typeface="Arial" panose="020B0604020202020204" pitchFamily="34" charset="0"/>
              </a:rPr>
              <a:t>§ </a:t>
            </a:r>
            <a:r>
              <a:rPr lang="en-US" altLang="en-US" sz="3200" b="1">
                <a:latin typeface="Arial" panose="020B0604020202020204" pitchFamily="34" charset="0"/>
              </a:rPr>
              <a:t>115C-249. Purchase and maintenance of school buses, materials and supplies</a:t>
            </a:r>
            <a:r>
              <a:rPr lang="en-US" altLang="en-US" sz="3200">
                <a:latin typeface="Arial" panose="020B0604020202020204" pitchFamily="34" charset="0"/>
              </a:rPr>
              <a:t>.</a:t>
            </a:r>
          </a:p>
        </p:txBody>
      </p:sp>
      <p:sp>
        <p:nvSpPr>
          <p:cNvPr id="15363" name="Rectangle 3"/>
          <p:cNvSpPr>
            <a:spLocks noGrp="1" noChangeArrowheads="1"/>
          </p:cNvSpPr>
          <p:nvPr>
            <p:ph type="body" idx="1"/>
          </p:nvPr>
        </p:nvSpPr>
        <p:spPr/>
        <p:txBody>
          <a:bodyPr/>
          <a:lstStyle/>
          <a:p>
            <a:pPr eaLnBrk="1" hangingPunct="1"/>
            <a:r>
              <a:rPr lang="en-US" altLang="en-US" smtClean="0"/>
              <a:t>LEA supplies buildings and equipment for storage and maintenance of buses</a:t>
            </a:r>
          </a:p>
          <a:p>
            <a:pPr eaLnBrk="1" hangingPunct="1"/>
            <a:r>
              <a:rPr lang="en-US" altLang="en-US" smtClean="0"/>
              <a:t>Damage or destruction – LEA may apply to the state for funds</a:t>
            </a:r>
          </a:p>
          <a:p>
            <a:pPr eaLnBrk="1" hangingPunct="1"/>
            <a:r>
              <a:rPr lang="en-US" altLang="en-US" smtClean="0"/>
              <a:t>Buses and service vehicles purchased through Dept. of Administration</a:t>
            </a:r>
          </a:p>
          <a:p>
            <a:pPr eaLnBrk="1" hangingPunct="1"/>
            <a:r>
              <a:rPr lang="en-US" altLang="en-US" smtClean="0"/>
              <a:t>Appropriations shall not revert</a:t>
            </a:r>
          </a:p>
        </p:txBody>
      </p:sp>
    </p:spTree>
    <p:extLst>
      <p:ext uri="{BB962C8B-B14F-4D97-AF65-F5344CB8AC3E}">
        <p14:creationId xmlns:p14="http://schemas.microsoft.com/office/powerpoint/2010/main" val="38108589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52600" y="381000"/>
            <a:ext cx="8915400" cy="1524000"/>
          </a:xfrm>
        </p:spPr>
        <p:txBody>
          <a:bodyPr/>
          <a:lstStyle/>
          <a:p>
            <a:pPr eaLnBrk="1" hangingPunct="1"/>
            <a:r>
              <a:rPr lang="en-US" altLang="en-US" sz="3200">
                <a:latin typeface="Arial" panose="020B0604020202020204" pitchFamily="34" charset="0"/>
              </a:rPr>
              <a:t>§ </a:t>
            </a:r>
            <a:r>
              <a:rPr lang="en-US" altLang="en-US" sz="3200" b="1">
                <a:latin typeface="Arial" panose="020B0604020202020204" pitchFamily="34" charset="0"/>
              </a:rPr>
              <a:t>115C-249.1  Purchase of tires for school buses; repair or refurbishment of tires for school buses</a:t>
            </a:r>
            <a:r>
              <a:rPr lang="en-US" altLang="en-US" sz="3200">
                <a:latin typeface="Arial" panose="020B0604020202020204" pitchFamily="34" charset="0"/>
              </a:rPr>
              <a:t>.</a:t>
            </a:r>
          </a:p>
        </p:txBody>
      </p:sp>
      <p:sp>
        <p:nvSpPr>
          <p:cNvPr id="16387" name="Rectangle 3"/>
          <p:cNvSpPr>
            <a:spLocks noGrp="1" noChangeArrowheads="1"/>
          </p:cNvSpPr>
          <p:nvPr>
            <p:ph type="body" idx="1"/>
          </p:nvPr>
        </p:nvSpPr>
        <p:spPr/>
        <p:txBody>
          <a:bodyPr/>
          <a:lstStyle/>
          <a:p>
            <a:pPr eaLnBrk="1" hangingPunct="1"/>
            <a:r>
              <a:rPr lang="en-US" altLang="en-US" smtClean="0"/>
              <a:t>LEA must purchase tires that posees the original ualtered and uncovered tire sidewall.</a:t>
            </a:r>
          </a:p>
        </p:txBody>
      </p:sp>
    </p:spTree>
    <p:extLst>
      <p:ext uri="{BB962C8B-B14F-4D97-AF65-F5344CB8AC3E}">
        <p14:creationId xmlns:p14="http://schemas.microsoft.com/office/powerpoint/2010/main" val="3688342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latin typeface="Arial" panose="020B0604020202020204" pitchFamily="34" charset="0"/>
              </a:rPr>
              <a:t>§ </a:t>
            </a:r>
            <a:r>
              <a:rPr lang="en-US" altLang="en-US" b="1" smtClean="0">
                <a:latin typeface="Arial" panose="020B0604020202020204" pitchFamily="34" charset="0"/>
              </a:rPr>
              <a:t>115C-253. Contracts for transportation</a:t>
            </a:r>
            <a:r>
              <a:rPr lang="en-US" altLang="en-US" smtClean="0">
                <a:latin typeface="Arial" panose="020B0604020202020204" pitchFamily="34" charset="0"/>
              </a:rPr>
              <a:t>. </a:t>
            </a:r>
            <a:endParaRPr lang="en-US" altLang="en-US" smtClean="0"/>
          </a:p>
        </p:txBody>
      </p:sp>
      <p:sp>
        <p:nvSpPr>
          <p:cNvPr id="17411" name="Rectangle 3"/>
          <p:cNvSpPr>
            <a:spLocks noGrp="1" noChangeArrowheads="1"/>
          </p:cNvSpPr>
          <p:nvPr>
            <p:ph type="body" idx="1"/>
          </p:nvPr>
        </p:nvSpPr>
        <p:spPr>
          <a:xfrm>
            <a:off x="1828800" y="1981200"/>
            <a:ext cx="8458200" cy="4114800"/>
          </a:xfrm>
        </p:spPr>
        <p:txBody>
          <a:bodyPr/>
          <a:lstStyle/>
          <a:p>
            <a:pPr eaLnBrk="1" hangingPunct="1"/>
            <a:r>
              <a:rPr lang="en-US" altLang="en-US" smtClean="0"/>
              <a:t>LEA may contract for transportation of pupils</a:t>
            </a:r>
          </a:p>
          <a:p>
            <a:pPr eaLnBrk="1" hangingPunct="1"/>
            <a:r>
              <a:rPr lang="en-US" altLang="en-US" smtClean="0"/>
              <a:t>Vehicles constructed as required by the State Board</a:t>
            </a:r>
          </a:p>
          <a:p>
            <a:pPr eaLnBrk="1" hangingPunct="1"/>
            <a:r>
              <a:rPr lang="en-US" altLang="en-US" smtClean="0"/>
              <a:t>Vehicles under 16 passengers don’t have to meet school bus equipment requirements but rules adopted by State Board of Education</a:t>
            </a:r>
          </a:p>
        </p:txBody>
      </p:sp>
    </p:spTree>
    <p:extLst>
      <p:ext uri="{BB962C8B-B14F-4D97-AF65-F5344CB8AC3E}">
        <p14:creationId xmlns:p14="http://schemas.microsoft.com/office/powerpoint/2010/main" val="2295884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12-15 Passenger Vans</a:t>
            </a:r>
          </a:p>
        </p:txBody>
      </p:sp>
      <p:sp>
        <p:nvSpPr>
          <p:cNvPr id="18435" name="Content Placeholder 2"/>
          <p:cNvSpPr>
            <a:spLocks noGrp="1"/>
          </p:cNvSpPr>
          <p:nvPr>
            <p:ph idx="1"/>
          </p:nvPr>
        </p:nvSpPr>
        <p:spPr/>
        <p:txBody>
          <a:bodyPr/>
          <a:lstStyle/>
          <a:p>
            <a:pPr marL="0" indent="0">
              <a:buNone/>
            </a:pPr>
            <a:r>
              <a:rPr lang="en-US" altLang="en-US" smtClean="0">
                <a:hlinkClick r:id="rId2"/>
              </a:rPr>
              <a:t>http://www.ncbussafety.org/vans</a:t>
            </a:r>
            <a:endParaRPr lang="en-US" altLang="en-US" smtClean="0"/>
          </a:p>
          <a:p>
            <a:pPr marL="0" indent="0">
              <a:buNone/>
            </a:pPr>
            <a:endParaRPr lang="en-US" altLang="en-US" smtClean="0"/>
          </a:p>
        </p:txBody>
      </p:sp>
      <p:pic>
        <p:nvPicPr>
          <p:cNvPr id="18436" name="Picture 3"/>
          <p:cNvPicPr>
            <a:picLocks noChangeAspect="1"/>
          </p:cNvPicPr>
          <p:nvPr/>
        </p:nvPicPr>
        <p:blipFill>
          <a:blip r:embed="rId3">
            <a:extLst>
              <a:ext uri="{28A0092B-C50C-407E-A947-70E740481C1C}">
                <a14:useLocalDpi xmlns:a14="http://schemas.microsoft.com/office/drawing/2010/main" val="0"/>
              </a:ext>
            </a:extLst>
          </a:blip>
          <a:srcRect l="8418" t="12637" r="20718" b="6046"/>
          <a:stretch>
            <a:fillRect/>
          </a:stretch>
        </p:blipFill>
        <p:spPr bwMode="auto">
          <a:xfrm>
            <a:off x="4170363" y="2743201"/>
            <a:ext cx="64770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999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z="4000">
                <a:latin typeface="Arial" panose="020B0604020202020204" pitchFamily="34" charset="0"/>
              </a:rPr>
              <a:t>§ </a:t>
            </a:r>
            <a:r>
              <a:rPr lang="en-US" altLang="en-US" sz="4000" b="1">
                <a:latin typeface="Arial" panose="020B0604020202020204" pitchFamily="34" charset="0"/>
              </a:rPr>
              <a:t>115C-254. Use of school buses by State militia or national guard</a:t>
            </a:r>
            <a:endParaRPr lang="en-US" altLang="en-US" sz="4000"/>
          </a:p>
        </p:txBody>
      </p:sp>
      <p:sp>
        <p:nvSpPr>
          <p:cNvPr id="19459" name="Rectangle 3"/>
          <p:cNvSpPr>
            <a:spLocks noGrp="1" noChangeArrowheads="1"/>
          </p:cNvSpPr>
          <p:nvPr>
            <p:ph type="body" idx="1"/>
          </p:nvPr>
        </p:nvSpPr>
        <p:spPr/>
        <p:txBody>
          <a:bodyPr/>
          <a:lstStyle/>
          <a:p>
            <a:pPr eaLnBrk="1" hangingPunct="1"/>
            <a:r>
              <a:rPr lang="en-US" altLang="en-US" smtClean="0">
                <a:latin typeface="Arial" panose="020B0604020202020204" pitchFamily="34" charset="0"/>
              </a:rPr>
              <a:t>North Carolina State Defense Militia or the national guard to transport their members</a:t>
            </a:r>
          </a:p>
          <a:p>
            <a:pPr eaLnBrk="1" hangingPunct="1"/>
            <a:r>
              <a:rPr lang="en-US" altLang="en-US" smtClean="0">
                <a:latin typeface="Arial" panose="020B0604020202020204" pitchFamily="34" charset="0"/>
              </a:rPr>
              <a:t>Expenses paid by the Militia or the guard</a:t>
            </a:r>
            <a:endParaRPr lang="en-US" altLang="en-US" smtClean="0"/>
          </a:p>
          <a:p>
            <a:pPr eaLnBrk="1" hangingPunct="1"/>
            <a:endParaRPr lang="en-US" altLang="en-US" smtClean="0"/>
          </a:p>
        </p:txBody>
      </p:sp>
    </p:spTree>
    <p:extLst>
      <p:ext uri="{BB962C8B-B14F-4D97-AF65-F5344CB8AC3E}">
        <p14:creationId xmlns:p14="http://schemas.microsoft.com/office/powerpoint/2010/main" val="2110866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Components of Law</a:t>
            </a:r>
            <a:endParaRPr lang="en-US" dirty="0"/>
          </a:p>
        </p:txBody>
      </p:sp>
      <p:sp>
        <p:nvSpPr>
          <p:cNvPr id="3" name="Content Placeholder 2"/>
          <p:cNvSpPr>
            <a:spLocks noGrp="1"/>
          </p:cNvSpPr>
          <p:nvPr>
            <p:ph idx="1"/>
          </p:nvPr>
        </p:nvSpPr>
        <p:spPr/>
        <p:txBody>
          <a:bodyPr/>
          <a:lstStyle/>
          <a:p>
            <a:r>
              <a:rPr lang="en-US" dirty="0" smtClean="0"/>
              <a:t>State Public School Law – Transportation</a:t>
            </a:r>
          </a:p>
          <a:p>
            <a:r>
              <a:rPr lang="en-US" dirty="0" smtClean="0"/>
              <a:t>State Public School Law - Other</a:t>
            </a:r>
          </a:p>
          <a:p>
            <a:r>
              <a:rPr lang="en-US" dirty="0" smtClean="0"/>
              <a:t>Motor Vehicle Law</a:t>
            </a:r>
          </a:p>
          <a:p>
            <a:r>
              <a:rPr lang="en-US" dirty="0" smtClean="0"/>
              <a:t>State Board of Education Policy</a:t>
            </a:r>
          </a:p>
          <a:p>
            <a:r>
              <a:rPr lang="en-US" dirty="0" smtClean="0"/>
              <a:t>Criminal Law</a:t>
            </a:r>
          </a:p>
          <a:p>
            <a:r>
              <a:rPr lang="en-US" dirty="0" smtClean="0"/>
              <a:t>Administrative Law</a:t>
            </a:r>
          </a:p>
          <a:p>
            <a:r>
              <a:rPr lang="en-US" dirty="0" smtClean="0"/>
              <a:t>Federal Law</a:t>
            </a:r>
            <a:endParaRPr lang="en-US" dirty="0"/>
          </a:p>
        </p:txBody>
      </p:sp>
    </p:spTree>
    <p:extLst>
      <p:ext uri="{BB962C8B-B14F-4D97-AF65-F5344CB8AC3E}">
        <p14:creationId xmlns:p14="http://schemas.microsoft.com/office/powerpoint/2010/main" val="3561732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3200">
                <a:latin typeface="Arial" panose="020B0604020202020204" pitchFamily="34" charset="0"/>
              </a:rPr>
              <a:t>§</a:t>
            </a:r>
            <a:r>
              <a:rPr lang="en-US" altLang="en-US" sz="3200" b="1">
                <a:latin typeface="Arial" panose="020B0604020202020204" pitchFamily="34" charset="0"/>
              </a:rPr>
              <a:t>115C-255. Liability insurance and waiver of immunity as to certain acts of bus drivers.</a:t>
            </a:r>
            <a:r>
              <a:rPr lang="en-US" altLang="en-US" sz="3200">
                <a:latin typeface="Arial" panose="020B0604020202020204" pitchFamily="34" charset="0"/>
              </a:rPr>
              <a:t> </a:t>
            </a:r>
            <a:endParaRPr lang="en-US" altLang="en-US" sz="3200"/>
          </a:p>
        </p:txBody>
      </p:sp>
      <p:sp>
        <p:nvSpPr>
          <p:cNvPr id="20483" name="Rectangle 3"/>
          <p:cNvSpPr>
            <a:spLocks noGrp="1" noChangeArrowheads="1"/>
          </p:cNvSpPr>
          <p:nvPr>
            <p:ph type="body" idx="1"/>
          </p:nvPr>
        </p:nvSpPr>
        <p:spPr/>
        <p:txBody>
          <a:bodyPr/>
          <a:lstStyle/>
          <a:p>
            <a:pPr eaLnBrk="1" hangingPunct="1"/>
            <a:r>
              <a:rPr lang="en-US" altLang="en-US" smtClean="0"/>
              <a:t>Ref – 115C-42 except when operated with funds from State Public School Fund; waived governmental immunity by purchasing insurance  (local vehicles)</a:t>
            </a:r>
          </a:p>
        </p:txBody>
      </p:sp>
    </p:spTree>
    <p:extLst>
      <p:ext uri="{BB962C8B-B14F-4D97-AF65-F5344CB8AC3E}">
        <p14:creationId xmlns:p14="http://schemas.microsoft.com/office/powerpoint/2010/main" val="3907888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latin typeface="Arial" panose="020B0604020202020204" pitchFamily="34" charset="0"/>
              </a:rPr>
              <a:t>§</a:t>
            </a:r>
            <a:r>
              <a:rPr lang="en-US" altLang="en-US" b="1" smtClean="0">
                <a:latin typeface="Arial" panose="020B0604020202020204" pitchFamily="34" charset="0"/>
              </a:rPr>
              <a:t>115C 256-262</a:t>
            </a:r>
            <a:r>
              <a:rPr lang="en-US" altLang="en-US" smtClean="0"/>
              <a:t/>
            </a:r>
            <a:br>
              <a:rPr lang="en-US" altLang="en-US" smtClean="0"/>
            </a:br>
            <a:endParaRPr lang="en-US" altLang="en-US" smtClean="0"/>
          </a:p>
        </p:txBody>
      </p:sp>
      <p:sp>
        <p:nvSpPr>
          <p:cNvPr id="21507" name="Rectangle 3"/>
          <p:cNvSpPr>
            <a:spLocks noGrp="1" noChangeArrowheads="1"/>
          </p:cNvSpPr>
          <p:nvPr>
            <p:ph type="body" idx="1"/>
          </p:nvPr>
        </p:nvSpPr>
        <p:spPr/>
        <p:txBody>
          <a:bodyPr/>
          <a:lstStyle/>
          <a:p>
            <a:pPr eaLnBrk="1" hangingPunct="1">
              <a:lnSpc>
                <a:spcPct val="90000"/>
              </a:lnSpc>
            </a:pPr>
            <a:r>
              <a:rPr lang="en-US" altLang="en-US" dirty="0">
                <a:latin typeface="Arial" panose="020B0604020202020204" pitchFamily="34" charset="0"/>
              </a:rPr>
              <a:t>§</a:t>
            </a:r>
            <a:r>
              <a:rPr lang="en-US" altLang="en-US" b="1" dirty="0">
                <a:latin typeface="Arial" panose="020B0604020202020204" pitchFamily="34" charset="0"/>
              </a:rPr>
              <a:t>115C-256. School bus drivers under Workers' Compensation Act</a:t>
            </a:r>
            <a:r>
              <a:rPr lang="en-US" altLang="en-US" dirty="0">
                <a:latin typeface="Arial" panose="020B0604020202020204" pitchFamily="34" charset="0"/>
              </a:rPr>
              <a:t>. </a:t>
            </a:r>
            <a:endParaRPr lang="en-US" altLang="en-US" dirty="0"/>
          </a:p>
          <a:p>
            <a:pPr eaLnBrk="1" hangingPunct="1">
              <a:lnSpc>
                <a:spcPct val="90000"/>
              </a:lnSpc>
            </a:pPr>
            <a:r>
              <a:rPr lang="en-US" altLang="en-US" dirty="0">
                <a:latin typeface="Arial" panose="020B0604020202020204" pitchFamily="34" charset="0"/>
              </a:rPr>
              <a:t>§ </a:t>
            </a:r>
            <a:r>
              <a:rPr lang="en-US" altLang="en-US" b="1" dirty="0">
                <a:latin typeface="Arial" panose="020B0604020202020204" pitchFamily="34" charset="0"/>
              </a:rPr>
              <a:t>115C-257. Attorney General to pay claims</a:t>
            </a:r>
          </a:p>
          <a:p>
            <a:pPr lvl="1" eaLnBrk="1" hangingPunct="1">
              <a:lnSpc>
                <a:spcPct val="90000"/>
              </a:lnSpc>
            </a:pPr>
            <a:r>
              <a:rPr lang="en-US" altLang="en-US" dirty="0"/>
              <a:t>Medical up to $3000 for pupils injured</a:t>
            </a:r>
          </a:p>
          <a:p>
            <a:pPr eaLnBrk="1" hangingPunct="1">
              <a:lnSpc>
                <a:spcPct val="90000"/>
              </a:lnSpc>
            </a:pPr>
            <a:r>
              <a:rPr lang="en-US" altLang="en-US" dirty="0">
                <a:latin typeface="Arial" panose="020B0604020202020204" pitchFamily="34" charset="0"/>
              </a:rPr>
              <a:t>§</a:t>
            </a:r>
            <a:r>
              <a:rPr lang="en-US" altLang="en-US" b="1" dirty="0">
                <a:latin typeface="Arial" panose="020B0604020202020204" pitchFamily="34" charset="0"/>
              </a:rPr>
              <a:t>115C-258. Provisions regarding payment</a:t>
            </a:r>
          </a:p>
          <a:p>
            <a:pPr lvl="1" eaLnBrk="1" hangingPunct="1">
              <a:lnSpc>
                <a:spcPct val="90000"/>
              </a:lnSpc>
            </a:pPr>
            <a:r>
              <a:rPr lang="en-US" altLang="en-US" dirty="0"/>
              <a:t>Regardless of liability of driver</a:t>
            </a:r>
          </a:p>
          <a:p>
            <a:pPr eaLnBrk="1" hangingPunct="1">
              <a:lnSpc>
                <a:spcPct val="90000"/>
              </a:lnSpc>
            </a:pPr>
            <a:r>
              <a:rPr lang="en-US" altLang="en-US" dirty="0">
                <a:latin typeface="Arial" panose="020B0604020202020204" pitchFamily="34" charset="0"/>
              </a:rPr>
              <a:t>§</a:t>
            </a:r>
            <a:r>
              <a:rPr lang="en-US" altLang="en-US" b="1" dirty="0">
                <a:latin typeface="Arial" panose="020B0604020202020204" pitchFamily="34" charset="0"/>
              </a:rPr>
              <a:t>115C-259. Claims must be filed within one year</a:t>
            </a:r>
          </a:p>
          <a:p>
            <a:pPr eaLnBrk="1" hangingPunct="1">
              <a:lnSpc>
                <a:spcPct val="90000"/>
              </a:lnSpc>
            </a:pPr>
            <a:r>
              <a:rPr lang="en-US" altLang="en-US" b="1" dirty="0">
                <a:latin typeface="Arial" panose="020B0604020202020204" pitchFamily="34" charset="0"/>
              </a:rPr>
              <a:t>§115C-262. Liability insurance and tort liability</a:t>
            </a:r>
            <a:endParaRPr lang="en-US" altLang="en-US" dirty="0"/>
          </a:p>
        </p:txBody>
      </p:sp>
    </p:spTree>
    <p:extLst>
      <p:ext uri="{BB962C8B-B14F-4D97-AF65-F5344CB8AC3E}">
        <p14:creationId xmlns:p14="http://schemas.microsoft.com/office/powerpoint/2010/main" val="2140195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sz="4400" kern="1200" dirty="0" smtClean="0">
                <a:solidFill>
                  <a:schemeClr val="tx1"/>
                </a:solidFill>
                <a:effectLst/>
                <a:latin typeface="+mj-lt"/>
                <a:ea typeface="+mj-ea"/>
                <a:cs typeface="+mj-cs"/>
              </a:rPr>
              <a:t>State Public School Law - Other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8736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4000" dirty="0"/>
              <a:t>115C-105.41 Students At-Risk of Academic Failure</a:t>
            </a:r>
          </a:p>
        </p:txBody>
      </p:sp>
      <p:sp>
        <p:nvSpPr>
          <p:cNvPr id="22531" name="Rectangle 3"/>
          <p:cNvSpPr>
            <a:spLocks noGrp="1" noChangeArrowheads="1"/>
          </p:cNvSpPr>
          <p:nvPr>
            <p:ph type="body" idx="1"/>
          </p:nvPr>
        </p:nvSpPr>
        <p:spPr/>
        <p:txBody>
          <a:bodyPr/>
          <a:lstStyle/>
          <a:p>
            <a:pPr eaLnBrk="1" hangingPunct="1">
              <a:lnSpc>
                <a:spcPct val="80000"/>
              </a:lnSpc>
              <a:buFontTx/>
              <a:buNone/>
            </a:pPr>
            <a:r>
              <a:rPr lang="en-US" altLang="en-US" sz="2000" dirty="0"/>
              <a:t>Local school administrative units shall identify students who have been placed at risk for academic failure…. At the beginning of the school year, a personal education plan for academic improvement with focused intervention and performance benchmarks shall be developed for any student not performing at least at grade level…Focused intervention and accelerated activities …..may include coaching, mentoring, tutoring, summer school, Saturday school, and extended days. Local school administrative units shall provide these activities free of charge to students. </a:t>
            </a:r>
          </a:p>
          <a:p>
            <a:pPr eaLnBrk="1" hangingPunct="1">
              <a:lnSpc>
                <a:spcPct val="80000"/>
              </a:lnSpc>
              <a:buFontTx/>
              <a:buNone/>
            </a:pPr>
            <a:r>
              <a:rPr lang="en-US" altLang="en-US" sz="2000" dirty="0"/>
              <a:t>Local school administrative units shall also provide transportation free of charge to all students for whom transportation is necessary for participation in these activities. </a:t>
            </a:r>
          </a:p>
        </p:txBody>
      </p:sp>
    </p:spTree>
    <p:extLst>
      <p:ext uri="{BB962C8B-B14F-4D97-AF65-F5344CB8AC3E}">
        <p14:creationId xmlns:p14="http://schemas.microsoft.com/office/powerpoint/2010/main" val="5624432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sz="4400" kern="1200" dirty="0" smtClean="0">
                <a:solidFill>
                  <a:schemeClr val="tx1"/>
                </a:solidFill>
                <a:effectLst/>
                <a:latin typeface="+mj-lt"/>
                <a:ea typeface="+mj-ea"/>
                <a:cs typeface="+mj-cs"/>
              </a:rPr>
              <a:t>Motor Vehicle Law</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4609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latin typeface="Arial Unicode MS" panose="020B0604020202020204" pitchFamily="34" charset="-128"/>
              </a:rPr>
              <a:t>§ 20-4.01. Definitions</a:t>
            </a:r>
            <a:r>
              <a:rPr lang="en-US" altLang="en-US" dirty="0" smtClean="0"/>
              <a:t> 	</a:t>
            </a:r>
            <a:endParaRPr lang="en-US" dirty="0"/>
          </a:p>
        </p:txBody>
      </p:sp>
      <p:sp>
        <p:nvSpPr>
          <p:cNvPr id="3" name="Content Placeholder 2"/>
          <p:cNvSpPr>
            <a:spLocks noGrp="1"/>
          </p:cNvSpPr>
          <p:nvPr>
            <p:ph idx="1"/>
          </p:nvPr>
        </p:nvSpPr>
        <p:spPr/>
        <p:txBody>
          <a:bodyPr/>
          <a:lstStyle/>
          <a:p>
            <a:pPr eaLnBrk="1" hangingPunct="1">
              <a:lnSpc>
                <a:spcPct val="90000"/>
              </a:lnSpc>
            </a:pPr>
            <a:r>
              <a:rPr lang="en-US" altLang="en-US" sz="2400" dirty="0" smtClean="0">
                <a:latin typeface="Arial Unicode MS" panose="020B0604020202020204" pitchFamily="34" charset="-128"/>
              </a:rPr>
              <a:t>d3. School activity bus. - A vehicle, generally painted a different color from a school bus, whose primary purpose is to transport school students and others to or from a place for participation in an event other than regular classroom work. The term includes a public, private, or parochial vehicle that meets this description. </a:t>
            </a:r>
          </a:p>
          <a:p>
            <a:pPr eaLnBrk="1" hangingPunct="1">
              <a:lnSpc>
                <a:spcPct val="90000"/>
              </a:lnSpc>
            </a:pPr>
            <a:r>
              <a:rPr lang="en-US" altLang="en-US" sz="2400" dirty="0" smtClean="0">
                <a:latin typeface="Arial Unicode MS" panose="020B0604020202020204" pitchFamily="34" charset="-128"/>
              </a:rPr>
              <a:t>d4. School bus. - A vehicle whose primary purpose is to transport school students over an established route to and from school for the regularly scheduled school day, that is equipped with alternately flashing red lights on the front and rear and a mechanical stop signal, </a:t>
            </a:r>
            <a:r>
              <a:rPr lang="en-US" altLang="en-US" u="sng" dirty="0" smtClean="0"/>
              <a:t>that is painted primarily yellow below the roofline</a:t>
            </a:r>
            <a:r>
              <a:rPr lang="en-US" altLang="en-US" dirty="0" smtClean="0"/>
              <a:t> </a:t>
            </a:r>
            <a:r>
              <a:rPr lang="en-US" altLang="en-US" sz="2400" dirty="0" smtClean="0">
                <a:latin typeface="Arial Unicode MS" panose="020B0604020202020204" pitchFamily="34" charset="-128"/>
              </a:rPr>
              <a:t> a</a:t>
            </a:r>
            <a:r>
              <a:rPr lang="en-US" altLang="en-US" dirty="0" smtClean="0"/>
              <a:t>nd that bears the </a:t>
            </a:r>
            <a:r>
              <a:rPr lang="en-US" altLang="en-US" u="sng" dirty="0" smtClean="0"/>
              <a:t>plainly visible words</a:t>
            </a:r>
            <a:r>
              <a:rPr lang="en-US" altLang="en-US" dirty="0" smtClean="0"/>
              <a:t> "School Bus" on the front and rear</a:t>
            </a:r>
            <a:r>
              <a:rPr lang="en-US" altLang="en-US" sz="2400" dirty="0" smtClean="0">
                <a:latin typeface="Arial Unicode MS" panose="020B0604020202020204" pitchFamily="34" charset="-128"/>
              </a:rPr>
              <a:t>. The term includes a public, private, or parochial vehicle that meets this description. </a:t>
            </a:r>
          </a:p>
        </p:txBody>
      </p:sp>
    </p:spTree>
    <p:extLst>
      <p:ext uri="{BB962C8B-B14F-4D97-AF65-F5344CB8AC3E}">
        <p14:creationId xmlns:p14="http://schemas.microsoft.com/office/powerpoint/2010/main" val="3570696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 20-7  Driver’s License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……Duration and Renewal of Licenses. - Drivers licenses shall be issued and renewed pursuant to the provisions of this subsection:</a:t>
            </a:r>
          </a:p>
          <a:p>
            <a:r>
              <a:rPr lang="en-US" dirty="0" smtClean="0"/>
              <a:t>(1)        Duration of license for persons under age 18. - A full provisional license issued to a person under the age of 18 expires on the person's twenty-first birthday.</a:t>
            </a:r>
          </a:p>
          <a:p>
            <a:r>
              <a:rPr lang="en-US" dirty="0" smtClean="0"/>
              <a:t>(2)        Duration of original license for persons at least 18 years of age or older. - </a:t>
            </a:r>
            <a:r>
              <a:rPr lang="en-US" sz="2100" dirty="0" smtClean="0"/>
              <a:t>A drivers license issued to a person at least 18 years old but less than 66 years old expires on the birthday of the licensee in the eighth year after issuance. A drivers license issued to a person at least 66 years old expires on the birthday of the licensee in the fifth year after issuance. A commercial drivers license expires on the birthday of the licensee in the fifth year after issuance.</a:t>
            </a:r>
            <a:r>
              <a:rPr lang="en-US" dirty="0" smtClean="0"/>
              <a:t> A commercial drivers license that has a vehicles carrying passengers (P) and school bus (S) endorsement issued pursuant to G.S. 20-37.16 expires on the birthday of the licensee in the </a:t>
            </a:r>
            <a:r>
              <a:rPr lang="en-US" sz="3900" dirty="0" smtClean="0"/>
              <a:t>third </a:t>
            </a:r>
            <a:r>
              <a:rPr lang="en-US" dirty="0" smtClean="0"/>
              <a:t>year after issuance, if the licensee is certified to drive a school bus in North Carolina.</a:t>
            </a:r>
            <a:endParaRPr lang="en-US" dirty="0"/>
          </a:p>
        </p:txBody>
      </p:sp>
    </p:spTree>
    <p:extLst>
      <p:ext uri="{BB962C8B-B14F-4D97-AF65-F5344CB8AC3E}">
        <p14:creationId xmlns:p14="http://schemas.microsoft.com/office/powerpoint/2010/main" val="2922598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 20-17  License Revocation</a:t>
            </a:r>
            <a:endParaRPr lang="en-US" dirty="0"/>
          </a:p>
        </p:txBody>
      </p:sp>
      <p:sp>
        <p:nvSpPr>
          <p:cNvPr id="3" name="Content Placeholder 2"/>
          <p:cNvSpPr>
            <a:spLocks noGrp="1"/>
          </p:cNvSpPr>
          <p:nvPr>
            <p:ph idx="1"/>
          </p:nvPr>
        </p:nvSpPr>
        <p:spPr/>
        <p:txBody>
          <a:bodyPr>
            <a:normAutofit/>
          </a:bodyPr>
          <a:lstStyle/>
          <a:p>
            <a:r>
              <a:rPr lang="en-US" dirty="0" smtClean="0"/>
              <a:t>§ 20-17.  Mandatory revocation of license by Division.</a:t>
            </a:r>
          </a:p>
          <a:p>
            <a:r>
              <a:rPr lang="en-US" dirty="0" smtClean="0"/>
              <a:t>(a)        The Division shall forthwith revoke the license of any driver upon receiving a record of the driver's conviction for any of the following offenses:</a:t>
            </a:r>
          </a:p>
          <a:p>
            <a:pPr lvl="1"/>
            <a:r>
              <a:rPr lang="en-US" dirty="0" smtClean="0"/>
              <a:t>(14)      A conviction of driving a school bus, school activity bus, or child care vehicle after consuming alcohol under G.S. 20-138.2B.</a:t>
            </a:r>
          </a:p>
        </p:txBody>
      </p:sp>
    </p:spTree>
    <p:extLst>
      <p:ext uri="{BB962C8B-B14F-4D97-AF65-F5344CB8AC3E}">
        <p14:creationId xmlns:p14="http://schemas.microsoft.com/office/powerpoint/2010/main" val="2357662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20-130.1.  Use of red or blue lights on vehicles prohibited; exceptions.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        It is unlawful for any person to install or activate or operate a red light in or on any vehicle in this State. </a:t>
            </a:r>
            <a:r>
              <a:rPr lang="en-US" sz="2000" dirty="0" smtClean="0"/>
              <a:t>As used in this subsection, unless the context requires otherwise, "red light" means an operable red light not sealed in the manufacturer's original package which: (</a:t>
            </a:r>
            <a:r>
              <a:rPr lang="en-US" sz="2000" dirty="0" err="1" smtClean="0"/>
              <a:t>i</a:t>
            </a:r>
            <a:r>
              <a:rPr lang="en-US" sz="2000" dirty="0" smtClean="0"/>
              <a:t>) is designed for use by an emergency vehicle or is similar in appearance to a red light designed for use by an emergency vehicle; and (ii) can be operated by use of the vehicle's battery, vehicle's electrical system, or a dry cell battery. As used in this subsection, the term "red light" shall also mean any red light installed on a vehicle after initial manufacture of the vehicle.</a:t>
            </a:r>
          </a:p>
          <a:p>
            <a:r>
              <a:rPr lang="en-US" dirty="0" smtClean="0"/>
              <a:t>(b)        The provisions of subsection (a) of this section do not apply to the following:</a:t>
            </a:r>
          </a:p>
          <a:p>
            <a:pPr marL="457200" lvl="1" indent="0">
              <a:buNone/>
            </a:pPr>
            <a:r>
              <a:rPr lang="en-US" dirty="0" smtClean="0"/>
              <a:t>	</a:t>
            </a:r>
            <a:r>
              <a:rPr lang="en-US" sz="3200" dirty="0" smtClean="0"/>
              <a:t>(7)        A school bus.</a:t>
            </a:r>
          </a:p>
          <a:p>
            <a:endParaRPr lang="en-US" dirty="0"/>
          </a:p>
        </p:txBody>
      </p:sp>
    </p:spTree>
    <p:extLst>
      <p:ext uri="{BB962C8B-B14F-4D97-AF65-F5344CB8AC3E}">
        <p14:creationId xmlns:p14="http://schemas.microsoft.com/office/powerpoint/2010/main" val="20747358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74361" y="228600"/>
            <a:ext cx="9007839" cy="1143000"/>
          </a:xfrm>
        </p:spPr>
        <p:txBody>
          <a:bodyPr>
            <a:normAutofit fontScale="90000"/>
          </a:bodyPr>
          <a:lstStyle/>
          <a:p>
            <a:pPr eaLnBrk="1" hangingPunct="1"/>
            <a:r>
              <a:rPr lang="en-US" altLang="en-US" b="1" dirty="0"/>
              <a:t>§ 20‑137.4</a:t>
            </a:r>
            <a:r>
              <a:rPr lang="en-US" altLang="en-US" sz="4000" dirty="0"/>
              <a:t/>
            </a:r>
            <a:br>
              <a:rPr lang="en-US" altLang="en-US" sz="4000" dirty="0"/>
            </a:br>
            <a:r>
              <a:rPr lang="en-US" altLang="en-US" sz="4000" dirty="0"/>
              <a:t>  Unlawful use of a mobile phone. </a:t>
            </a:r>
          </a:p>
        </p:txBody>
      </p:sp>
      <p:sp>
        <p:nvSpPr>
          <p:cNvPr id="25603" name="Rectangle 3"/>
          <p:cNvSpPr>
            <a:spLocks noGrp="1" noChangeArrowheads="1"/>
          </p:cNvSpPr>
          <p:nvPr>
            <p:ph type="body" idx="1"/>
          </p:nvPr>
        </p:nvSpPr>
        <p:spPr>
          <a:xfrm>
            <a:off x="1905000" y="1447800"/>
            <a:ext cx="8534400" cy="5105400"/>
          </a:xfrm>
        </p:spPr>
        <p:txBody>
          <a:bodyPr/>
          <a:lstStyle/>
          <a:p>
            <a:pPr eaLnBrk="1" hangingPunct="1">
              <a:lnSpc>
                <a:spcPct val="80000"/>
              </a:lnSpc>
            </a:pPr>
            <a:r>
              <a:rPr lang="en-US" altLang="en-US" sz="2400" dirty="0"/>
              <a:t>(4)       School bus. – As defined in G.S. 20‑4.01(27)d4. The term also includes any school activity bus as defined in G.S. 20‑4.01(27)d3. and </a:t>
            </a:r>
            <a:r>
              <a:rPr lang="en-US" altLang="en-US" sz="2400" b="1" dirty="0">
                <a:solidFill>
                  <a:schemeClr val="accent2"/>
                </a:solidFill>
              </a:rPr>
              <a:t>any vehicle transporting public, private, or parochial school students for compensation</a:t>
            </a:r>
            <a:r>
              <a:rPr lang="en-US" altLang="en-US" sz="2400" b="1" dirty="0"/>
              <a:t>.</a:t>
            </a:r>
          </a:p>
          <a:p>
            <a:pPr eaLnBrk="1" hangingPunct="1">
              <a:lnSpc>
                <a:spcPct val="80000"/>
              </a:lnSpc>
            </a:pPr>
            <a:r>
              <a:rPr lang="en-US" altLang="en-US" sz="2400" dirty="0"/>
              <a:t>(b)       Offense. – Except as otherwise provided in this section, no person shall operate a school bus on a public street or highway or public vehicular area while using a mobile telephone or any additional technology associated with a mobile telephone while the school bus is in motion. This prohibition shall not apply to the use of a mobile telephone or additional technology associated with a mobile telephone in a stationary school bus. </a:t>
            </a:r>
          </a:p>
          <a:p>
            <a:pPr eaLnBrk="1" hangingPunct="1">
              <a:lnSpc>
                <a:spcPct val="80000"/>
              </a:lnSpc>
            </a:pPr>
            <a:r>
              <a:rPr lang="en-US" altLang="en-US" sz="2400" dirty="0"/>
              <a:t>(d)       Exceptions. – The provisions of subsection (b) of this section shall not apply to the use of a mobile telephone or additional technology associated with a mobile telephone for the sole purpose of communicating in an emergency situation</a:t>
            </a:r>
            <a:r>
              <a:rPr lang="en-US" altLang="en-US" sz="2400" dirty="0" smtClean="0"/>
              <a:t>.</a:t>
            </a:r>
          </a:p>
        </p:txBody>
      </p:sp>
    </p:spTree>
    <p:extLst>
      <p:ext uri="{BB962C8B-B14F-4D97-AF65-F5344CB8AC3E}">
        <p14:creationId xmlns:p14="http://schemas.microsoft.com/office/powerpoint/2010/main" val="3545985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sz="4400" kern="1200" dirty="0" smtClean="0">
                <a:solidFill>
                  <a:schemeClr val="tx1"/>
                </a:solidFill>
                <a:effectLst/>
                <a:latin typeface="+mj-lt"/>
                <a:ea typeface="+mj-ea"/>
                <a:cs typeface="+mj-cs"/>
              </a:rPr>
              <a:t>State Public School Law – Transportation</a:t>
            </a:r>
            <a:endParaRPr lang="en-US" dirty="0"/>
          </a:p>
        </p:txBody>
      </p:sp>
      <p:sp>
        <p:nvSpPr>
          <p:cNvPr id="3" name="Content Placeholder 2"/>
          <p:cNvSpPr>
            <a:spLocks noGrp="1"/>
          </p:cNvSpPr>
          <p:nvPr>
            <p:ph idx="1"/>
          </p:nvPr>
        </p:nvSpPr>
        <p:spPr/>
        <p:txBody>
          <a:bodyPr/>
          <a:lstStyle/>
          <a:p>
            <a:r>
              <a:rPr lang="en-US" dirty="0" smtClean="0"/>
              <a:t>G.S. 115C - 240-262</a:t>
            </a:r>
            <a:endParaRPr lang="en-US" dirty="0"/>
          </a:p>
        </p:txBody>
      </p:sp>
    </p:spTree>
    <p:extLst>
      <p:ext uri="{BB962C8B-B14F-4D97-AF65-F5344CB8AC3E}">
        <p14:creationId xmlns:p14="http://schemas.microsoft.com/office/powerpoint/2010/main" val="2673550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G.S. 20-142.3  </a:t>
            </a:r>
            <a:r>
              <a:rPr lang="en-US" dirty="0" smtClean="0"/>
              <a:t>Certain vehicles must stop at railroad grade crossings</a:t>
            </a:r>
            <a:endParaRPr lang="en-US" dirty="0"/>
          </a:p>
        </p:txBody>
      </p:sp>
      <p:sp>
        <p:nvSpPr>
          <p:cNvPr id="3" name="Content Placeholder 2"/>
          <p:cNvSpPr>
            <a:spLocks noGrp="1"/>
          </p:cNvSpPr>
          <p:nvPr>
            <p:ph idx="1"/>
          </p:nvPr>
        </p:nvSpPr>
        <p:spPr>
          <a:xfrm>
            <a:off x="838200" y="1825624"/>
            <a:ext cx="10515600" cy="5032375"/>
          </a:xfrm>
        </p:spPr>
        <p:txBody>
          <a:bodyPr>
            <a:normAutofit fontScale="47500" lnSpcReduction="20000"/>
          </a:bodyPr>
          <a:lstStyle/>
          <a:p>
            <a:pPr marL="0" indent="0">
              <a:buNone/>
            </a:pPr>
            <a:r>
              <a:rPr lang="en-US" sz="3400" dirty="0" smtClean="0"/>
              <a:t>(a)        Before crossing at grade any track or tracks of a railroad, the driver of any school bus, any activity bus, any motor vehicle carrying passengers for compensation, any commercial motor vehicle listed in 49 C.F.R. § 392.10, and any motor vehicle with a capacity of 16 or more persons shall stop the vehicle within 50 feet but not less than 15 feet from the nearest rail of the railroad. While stopped, the driver shall listen and look in both directions along the track for any approaching train and shall not proceed until the driver can do so safely. Upon proceeding, the driver of the vehicle shall cross the track in a gear that allows the driver to cross the track without changing gears and the driver shall not change gears while crossing the track or tracks.</a:t>
            </a:r>
          </a:p>
          <a:p>
            <a:pPr marL="0" indent="0">
              <a:buNone/>
            </a:pPr>
            <a:endParaRPr lang="en-US" sz="3400" b="1" dirty="0" smtClean="0"/>
          </a:p>
          <a:p>
            <a:pPr marL="0" indent="0">
              <a:buNone/>
            </a:pPr>
            <a:r>
              <a:rPr lang="en-US" sz="3400" b="1" dirty="0" smtClean="0"/>
              <a:t>(b)        Except for school buses and activity buses, the provisions of this section shall not require the driver of a vehicle to stop:</a:t>
            </a:r>
          </a:p>
          <a:p>
            <a:pPr marL="0" indent="0">
              <a:buNone/>
            </a:pPr>
            <a:r>
              <a:rPr lang="en-US" sz="2300" dirty="0" smtClean="0"/>
              <a:t>(1)        At railroad tracks used exclusively for industrial switching purposes within a business district.</a:t>
            </a:r>
          </a:p>
          <a:p>
            <a:pPr marL="0" indent="0">
              <a:buNone/>
            </a:pPr>
            <a:r>
              <a:rPr lang="en-US" sz="2300" dirty="0" smtClean="0"/>
              <a:t>(2)        At a railroad grade crossing which a police officer or crossing flagman directs traffic to proceed.</a:t>
            </a:r>
          </a:p>
          <a:p>
            <a:pPr marL="0" indent="0">
              <a:buNone/>
            </a:pPr>
            <a:r>
              <a:rPr lang="en-US" sz="2300" dirty="0" smtClean="0"/>
              <a:t>(3)        At a railroad grade crossing protected by a gate or flashing signal designed to stop traffic upon the approach of a train, when the gate or flashing signal does not indicate the approach of a train.</a:t>
            </a:r>
          </a:p>
          <a:p>
            <a:pPr marL="0" indent="0">
              <a:buNone/>
            </a:pPr>
            <a:r>
              <a:rPr lang="en-US" sz="2300" dirty="0" smtClean="0"/>
              <a:t>(4)        At an abandoned railroad grade crossing which is marked with a sign indicating that the rail line is abandoned.</a:t>
            </a:r>
          </a:p>
          <a:p>
            <a:pPr marL="0" indent="0">
              <a:buNone/>
            </a:pPr>
            <a:r>
              <a:rPr lang="en-US" sz="2300" dirty="0" smtClean="0"/>
              <a:t>(5)        At an industrial or spur line railroad grade crossing marked with a sign reading "Exempt" erected by or with the consent of the appropriate State or local authority.</a:t>
            </a:r>
          </a:p>
          <a:p>
            <a:pPr marL="0" indent="0">
              <a:buNone/>
            </a:pPr>
            <a:r>
              <a:rPr lang="en-US" dirty="0" smtClean="0"/>
              <a:t>(c)        A person violating the provisions of this section shall be guilty of an infraction and punished in accordance with G.S. 20-176. Violation of this section shall not constitute negligence per se.</a:t>
            </a:r>
          </a:p>
          <a:p>
            <a:pPr marL="0" indent="0">
              <a:buNone/>
            </a:pPr>
            <a:r>
              <a:rPr lang="en-US" dirty="0" smtClean="0"/>
              <a:t>(d),(e)  Repealed by Session Laws 2001-487, s. 50(g).</a:t>
            </a:r>
          </a:p>
          <a:p>
            <a:pPr marL="0" indent="0">
              <a:buNone/>
            </a:pPr>
            <a:r>
              <a:rPr lang="en-US" dirty="0" smtClean="0"/>
              <a:t>(f)        An employer who knowingly allows, requires, permits, or otherwise authorizes a driver of a commercial motor vehicle to violate this section shall be guilty of an infraction. Such employer will also be subject to a civil penalty under G.S. 20-37.21. (1991, c. 368, s. 1; 1999-274, ss. 1, 2; 2001-487, s. 50(g); 2005-349, s. 14.)</a:t>
            </a:r>
          </a:p>
        </p:txBody>
      </p:sp>
    </p:spTree>
    <p:extLst>
      <p:ext uri="{BB962C8B-B14F-4D97-AF65-F5344CB8AC3E}">
        <p14:creationId xmlns:p14="http://schemas.microsoft.com/office/powerpoint/2010/main" val="35919585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altLang="en-US" sz="3600" dirty="0"/>
              <a:t>§ 20-217.  Motor vehicles to stop for properly marked and designated school buses in certain instances; evidence of identity of driver.</a:t>
            </a:r>
          </a:p>
        </p:txBody>
      </p:sp>
      <p:sp>
        <p:nvSpPr>
          <p:cNvPr id="26627" name="Content Placeholder 2"/>
          <p:cNvSpPr>
            <a:spLocks noGrp="1"/>
          </p:cNvSpPr>
          <p:nvPr>
            <p:ph idx="1"/>
          </p:nvPr>
        </p:nvSpPr>
        <p:spPr/>
        <p:txBody>
          <a:bodyPr/>
          <a:lstStyle/>
          <a:p>
            <a:pPr marL="0" indent="0">
              <a:buNone/>
            </a:pPr>
            <a:endParaRPr lang="en-US" altLang="en-US" smtClean="0"/>
          </a:p>
        </p:txBody>
      </p:sp>
    </p:spTree>
    <p:extLst>
      <p:ext uri="{BB962C8B-B14F-4D97-AF65-F5344CB8AC3E}">
        <p14:creationId xmlns:p14="http://schemas.microsoft.com/office/powerpoint/2010/main" val="12206666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524000" y="304800"/>
            <a:ext cx="9144000" cy="1143000"/>
          </a:xfrm>
        </p:spPr>
        <p:txBody>
          <a:bodyPr>
            <a:normAutofit fontScale="90000"/>
          </a:bodyPr>
          <a:lstStyle/>
          <a:p>
            <a:pPr eaLnBrk="1" hangingPunct="1"/>
            <a:r>
              <a:rPr lang="en-US" altLang="en-US" sz="3200" b="1" dirty="0">
                <a:latin typeface="Arial Unicode MS" panose="020B0604020202020204" pitchFamily="34" charset="-128"/>
              </a:rPr>
              <a:t>§ 20-217. Motor vehicles to stop for properly marked and designated school buses in certain instances; evidence of identity of driver.</a:t>
            </a:r>
            <a:r>
              <a:rPr lang="en-US" altLang="en-US" sz="3200" dirty="0"/>
              <a:t> </a:t>
            </a:r>
          </a:p>
        </p:txBody>
      </p:sp>
      <p:sp>
        <p:nvSpPr>
          <p:cNvPr id="27651" name="Rectangle 3"/>
          <p:cNvSpPr>
            <a:spLocks noGrp="1" noChangeArrowheads="1"/>
          </p:cNvSpPr>
          <p:nvPr>
            <p:ph type="body" idx="1"/>
          </p:nvPr>
        </p:nvSpPr>
        <p:spPr>
          <a:xfrm>
            <a:off x="1524000" y="1752600"/>
            <a:ext cx="9144000" cy="4114800"/>
          </a:xfrm>
        </p:spPr>
        <p:txBody>
          <a:bodyPr>
            <a:normAutofit lnSpcReduction="10000"/>
          </a:bodyPr>
          <a:lstStyle/>
          <a:p>
            <a:pPr eaLnBrk="1" hangingPunct="1">
              <a:lnSpc>
                <a:spcPct val="90000"/>
              </a:lnSpc>
            </a:pPr>
            <a:r>
              <a:rPr lang="en-US" altLang="en-US" dirty="0"/>
              <a:t>Drivers must stop:</a:t>
            </a:r>
          </a:p>
          <a:p>
            <a:pPr lvl="3" eaLnBrk="1" hangingPunct="1">
              <a:lnSpc>
                <a:spcPct val="90000"/>
              </a:lnSpc>
            </a:pPr>
            <a:r>
              <a:rPr lang="en-US" altLang="en-US" dirty="0">
                <a:latin typeface="Arial Unicode MS" panose="020B0604020202020204" pitchFamily="34" charset="-128"/>
              </a:rPr>
              <a:t>(a)The driver of any vehicle upon approaching from any direction on the same street, highway, or public vehicular area any school bus (including privately owned buses transporting children and school buses transporting senior citizens under G.S. 115C-243), while the bus is displaying its mechanical stop signal or flashing red stoplights, and is stopped for the purpose of receiving or discharging passengers, shall bring the vehicle to a full stop before passing or attempting to pass the bus, and shall remain stopped until the mechanical stop signal has been withdrawn, the flashing red stoplights have been turned off, and the bus has moved on.</a:t>
            </a:r>
            <a:r>
              <a:rPr lang="en-US" altLang="en-US" dirty="0"/>
              <a:t> </a:t>
            </a:r>
          </a:p>
          <a:p>
            <a:pPr eaLnBrk="1" hangingPunct="1">
              <a:lnSpc>
                <a:spcPct val="90000"/>
              </a:lnSpc>
            </a:pPr>
            <a:r>
              <a:rPr lang="en-US" altLang="en-US" dirty="0"/>
              <a:t>Oncoming traffic does not always have to stop</a:t>
            </a:r>
          </a:p>
          <a:p>
            <a:pPr eaLnBrk="1" hangingPunct="1">
              <a:lnSpc>
                <a:spcPct val="90000"/>
              </a:lnSpc>
            </a:pPr>
            <a:r>
              <a:rPr lang="en-US" altLang="en-US" dirty="0"/>
              <a:t>If oncoming traffic doesn’t stop, a stop must be a right side pickup</a:t>
            </a:r>
          </a:p>
        </p:txBody>
      </p:sp>
      <p:sp>
        <p:nvSpPr>
          <p:cNvPr id="27652" name="Line 4"/>
          <p:cNvSpPr>
            <a:spLocks noChangeShapeType="1"/>
          </p:cNvSpPr>
          <p:nvPr/>
        </p:nvSpPr>
        <p:spPr bwMode="auto">
          <a:xfrm>
            <a:off x="1828800" y="4724400"/>
            <a:ext cx="83820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0025324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altLang="en-US" dirty="0" smtClean="0"/>
          </a:p>
        </p:txBody>
      </p:sp>
      <p:sp>
        <p:nvSpPr>
          <p:cNvPr id="28675" name="Content Placeholder 2"/>
          <p:cNvSpPr>
            <a:spLocks noGrp="1"/>
          </p:cNvSpPr>
          <p:nvPr>
            <p:ph idx="1"/>
          </p:nvPr>
        </p:nvSpPr>
        <p:spPr/>
        <p:txBody>
          <a:bodyPr>
            <a:normAutofit fontScale="92500" lnSpcReduction="10000"/>
          </a:bodyPr>
          <a:lstStyle/>
          <a:p>
            <a:r>
              <a:rPr lang="en-US" altLang="en-US" sz="2400" dirty="0"/>
              <a:t>(a)        When a school bus is displaying its mechanical stop signal or flashing red lights and the bus is stopped for the purpose of receiving or discharging passengers, the driver of any other vehicle that approaches the school bus from any direction on the same street, highway, or public vehicular area shall bring that other vehicle to a full stop and shall remain stopped. The driver of the other vehicle shall not proceed to move, pass, or attempt to pass the school bus until after the mechanical stop signal has been withdrawn, the flashing red stoplights have been turned off, and the bus has started to move</a:t>
            </a:r>
            <a:r>
              <a:rPr lang="en-US" altLang="en-US" sz="2400" dirty="0" smtClean="0"/>
              <a:t>.</a:t>
            </a:r>
          </a:p>
          <a:p>
            <a:r>
              <a:rPr lang="en-US" altLang="en-US" dirty="0" smtClean="0"/>
              <a:t>(b)        For the purpose of this section, a school bus includes a public school bus transporting children or school personnel, a public school bus transporting senior citizens under G.S. 115C-243, or a privately owned bus transporting children. This section applies only in the event the school bus bears upon the front and rear a plainly visible sign containing the words "school bus."</a:t>
            </a:r>
          </a:p>
          <a:p>
            <a:endParaRPr lang="en-US" altLang="en-US" sz="2400" dirty="0"/>
          </a:p>
        </p:txBody>
      </p:sp>
    </p:spTree>
    <p:extLst>
      <p:ext uri="{BB962C8B-B14F-4D97-AF65-F5344CB8AC3E}">
        <p14:creationId xmlns:p14="http://schemas.microsoft.com/office/powerpoint/2010/main" val="16257817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endParaRPr lang="en-US" altLang="en-US" dirty="0" smtClean="0"/>
          </a:p>
        </p:txBody>
      </p:sp>
      <p:sp>
        <p:nvSpPr>
          <p:cNvPr id="30723" name="Content Placeholder 2"/>
          <p:cNvSpPr>
            <a:spLocks noGrp="1"/>
          </p:cNvSpPr>
          <p:nvPr>
            <p:ph idx="1"/>
          </p:nvPr>
        </p:nvSpPr>
        <p:spPr/>
        <p:txBody>
          <a:bodyPr/>
          <a:lstStyle/>
          <a:p>
            <a:r>
              <a:rPr lang="en-US" altLang="en-US" sz="2600" dirty="0"/>
              <a:t>(c)        Notwithstanding subsection (a) of this section, the driver of a vehicle traveling in the opposite direction from the school bus, upon any road, highway or city street that has been divided into two roadways, so constructed as to separate vehicular traffic between the two roadways by an intervening space (including a center lane for left turns if the roadway consists of at least four more lanes) or by a physical barrier, need not stop upon meeting and passing any school bus that has stopped in the roadway across the dividing space or physical barrier.</a:t>
            </a:r>
          </a:p>
        </p:txBody>
      </p:sp>
    </p:spTree>
    <p:extLst>
      <p:ext uri="{BB962C8B-B14F-4D97-AF65-F5344CB8AC3E}">
        <p14:creationId xmlns:p14="http://schemas.microsoft.com/office/powerpoint/2010/main" val="25920631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endParaRPr lang="en-US" altLang="en-US" dirty="0" smtClean="0"/>
          </a:p>
        </p:txBody>
      </p:sp>
      <p:sp>
        <p:nvSpPr>
          <p:cNvPr id="31747" name="Content Placeholder 2"/>
          <p:cNvSpPr>
            <a:spLocks noGrp="1"/>
          </p:cNvSpPr>
          <p:nvPr>
            <p:ph idx="1"/>
          </p:nvPr>
        </p:nvSpPr>
        <p:spPr/>
        <p:txBody>
          <a:bodyPr/>
          <a:lstStyle/>
          <a:p>
            <a:r>
              <a:rPr lang="en-US" altLang="en-US" sz="2400" dirty="0"/>
              <a:t>(d)        It shall be unlawful for any school bus driver to stop and receive or discharge passengers or for any principal or superintendent of any school, routing a school bus, to authorize the driver of any school bus to stop and receive or discharge passengers upon any roadway described by subsection (c) of this section where passengers would be required to cross the roadway to reach their destination or to board the bus; provided, that passengers may be discharged or received at points where pedestrians and vehicular traffic are controlled by adequate stop-and-go traffic signals.</a:t>
            </a:r>
          </a:p>
        </p:txBody>
      </p:sp>
    </p:spTree>
    <p:extLst>
      <p:ext uri="{BB962C8B-B14F-4D97-AF65-F5344CB8AC3E}">
        <p14:creationId xmlns:p14="http://schemas.microsoft.com/office/powerpoint/2010/main" val="14165375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endParaRPr lang="en-US" altLang="en-US" dirty="0" smtClean="0"/>
          </a:p>
        </p:txBody>
      </p:sp>
      <p:sp>
        <p:nvSpPr>
          <p:cNvPr id="32771" name="Content Placeholder 2"/>
          <p:cNvSpPr>
            <a:spLocks noGrp="1"/>
          </p:cNvSpPr>
          <p:nvPr>
            <p:ph idx="1"/>
          </p:nvPr>
        </p:nvSpPr>
        <p:spPr/>
        <p:txBody>
          <a:bodyPr>
            <a:normAutofit lnSpcReduction="10000"/>
          </a:bodyPr>
          <a:lstStyle/>
          <a:p>
            <a:r>
              <a:rPr lang="en-US" altLang="en-US" dirty="0" smtClean="0"/>
              <a:t>(e)        Except as provided in subsection (g) of this section, any person violating this section shall be guilty of a Class 1 misdemeanor and shall pay a minimum fine of five hundred dollars ($500.00). A person who violates subsection (a) of this section shall not receive a prayer for judgment continued under any circumstances.</a:t>
            </a:r>
          </a:p>
          <a:p>
            <a:r>
              <a:rPr lang="en-US" altLang="en-US" dirty="0" smtClean="0"/>
              <a:t>(g)        Any person who willfully violates subsection (a) of this section and strikes any person shall be guilty of a Class I felony and shall pay a minimum fine of one thousand two hundred fifty dollars ($1,250). Any person who willfully violates subsection (a) of this section and strikes any person, resulting in the death of that person, shall be guilty of a Class H felony and shall pay a minimum fine of two thousand five hundred dollars ($2,500).</a:t>
            </a:r>
          </a:p>
        </p:txBody>
      </p:sp>
    </p:spTree>
    <p:extLst>
      <p:ext uri="{BB962C8B-B14F-4D97-AF65-F5344CB8AC3E}">
        <p14:creationId xmlns:p14="http://schemas.microsoft.com/office/powerpoint/2010/main" val="27437741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endParaRPr lang="en-US" altLang="en-US" dirty="0" smtClean="0"/>
          </a:p>
        </p:txBody>
      </p:sp>
      <p:sp>
        <p:nvSpPr>
          <p:cNvPr id="34819" name="Content Placeholder 2"/>
          <p:cNvSpPr>
            <a:spLocks noGrp="1"/>
          </p:cNvSpPr>
          <p:nvPr>
            <p:ph idx="1"/>
          </p:nvPr>
        </p:nvSpPr>
        <p:spPr/>
        <p:txBody>
          <a:bodyPr/>
          <a:lstStyle/>
          <a:p>
            <a:r>
              <a:rPr lang="en-US" altLang="en-US" sz="2400" dirty="0"/>
              <a:t>(g1)      The Division shall revoke, for a period of one year, the drivers license of a person convicted of a second misdemeanor violation under this section within a three-year period. The Division shall revoke, for a period of two years, the drivers license of a person convicted of a Class I felony violation under this section. The Division shall revoke, for a period of three years, the drivers license of a person convicted of a Class H felony violation under this section. The Division shall permanently revoke the drivers license of (</a:t>
            </a:r>
            <a:r>
              <a:rPr lang="en-US" altLang="en-US" sz="2400" dirty="0" err="1"/>
              <a:t>i</a:t>
            </a:r>
            <a:r>
              <a:rPr lang="en-US" altLang="en-US" sz="2400" dirty="0"/>
              <a:t>) a person convicted of a second felony violation under this section within any period of time and (ii) a person convicted of a third misdemeanor violation under this section within any period of time.</a:t>
            </a:r>
          </a:p>
        </p:txBody>
      </p:sp>
    </p:spTree>
    <p:extLst>
      <p:ext uri="{BB962C8B-B14F-4D97-AF65-F5344CB8AC3E}">
        <p14:creationId xmlns:p14="http://schemas.microsoft.com/office/powerpoint/2010/main" val="8709721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endParaRPr lang="en-US" altLang="en-US" dirty="0" smtClean="0"/>
          </a:p>
        </p:txBody>
      </p:sp>
      <p:sp>
        <p:nvSpPr>
          <p:cNvPr id="35843" name="Content Placeholder 2"/>
          <p:cNvSpPr>
            <a:spLocks noGrp="1"/>
          </p:cNvSpPr>
          <p:nvPr>
            <p:ph idx="1"/>
          </p:nvPr>
        </p:nvSpPr>
        <p:spPr/>
        <p:txBody>
          <a:bodyPr/>
          <a:lstStyle/>
          <a:p>
            <a:r>
              <a:rPr lang="en-US" altLang="en-US" sz="2400" dirty="0"/>
              <a:t>In the case of a first felony conviction under this section, the licensee may apply to the sentencing court for a limited driving privilege after a period of six months of revocation, provided the person's drivers license has not also been revoked or suspended under any other provision of law. A limited driving privilege issued under this subsection shall be valid for the period of revocation remaining in the same manner and under the terms and conditions prescribed in G.S. 20-16.1(b). If the person's drivers license is revoked or suspended under any other statute, the limited driving privilege issued pursuant to this subsection is invalid.</a:t>
            </a:r>
          </a:p>
        </p:txBody>
      </p:sp>
    </p:spTree>
    <p:extLst>
      <p:ext uri="{BB962C8B-B14F-4D97-AF65-F5344CB8AC3E}">
        <p14:creationId xmlns:p14="http://schemas.microsoft.com/office/powerpoint/2010/main" val="15461524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endParaRPr lang="en-US" altLang="en-US" dirty="0" smtClean="0"/>
          </a:p>
        </p:txBody>
      </p:sp>
      <p:sp>
        <p:nvSpPr>
          <p:cNvPr id="36867" name="Content Placeholder 2"/>
          <p:cNvSpPr>
            <a:spLocks noGrp="1"/>
          </p:cNvSpPr>
          <p:nvPr>
            <p:ph idx="1"/>
          </p:nvPr>
        </p:nvSpPr>
        <p:spPr/>
        <p:txBody>
          <a:bodyPr>
            <a:normAutofit fontScale="92500" lnSpcReduction="20000"/>
          </a:bodyPr>
          <a:lstStyle/>
          <a:p>
            <a:r>
              <a:rPr lang="en-US" altLang="en-US" sz="2400" dirty="0"/>
              <a:t>In the case of a permanent revocation of a person's drivers license for committing a third misdemeanor violation under this section within any period of time, the person may apply for a drivers license after two years. The Division may, with or without a hearing, issue a new drivers license upon satisfactory proof that the former licensee has not been convicted of a moving violation under this Chapter or the laws of another state. The Division may impose any restrictions or conditions on the new drivers license that the Division considers appropriate. Any conditions or restrictions imposed by the Division shall not exceed two years.</a:t>
            </a:r>
          </a:p>
          <a:p>
            <a:r>
              <a:rPr lang="en-US" altLang="en-US" sz="2400" dirty="0" smtClean="0"/>
              <a:t>In the case of a permanent revocation of a person's drivers license for committing a second Class I felony violation under this section within any period of time, the person may apply for a drivers license after three years. The Division may, with or without a hearing, issue a new drivers license upon satisfactory proof that the former licensee has not been convicted of a moving violation under this Chapter or the laws of another state. The Division may impose any restrictions or conditions on the new drivers license that the Division considers appropriate. Any conditions or restrictions imposed by the Division shall not exceed three years.</a:t>
            </a:r>
          </a:p>
        </p:txBody>
      </p:sp>
    </p:spTree>
    <p:extLst>
      <p:ext uri="{BB962C8B-B14F-4D97-AF65-F5344CB8AC3E}">
        <p14:creationId xmlns:p14="http://schemas.microsoft.com/office/powerpoint/2010/main" val="3544664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Public School Laws</a:t>
            </a:r>
            <a:br>
              <a:rPr lang="en-US" altLang="en-US" smtClean="0"/>
            </a:br>
            <a:r>
              <a:rPr lang="en-US" altLang="en-US" smtClean="0"/>
              <a:t>governing pupil transportation</a:t>
            </a:r>
          </a:p>
        </p:txBody>
      </p:sp>
      <p:sp>
        <p:nvSpPr>
          <p:cNvPr id="4099" name="Content Placeholder 2"/>
          <p:cNvSpPr>
            <a:spLocks noGrp="1"/>
          </p:cNvSpPr>
          <p:nvPr>
            <p:ph idx="1"/>
          </p:nvPr>
        </p:nvSpPr>
        <p:spPr/>
        <p:txBody>
          <a:bodyPr/>
          <a:lstStyle/>
          <a:p>
            <a:r>
              <a:rPr lang="en-US" altLang="en-US" smtClean="0"/>
              <a:t>General Statutes, Chapter 115C</a:t>
            </a:r>
          </a:p>
          <a:p>
            <a:pPr lvl="1"/>
            <a:r>
              <a:rPr lang="en-US" altLang="en-US" smtClean="0"/>
              <a:t>Applies to LEAs</a:t>
            </a:r>
          </a:p>
          <a:p>
            <a:pPr lvl="1"/>
            <a:r>
              <a:rPr lang="en-US" altLang="en-US" smtClean="0"/>
              <a:t>Not to private schools</a:t>
            </a:r>
          </a:p>
          <a:p>
            <a:pPr lvl="1"/>
            <a:r>
              <a:rPr lang="en-US" altLang="en-US" smtClean="0"/>
              <a:t>Not to charter schools</a:t>
            </a:r>
          </a:p>
        </p:txBody>
      </p:sp>
    </p:spTree>
    <p:extLst>
      <p:ext uri="{BB962C8B-B14F-4D97-AF65-F5344CB8AC3E}">
        <p14:creationId xmlns:p14="http://schemas.microsoft.com/office/powerpoint/2010/main" val="36439909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endParaRPr lang="en-US" altLang="en-US" dirty="0" smtClean="0"/>
          </a:p>
        </p:txBody>
      </p:sp>
      <p:sp>
        <p:nvSpPr>
          <p:cNvPr id="38915" name="Content Placeholder 2"/>
          <p:cNvSpPr>
            <a:spLocks noGrp="1"/>
          </p:cNvSpPr>
          <p:nvPr>
            <p:ph idx="1"/>
          </p:nvPr>
        </p:nvSpPr>
        <p:spPr/>
        <p:txBody>
          <a:bodyPr>
            <a:normAutofit lnSpcReduction="10000"/>
          </a:bodyPr>
          <a:lstStyle/>
          <a:p>
            <a:r>
              <a:rPr lang="en-US" altLang="en-US" dirty="0" smtClean="0"/>
              <a:t>Any person whose drivers license is revoked under this section is disqualified pursuant to G.S. 20-17.4 from driving a commercial motor vehicle for the period of time in which the person's drivers license remains revoked under this section.</a:t>
            </a:r>
          </a:p>
          <a:p>
            <a:r>
              <a:rPr lang="en-US" altLang="en-US" sz="2000" dirty="0" smtClean="0"/>
              <a:t>(g2)      Pursuant to G.S. 20-54, failure of a person to pay any fine or costs imposed pursuant to this section shall result in the Division withholding the registration renewal of a motor vehicle registered in that person's name. The clerk of superior court in the county in which the case was disposed shall notify the Division of any person who fails to pay a fine or costs imposed pursuant to this section within 20 days of the date specified in the court's judgment, as required by G.S. 20-24.2(a)(2). The Division shall continue to withhold the registration renewal of a motor vehicle until the clerk of superior court notifies the Division that the person has satisfied the conditions of G.S. 20-24.1(b) applicable to the person's case. The provisions of this subsection shall be in addition to any other actions the Division may take to enforce the payment of any fine imposed pursuant to this section.</a:t>
            </a:r>
            <a:endParaRPr lang="en-US" altLang="en-US" dirty="0" smtClean="0"/>
          </a:p>
        </p:txBody>
      </p:sp>
    </p:spTree>
    <p:extLst>
      <p:ext uri="{BB962C8B-B14F-4D97-AF65-F5344CB8AC3E}">
        <p14:creationId xmlns:p14="http://schemas.microsoft.com/office/powerpoint/2010/main" val="1005839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Video Evidence</a:t>
            </a:r>
          </a:p>
        </p:txBody>
      </p:sp>
      <p:sp>
        <p:nvSpPr>
          <p:cNvPr id="40963" name="Content Placeholder 2"/>
          <p:cNvSpPr>
            <a:spLocks noGrp="1"/>
          </p:cNvSpPr>
          <p:nvPr>
            <p:ph idx="1"/>
          </p:nvPr>
        </p:nvSpPr>
        <p:spPr/>
        <p:txBody>
          <a:bodyPr/>
          <a:lstStyle/>
          <a:p>
            <a:r>
              <a:rPr lang="en-US" altLang="en-US" dirty="0" smtClean="0"/>
              <a:t>(h)        Automated camera and video recording systems may be used to detect and prosecute violations of this section. Any photograph or video recorded by a camera or video recording system shall, if consistent with the North Carolina Rules of Evidence, be admissible as evidence in any proceeding alleging a violation of subsection (a) of this section.  </a:t>
            </a:r>
          </a:p>
        </p:txBody>
      </p:sp>
    </p:spTree>
    <p:extLst>
      <p:ext uri="{BB962C8B-B14F-4D97-AF65-F5344CB8AC3E}">
        <p14:creationId xmlns:p14="http://schemas.microsoft.com/office/powerpoint/2010/main" val="2803829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CDL and School Bus Drivers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749138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sz="4400" kern="1200" dirty="0" smtClean="0">
                <a:solidFill>
                  <a:schemeClr val="tx1"/>
                </a:solidFill>
                <a:effectLst/>
                <a:latin typeface="+mj-lt"/>
                <a:ea typeface="+mj-ea"/>
                <a:cs typeface="+mj-cs"/>
              </a:rPr>
              <a:t>State Board of Education Policy</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9836866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09800" y="0"/>
            <a:ext cx="7772400" cy="1143000"/>
          </a:xfrm>
        </p:spPr>
        <p:txBody>
          <a:bodyPr/>
          <a:lstStyle/>
          <a:p>
            <a:pPr eaLnBrk="1" hangingPunct="1"/>
            <a:r>
              <a:rPr lang="en-US" altLang="en-US" dirty="0" smtClean="0"/>
              <a:t>State Board of Education Policies</a:t>
            </a:r>
          </a:p>
        </p:txBody>
      </p:sp>
      <p:sp>
        <p:nvSpPr>
          <p:cNvPr id="49155" name="Rectangle 3"/>
          <p:cNvSpPr>
            <a:spLocks noGrp="1" noChangeArrowheads="1"/>
          </p:cNvSpPr>
          <p:nvPr>
            <p:ph type="body" idx="1"/>
          </p:nvPr>
        </p:nvSpPr>
        <p:spPr>
          <a:xfrm>
            <a:off x="2133600" y="838200"/>
            <a:ext cx="8229600" cy="1219200"/>
          </a:xfrm>
        </p:spPr>
        <p:txBody>
          <a:bodyPr/>
          <a:lstStyle/>
          <a:p>
            <a:pPr eaLnBrk="1" hangingPunct="1"/>
            <a:r>
              <a:rPr lang="en-US" altLang="en-US" smtClean="0"/>
              <a:t>Administrative Procedures Act - Same as law</a:t>
            </a:r>
          </a:p>
          <a:p>
            <a:pPr eaLnBrk="1" hangingPunct="1"/>
            <a:r>
              <a:rPr lang="en-US" altLang="en-US" smtClean="0"/>
              <a:t>Transportation – in TCS-H-  series</a:t>
            </a:r>
          </a:p>
        </p:txBody>
      </p:sp>
      <p:pic>
        <p:nvPicPr>
          <p:cNvPr id="49156" name="Picture 1"/>
          <p:cNvPicPr>
            <a:picLocks noChangeAspect="1"/>
          </p:cNvPicPr>
          <p:nvPr/>
        </p:nvPicPr>
        <p:blipFill>
          <a:blip r:embed="rId2">
            <a:extLst>
              <a:ext uri="{28A0092B-C50C-407E-A947-70E740481C1C}">
                <a14:useLocalDpi xmlns:a14="http://schemas.microsoft.com/office/drawing/2010/main" val="0"/>
              </a:ext>
            </a:extLst>
          </a:blip>
          <a:srcRect t="13737" r="1976"/>
          <a:stretch>
            <a:fillRect/>
          </a:stretch>
        </p:blipFill>
        <p:spPr bwMode="auto">
          <a:xfrm>
            <a:off x="1598614" y="2209800"/>
            <a:ext cx="9043987" cy="424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p:nvCxnSpPr>
        <p:spPr>
          <a:xfrm>
            <a:off x="1981200" y="4572000"/>
            <a:ext cx="8610600"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1981200" y="4800600"/>
            <a:ext cx="8610600"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019300" y="5410200"/>
            <a:ext cx="86106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205222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r>
              <a:rPr lang="en-US" altLang="en-US" sz="2800" dirty="0"/>
              <a:t>TCS-H-001</a:t>
            </a:r>
            <a:br>
              <a:rPr lang="en-US" altLang="en-US" sz="2800" dirty="0"/>
            </a:br>
            <a:r>
              <a:rPr lang="en-US" altLang="en-US" sz="2800" b="1" u="sng" dirty="0"/>
              <a:t>Policy Title</a:t>
            </a:r>
            <a:r>
              <a:rPr lang="en-US" altLang="en-US" sz="2800" b="1" dirty="0"/>
              <a:t>:</a:t>
            </a:r>
            <a:r>
              <a:rPr lang="en-US" altLang="en-US" sz="2800" dirty="0"/>
              <a:t>  16 NCAC 6B.0003 Policies governing LEA rules and regulations related to school buses</a:t>
            </a:r>
            <a:br>
              <a:rPr lang="en-US" altLang="en-US" sz="2800" dirty="0"/>
            </a:br>
            <a:endParaRPr lang="en-US" altLang="en-US" sz="2800" dirty="0"/>
          </a:p>
        </p:txBody>
      </p:sp>
      <p:sp>
        <p:nvSpPr>
          <p:cNvPr id="50179" name="Rectangle 3"/>
          <p:cNvSpPr>
            <a:spLocks noGrp="1" noChangeArrowheads="1"/>
          </p:cNvSpPr>
          <p:nvPr>
            <p:ph type="body" idx="1"/>
          </p:nvPr>
        </p:nvSpPr>
        <p:spPr/>
        <p:txBody>
          <a:bodyPr>
            <a:normAutofit/>
          </a:bodyPr>
          <a:lstStyle/>
          <a:p>
            <a:pPr marL="0" indent="0" eaLnBrk="1" hangingPunct="1">
              <a:buNone/>
            </a:pPr>
            <a:r>
              <a:rPr lang="en-US" altLang="en-US" sz="1800" dirty="0"/>
              <a:t>0003  LOCAL RULES AND REGULATIONS</a:t>
            </a:r>
          </a:p>
          <a:p>
            <a:pPr marL="0" indent="0" eaLnBrk="1" hangingPunct="1">
              <a:buNone/>
            </a:pPr>
            <a:r>
              <a:rPr lang="en-US" altLang="en-US" sz="1800" dirty="0"/>
              <a:t> </a:t>
            </a:r>
          </a:p>
          <a:p>
            <a:pPr marL="0" indent="0" eaLnBrk="1" hangingPunct="1">
              <a:buNone/>
            </a:pPr>
            <a:r>
              <a:rPr lang="en-US" altLang="en-US" sz="1800" dirty="0"/>
              <a:t>	Local Education Agencies (LEAs) shall adopt and keep on file in the office of the superintendent rules, regulations and policies to assure the safe, orderly and efficient operation of school buses, including:</a:t>
            </a:r>
          </a:p>
          <a:p>
            <a:pPr marL="0" indent="0" eaLnBrk="1" hangingPunct="1">
              <a:buNone/>
            </a:pPr>
            <a:r>
              <a:rPr lang="en-US" altLang="en-US" sz="1800" dirty="0"/>
              <a:t>(1)	the use of school buses under G.S. 115C-242(5);</a:t>
            </a:r>
          </a:p>
          <a:p>
            <a:pPr marL="0" indent="0" eaLnBrk="1" hangingPunct="1">
              <a:buNone/>
            </a:pPr>
            <a:r>
              <a:rPr lang="en-US" altLang="en-US" sz="1800" dirty="0"/>
              <a:t>(2)	a uniform system of discipline on school buses;</a:t>
            </a:r>
          </a:p>
          <a:p>
            <a:pPr marL="0" indent="0" eaLnBrk="1" hangingPunct="1">
              <a:buNone/>
            </a:pPr>
            <a:r>
              <a:rPr lang="en-US" altLang="en-US" sz="1800" dirty="0"/>
              <a:t>(3)	a uniform procedure for the recruitment and selection of school bus drivers</a:t>
            </a:r>
          </a:p>
          <a:p>
            <a:pPr marL="0" indent="0" eaLnBrk="1" hangingPunct="1">
              <a:buNone/>
            </a:pPr>
            <a:r>
              <a:rPr lang="en-US" altLang="en-US" sz="1800" dirty="0"/>
              <a:t>(4)	procedures for relieving a driver of driving duties</a:t>
            </a:r>
          </a:p>
          <a:p>
            <a:pPr marL="0" indent="0" eaLnBrk="1" hangingPunct="1">
              <a:buNone/>
            </a:pPr>
            <a:r>
              <a:rPr lang="en-US" altLang="en-US" sz="1800" dirty="0"/>
              <a:t>(5)	passenger safety training and safety rules</a:t>
            </a:r>
          </a:p>
          <a:p>
            <a:pPr marL="0" indent="0" eaLnBrk="1" hangingPunct="1">
              <a:buNone/>
            </a:pPr>
            <a:r>
              <a:rPr lang="en-US" altLang="en-US" sz="1800" dirty="0"/>
              <a:t>(6)	responsibilities of school bus transportation safety assistants and monitors; and</a:t>
            </a:r>
          </a:p>
          <a:p>
            <a:pPr marL="0" indent="0" eaLnBrk="1" hangingPunct="1">
              <a:buNone/>
            </a:pPr>
            <a:r>
              <a:rPr lang="en-US" altLang="en-US" sz="1800" dirty="0"/>
              <a:t>(7)	duties of school personnel in the administration of the school transportation program</a:t>
            </a:r>
            <a:r>
              <a:rPr lang="en-US" altLang="en-US" sz="1800" dirty="0" smtClean="0"/>
              <a:t>.</a:t>
            </a:r>
            <a:endParaRPr lang="en-US" altLang="en-US" sz="1800" dirty="0"/>
          </a:p>
        </p:txBody>
      </p:sp>
    </p:spTree>
    <p:extLst>
      <p:ext uri="{BB962C8B-B14F-4D97-AF65-F5344CB8AC3E}">
        <p14:creationId xmlns:p14="http://schemas.microsoft.com/office/powerpoint/2010/main" val="26188655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752600" y="609600"/>
            <a:ext cx="8229600" cy="1143000"/>
          </a:xfrm>
        </p:spPr>
        <p:txBody>
          <a:bodyPr>
            <a:normAutofit fontScale="90000"/>
          </a:bodyPr>
          <a:lstStyle/>
          <a:p>
            <a:pPr eaLnBrk="1" hangingPunct="1"/>
            <a:r>
              <a:rPr lang="en-US" altLang="en-US" sz="4000" dirty="0"/>
              <a:t>16 NCAC 6B.0004 Policies governing the establishment of school bus routes</a:t>
            </a:r>
          </a:p>
        </p:txBody>
      </p:sp>
      <p:sp>
        <p:nvSpPr>
          <p:cNvPr id="51203" name="Rectangle 3"/>
          <p:cNvSpPr>
            <a:spLocks noGrp="1" noChangeArrowheads="1"/>
          </p:cNvSpPr>
          <p:nvPr>
            <p:ph type="body" idx="1"/>
          </p:nvPr>
        </p:nvSpPr>
        <p:spPr/>
        <p:txBody>
          <a:bodyPr>
            <a:noAutofit/>
          </a:bodyPr>
          <a:lstStyle/>
          <a:p>
            <a:pPr eaLnBrk="1" hangingPunct="1">
              <a:buFontTx/>
              <a:buNone/>
            </a:pPr>
            <a:r>
              <a:rPr lang="en-US" altLang="en-US" sz="1600" dirty="0"/>
              <a:t>.0004 BUS ROUTES </a:t>
            </a:r>
          </a:p>
          <a:p>
            <a:pPr eaLnBrk="1" hangingPunct="1">
              <a:buFontTx/>
              <a:buNone/>
            </a:pPr>
            <a:r>
              <a:rPr lang="en-US" altLang="en-US" sz="1600" dirty="0"/>
              <a:t>Superintendents shall establish school bus routes for all students eligible for and requesting transportation as directed by G.S. 115C-246(a) with a goal of ensuring student safety. Superintendents shall, at a minimum, apply the following criteria when developing and implementing bus routes. </a:t>
            </a:r>
          </a:p>
          <a:p>
            <a:pPr eaLnBrk="1" hangingPunct="1">
              <a:buFontTx/>
              <a:buNone/>
            </a:pPr>
            <a:r>
              <a:rPr lang="en-US" altLang="en-US" sz="1600" dirty="0"/>
              <a:t>(a)	  Bus routes shall be planned in a  manner designed to conserve fuel and to use buses efficiently. </a:t>
            </a:r>
          </a:p>
          <a:p>
            <a:pPr eaLnBrk="1" hangingPunct="1">
              <a:buFontTx/>
              <a:buNone/>
            </a:pPr>
            <a:r>
              <a:rPr lang="en-US" altLang="en-US" sz="1600" dirty="0"/>
              <a:t>(b)	Unless safety or other conditions make it inadvisable to do so,  a route  shall not deviate from a general path of direction for a distance of less than one-half mile and then return to the original path except for</a:t>
            </a:r>
          </a:p>
          <a:p>
            <a:pPr eaLnBrk="1" hangingPunct="1">
              <a:buFontTx/>
              <a:buNone/>
            </a:pPr>
            <a:r>
              <a:rPr lang="en-US" altLang="en-US" sz="1600" dirty="0"/>
              <a:t>	(a)	 groups of 10 or more pupils ;</a:t>
            </a:r>
          </a:p>
          <a:p>
            <a:pPr eaLnBrk="1" hangingPunct="1">
              <a:buFontTx/>
              <a:buNone/>
            </a:pPr>
            <a:r>
              <a:rPr lang="en-US" altLang="en-US" sz="1600" dirty="0"/>
              <a:t>	(b)	 unescorted pupils in grades pre-kindergarten through three;  ; and</a:t>
            </a:r>
          </a:p>
          <a:p>
            <a:pPr eaLnBrk="1" hangingPunct="1">
              <a:buFontTx/>
              <a:buNone/>
            </a:pPr>
            <a:r>
              <a:rPr lang="en-US" altLang="en-US" sz="1600" dirty="0"/>
              <a:t>	(c)	pupils with  special needs as defined by an Individual Education Program (IEP).   </a:t>
            </a:r>
          </a:p>
          <a:p>
            <a:pPr eaLnBrk="1" hangingPunct="1">
              <a:buFontTx/>
              <a:buNone/>
            </a:pPr>
            <a:r>
              <a:rPr lang="en-US" altLang="en-US" sz="1600" dirty="0"/>
              <a:t>(c)	Unless safety or other conditions  make it inadvisable to do so,   superintendents  shall not plan bus stops closer together than 0.2 miles.    </a:t>
            </a:r>
          </a:p>
          <a:p>
            <a:pPr eaLnBrk="1" hangingPunct="1">
              <a:buFontTx/>
              <a:buNone/>
            </a:pPr>
            <a:r>
              <a:rPr lang="en-US" altLang="en-US" sz="1600" dirty="0"/>
              <a:t>(d)	Parents and guardians of students assigned to school bus routes shall be informed of the scheduled school bus arrival time and their responsibility to make sure that students are at the school bus stop prior to that arrival time. </a:t>
            </a:r>
          </a:p>
          <a:p>
            <a:pPr eaLnBrk="1" hangingPunct="1">
              <a:buFontTx/>
              <a:buNone/>
            </a:pPr>
            <a:r>
              <a:rPr lang="en-US" altLang="en-US" sz="1600" dirty="0"/>
              <a:t>   </a:t>
            </a:r>
          </a:p>
          <a:p>
            <a:pPr eaLnBrk="1" hangingPunct="1">
              <a:buFontTx/>
              <a:buNone/>
            </a:pPr>
            <a:r>
              <a:rPr lang="en-US" altLang="en-US" sz="1600" dirty="0"/>
              <a:t> </a:t>
            </a:r>
          </a:p>
          <a:p>
            <a:pPr eaLnBrk="1" hangingPunct="1">
              <a:buFontTx/>
              <a:buNone/>
            </a:pPr>
            <a:r>
              <a:rPr lang="en-US" altLang="en-US" sz="1600" dirty="0"/>
              <a:t> </a:t>
            </a:r>
          </a:p>
        </p:txBody>
      </p:sp>
    </p:spTree>
    <p:extLst>
      <p:ext uri="{BB962C8B-B14F-4D97-AF65-F5344CB8AC3E}">
        <p14:creationId xmlns:p14="http://schemas.microsoft.com/office/powerpoint/2010/main" val="25415649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smtClean="0"/>
              <a:t>Preventive Maintenance</a:t>
            </a:r>
            <a:br>
              <a:rPr lang="en-US" altLang="en-US" dirty="0" smtClean="0"/>
            </a:br>
            <a:r>
              <a:rPr lang="en-US" altLang="en-US" dirty="0" smtClean="0"/>
              <a:t>School Bus Inspections</a:t>
            </a:r>
          </a:p>
        </p:txBody>
      </p:sp>
      <p:sp>
        <p:nvSpPr>
          <p:cNvPr id="52227" name="Rectangle 3"/>
          <p:cNvSpPr>
            <a:spLocks noGrp="1" noChangeArrowheads="1"/>
          </p:cNvSpPr>
          <p:nvPr>
            <p:ph type="body" idx="1"/>
          </p:nvPr>
        </p:nvSpPr>
        <p:spPr>
          <a:xfrm>
            <a:off x="1752600" y="1600200"/>
            <a:ext cx="8229600" cy="4495800"/>
          </a:xfrm>
        </p:spPr>
        <p:txBody>
          <a:bodyPr/>
          <a:lstStyle/>
          <a:p>
            <a:pPr eaLnBrk="1" hangingPunct="1">
              <a:lnSpc>
                <a:spcPct val="80000"/>
              </a:lnSpc>
              <a:buFontTx/>
              <a:buNone/>
            </a:pPr>
            <a:endParaRPr lang="en-US" altLang="en-US" sz="2000" b="1"/>
          </a:p>
          <a:p>
            <a:pPr eaLnBrk="1" hangingPunct="1">
              <a:lnSpc>
                <a:spcPct val="80000"/>
              </a:lnSpc>
              <a:buFontTx/>
              <a:buNone/>
            </a:pPr>
            <a:r>
              <a:rPr lang="en-US" altLang="en-US" sz="2000" b="1"/>
              <a:t>Policy ID Number:  TCS-H-005</a:t>
            </a:r>
            <a:endParaRPr lang="en-US" altLang="en-US" sz="2000" b="1" u="sng"/>
          </a:p>
          <a:p>
            <a:pPr eaLnBrk="1" hangingPunct="1">
              <a:lnSpc>
                <a:spcPct val="80000"/>
              </a:lnSpc>
              <a:buFontTx/>
              <a:buNone/>
            </a:pPr>
            <a:r>
              <a:rPr lang="en-US" altLang="en-US" sz="2000" u="sng"/>
              <a:t>Policy Title</a:t>
            </a:r>
            <a:r>
              <a:rPr lang="en-US" altLang="en-US" sz="2000"/>
              <a:t>:  Policy regarding Preventive Maintenance and Vehicle Replacement Manual</a:t>
            </a:r>
          </a:p>
        </p:txBody>
      </p:sp>
    </p:spTree>
    <p:extLst>
      <p:ext uri="{BB962C8B-B14F-4D97-AF65-F5344CB8AC3E}">
        <p14:creationId xmlns:p14="http://schemas.microsoft.com/office/powerpoint/2010/main" val="37468600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0" y="0"/>
            <a:ext cx="9144000" cy="1752600"/>
          </a:xfrm>
        </p:spPr>
        <p:txBody>
          <a:bodyPr/>
          <a:lstStyle/>
          <a:p>
            <a:pPr eaLnBrk="1" hangingPunct="1"/>
            <a:r>
              <a:rPr lang="en-US" altLang="en-US" sz="3600" b="1" dirty="0"/>
              <a:t>Policy ID #:</a:t>
            </a:r>
            <a:r>
              <a:rPr lang="en-US" altLang="en-US" sz="3600" dirty="0"/>
              <a:t>  TCS-H-006</a:t>
            </a:r>
            <a:r>
              <a:rPr lang="en-US" altLang="en-US" sz="4000" dirty="0"/>
              <a:t/>
            </a:r>
            <a:br>
              <a:rPr lang="en-US" altLang="en-US" sz="4000" dirty="0"/>
            </a:br>
            <a:r>
              <a:rPr lang="en-US" altLang="en-US" sz="4000" dirty="0"/>
              <a:t>  Policy governing school bus passengers</a:t>
            </a:r>
            <a:endParaRPr lang="en-US" altLang="en-US" sz="3600" dirty="0"/>
          </a:p>
        </p:txBody>
      </p:sp>
      <p:sp>
        <p:nvSpPr>
          <p:cNvPr id="56323" name="Rectangle 3"/>
          <p:cNvSpPr>
            <a:spLocks noGrp="1" noChangeArrowheads="1"/>
          </p:cNvSpPr>
          <p:nvPr>
            <p:ph type="body" idx="1"/>
          </p:nvPr>
        </p:nvSpPr>
        <p:spPr>
          <a:xfrm>
            <a:off x="1828800" y="1371600"/>
            <a:ext cx="8839200" cy="5181600"/>
          </a:xfrm>
        </p:spPr>
        <p:txBody>
          <a:bodyPr>
            <a:normAutofit fontScale="92500" lnSpcReduction="10000"/>
          </a:bodyPr>
          <a:lstStyle/>
          <a:p>
            <a:pPr marL="0" indent="0">
              <a:buNone/>
            </a:pPr>
            <a:r>
              <a:rPr lang="en-US" sz="4000" kern="1200" dirty="0" smtClean="0">
                <a:solidFill>
                  <a:schemeClr val="tx1"/>
                </a:solidFill>
                <a:effectLst/>
                <a:latin typeface="+mn-lt"/>
                <a:ea typeface="+mn-ea"/>
                <a:cs typeface="+mn-cs"/>
              </a:rPr>
              <a:t> </a:t>
            </a:r>
            <a:r>
              <a:rPr lang="en-US" sz="2800" kern="1200" dirty="0" smtClean="0">
                <a:solidFill>
                  <a:schemeClr val="tx1"/>
                </a:solidFill>
                <a:effectLst/>
                <a:latin typeface="+mn-lt"/>
                <a:ea typeface="+mn-ea"/>
                <a:cs typeface="+mn-cs"/>
              </a:rPr>
              <a:t> (a)  LEAs shall provide instruction in school bus safety to all children (regardless of whether they regularly ride a school bus to and from school) during the first five days of school and at least once during each semester thereafter. LEAs shall document the date on which training was provided to each student. This instruction shall include but not be limited to:</a:t>
            </a:r>
            <a:endParaRPr lang="en-US" dirty="0" smtClean="0">
              <a:effectLst/>
            </a:endParaRPr>
          </a:p>
          <a:p>
            <a:pPr marL="0" indent="0">
              <a:buNone/>
            </a:pPr>
            <a:r>
              <a:rPr lang="en-US" sz="2800" kern="1200" dirty="0" smtClean="0">
                <a:solidFill>
                  <a:schemeClr val="tx1"/>
                </a:solidFill>
                <a:effectLst/>
                <a:latin typeface="+mn-lt"/>
                <a:ea typeface="+mn-ea"/>
                <a:cs typeface="+mn-cs"/>
              </a:rPr>
              <a:t>(1)	basic skills and knowledge vital to safety in school bus transportation;</a:t>
            </a:r>
            <a:endParaRPr lang="en-US" dirty="0" smtClean="0">
              <a:effectLst/>
            </a:endParaRPr>
          </a:p>
          <a:p>
            <a:pPr marL="0" indent="0">
              <a:buNone/>
            </a:pPr>
            <a:r>
              <a:rPr lang="en-US" sz="2800" kern="1200" dirty="0" smtClean="0">
                <a:solidFill>
                  <a:schemeClr val="tx1"/>
                </a:solidFill>
                <a:effectLst/>
                <a:latin typeface="+mn-lt"/>
                <a:ea typeface="+mn-ea"/>
                <a:cs typeface="+mn-cs"/>
              </a:rPr>
              <a:t>(2)	proper loading techniques, including street crossing at the bus stop and the North Carolina  crossing signal ; and </a:t>
            </a:r>
            <a:endParaRPr lang="en-US" dirty="0" smtClean="0">
              <a:effectLst/>
            </a:endParaRPr>
          </a:p>
          <a:p>
            <a:pPr marL="0" indent="0">
              <a:buNone/>
            </a:pPr>
            <a:r>
              <a:rPr lang="en-US" sz="2800" kern="1200" dirty="0" smtClean="0">
                <a:solidFill>
                  <a:schemeClr val="tx1"/>
                </a:solidFill>
                <a:effectLst/>
                <a:latin typeface="+mn-lt"/>
                <a:ea typeface="+mn-ea"/>
                <a:cs typeface="+mn-cs"/>
              </a:rPr>
              <a:t>(3)	instruction as needed to ensure that passengers are familiar with location and operation of emergency exits for the vehicle on which they are riding for any specific trip.</a:t>
            </a:r>
          </a:p>
        </p:txBody>
      </p:sp>
    </p:spTree>
    <p:extLst>
      <p:ext uri="{BB962C8B-B14F-4D97-AF65-F5344CB8AC3E}">
        <p14:creationId xmlns:p14="http://schemas.microsoft.com/office/powerpoint/2010/main" val="26664662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seating</a:t>
            </a:r>
            <a:endParaRPr lang="en-US" dirty="0"/>
          </a:p>
        </p:txBody>
      </p:sp>
      <p:sp>
        <p:nvSpPr>
          <p:cNvPr id="3" name="Content Placeholder 2"/>
          <p:cNvSpPr>
            <a:spLocks noGrp="1"/>
          </p:cNvSpPr>
          <p:nvPr>
            <p:ph idx="1"/>
          </p:nvPr>
        </p:nvSpPr>
        <p:spPr/>
        <p:txBody>
          <a:bodyPr>
            <a:normAutofit/>
          </a:bodyPr>
          <a:lstStyle/>
          <a:p>
            <a:pPr marL="0" indent="0">
              <a:buNone/>
            </a:pPr>
            <a:r>
              <a:rPr lang="en-US" sz="2800" kern="1200" dirty="0" smtClean="0">
                <a:solidFill>
                  <a:schemeClr val="tx1"/>
                </a:solidFill>
                <a:effectLst/>
                <a:latin typeface="+mn-lt"/>
                <a:ea typeface="+mn-ea"/>
                <a:cs typeface="+mn-cs"/>
              </a:rPr>
              <a:t>(b)  LEAs shall adhere to the following when assigning pupils to school buses, activity buses, commercial buses, or other contracted vehicles.</a:t>
            </a:r>
            <a:endParaRPr lang="en-US" dirty="0" smtClean="0">
              <a:effectLst/>
            </a:endParaRPr>
          </a:p>
          <a:p>
            <a:pPr marL="0" indent="0">
              <a:buNone/>
            </a:pPr>
            <a:r>
              <a:rPr lang="en-US" sz="2800" kern="1200" dirty="0" smtClean="0">
                <a:solidFill>
                  <a:schemeClr val="tx1"/>
                </a:solidFill>
                <a:effectLst/>
                <a:latin typeface="+mn-lt"/>
                <a:ea typeface="+mn-ea"/>
                <a:cs typeface="+mn-cs"/>
              </a:rPr>
              <a:t>(1)	LEAs shall not allow the number of passengers being transported to exceed the official rated capacity for the specific vehicle being used.</a:t>
            </a:r>
            <a:endParaRPr lang="en-US" dirty="0" smtClean="0">
              <a:effectLst/>
            </a:endParaRPr>
          </a:p>
          <a:p>
            <a:pPr marL="0" indent="0">
              <a:buNone/>
            </a:pPr>
            <a:r>
              <a:rPr lang="en-US" sz="2800" kern="1200" dirty="0" smtClean="0">
                <a:solidFill>
                  <a:schemeClr val="tx1"/>
                </a:solidFill>
                <a:effectLst/>
                <a:latin typeface="+mn-lt"/>
                <a:ea typeface="+mn-ea"/>
                <a:cs typeface="+mn-cs"/>
              </a:rPr>
              <a:t>(2)	LEAs shall ensure that all riders are seated completely within the seating compartment, when any bus or other vehicle is in motion.</a:t>
            </a:r>
            <a:endParaRPr lang="en-US" dirty="0" smtClean="0">
              <a:effectLst/>
            </a:endParaRPr>
          </a:p>
          <a:p>
            <a:pPr marL="0" indent="0">
              <a:buNone/>
            </a:pPr>
            <a:r>
              <a:rPr lang="en-US" sz="2800" kern="1200" dirty="0" smtClean="0">
                <a:solidFill>
                  <a:schemeClr val="tx1"/>
                </a:solidFill>
                <a:effectLst/>
                <a:latin typeface="+mn-lt"/>
                <a:ea typeface="+mn-ea"/>
                <a:cs typeface="+mn-cs"/>
              </a:rPr>
              <a:t>(3)	LEAs shall ensure that no person is standing or sitting in the aisle or stepwell when any bus or other vehicle is in motion.</a:t>
            </a:r>
          </a:p>
        </p:txBody>
      </p:sp>
    </p:spTree>
    <p:extLst>
      <p:ext uri="{BB962C8B-B14F-4D97-AF65-F5344CB8AC3E}">
        <p14:creationId xmlns:p14="http://schemas.microsoft.com/office/powerpoint/2010/main" val="2137521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4000"/>
              <a:t>§ </a:t>
            </a:r>
            <a:r>
              <a:rPr lang="en-US" altLang="en-US" sz="4000" b="1"/>
              <a:t>115C-239</a:t>
            </a:r>
            <a:r>
              <a:rPr lang="en-US" altLang="en-US" sz="4000"/>
              <a:t>. </a:t>
            </a:r>
            <a:r>
              <a:rPr lang="en-US" altLang="en-US" sz="4000" b="1"/>
              <a:t>Authority of local boards of education.</a:t>
            </a:r>
            <a:r>
              <a:rPr lang="en-US" altLang="en-US" sz="4000"/>
              <a:t> </a:t>
            </a:r>
          </a:p>
        </p:txBody>
      </p:sp>
      <p:sp>
        <p:nvSpPr>
          <p:cNvPr id="5123" name="Rectangle 3"/>
          <p:cNvSpPr>
            <a:spLocks noGrp="1" noChangeArrowheads="1"/>
          </p:cNvSpPr>
          <p:nvPr>
            <p:ph type="body" idx="1"/>
          </p:nvPr>
        </p:nvSpPr>
        <p:spPr/>
        <p:txBody>
          <a:bodyPr/>
          <a:lstStyle/>
          <a:p>
            <a:pPr eaLnBrk="1" hangingPunct="1"/>
            <a:r>
              <a:rPr lang="en-US" altLang="en-US" smtClean="0"/>
              <a:t>LEA can acquire and operate school buses</a:t>
            </a:r>
          </a:p>
          <a:p>
            <a:pPr eaLnBrk="1" hangingPunct="1"/>
            <a:endParaRPr lang="en-US" altLang="en-US" smtClean="0"/>
          </a:p>
        </p:txBody>
      </p:sp>
    </p:spTree>
    <p:extLst>
      <p:ext uri="{BB962C8B-B14F-4D97-AF65-F5344CB8AC3E}">
        <p14:creationId xmlns:p14="http://schemas.microsoft.com/office/powerpoint/2010/main" val="21154465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Crossing Signal</a:t>
            </a:r>
            <a:endParaRPr lang="en-US" dirty="0"/>
          </a:p>
        </p:txBody>
      </p:sp>
      <p:sp>
        <p:nvSpPr>
          <p:cNvPr id="3" name="Content Placeholder 2"/>
          <p:cNvSpPr>
            <a:spLocks noGrp="1"/>
          </p:cNvSpPr>
          <p:nvPr>
            <p:ph idx="1"/>
          </p:nvPr>
        </p:nvSpPr>
        <p:spPr/>
        <p:txBody>
          <a:bodyPr>
            <a:normAutofit/>
          </a:bodyPr>
          <a:lstStyle/>
          <a:p>
            <a:r>
              <a:rPr lang="en-US" sz="3200" kern="1200" dirty="0" smtClean="0">
                <a:solidFill>
                  <a:schemeClr val="tx1"/>
                </a:solidFill>
                <a:effectLst/>
                <a:latin typeface="+mn-lt"/>
                <a:ea typeface="+mn-ea"/>
                <a:cs typeface="+mn-cs"/>
              </a:rPr>
              <a:t>(c) LEAs shall require school bus drivers to utilize the North Carolina crossing signal to communicate to students when it is safe to cross the street to board the bus and when it is safe to cross the street after exiting the bus. The Department of Public Instruction shall develop and make available training materials describing the crossing signal for students and school bus drivers. </a:t>
            </a:r>
            <a:endParaRPr lang="en-US" sz="3200" dirty="0" smtClean="0">
              <a:effectLst/>
            </a:endParaRPr>
          </a:p>
        </p:txBody>
      </p:sp>
    </p:spTree>
    <p:extLst>
      <p:ext uri="{BB962C8B-B14F-4D97-AF65-F5344CB8AC3E}">
        <p14:creationId xmlns:p14="http://schemas.microsoft.com/office/powerpoint/2010/main" val="19108350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kern="1200" dirty="0" smtClean="0">
                <a:solidFill>
                  <a:schemeClr val="tx1"/>
                </a:solidFill>
                <a:effectLst/>
                <a:latin typeface="+mn-lt"/>
                <a:ea typeface="+mn-ea"/>
                <a:cs typeface="+mn-cs"/>
              </a:rPr>
              <a:t> Activity Trips</a:t>
            </a:r>
            <a:endParaRPr lang="en-US" dirty="0"/>
          </a:p>
        </p:txBody>
      </p:sp>
      <p:sp>
        <p:nvSpPr>
          <p:cNvPr id="3" name="Content Placeholder 2"/>
          <p:cNvSpPr>
            <a:spLocks noGrp="1"/>
          </p:cNvSpPr>
          <p:nvPr>
            <p:ph idx="1"/>
          </p:nvPr>
        </p:nvSpPr>
        <p:spPr/>
        <p:txBody>
          <a:bodyPr>
            <a:normAutofit/>
          </a:bodyPr>
          <a:lstStyle/>
          <a:p>
            <a:pPr marL="0" indent="0">
              <a:buNone/>
            </a:pPr>
            <a:r>
              <a:rPr lang="en-US" sz="3600" kern="1200" dirty="0" smtClean="0">
                <a:solidFill>
                  <a:schemeClr val="tx1"/>
                </a:solidFill>
                <a:effectLst/>
                <a:latin typeface="+mn-lt"/>
                <a:ea typeface="+mn-ea"/>
                <a:cs typeface="+mn-cs"/>
              </a:rPr>
              <a:t>(d) LEAs shall also provide safety instruction to students taking trips on activity buses or commercial buses as needed, including but not limited to instruction and demonstration of emergency exit operation for the vehicle on which they are riding for any specific trip.</a:t>
            </a:r>
            <a:r>
              <a:rPr lang="en-US" sz="3200" dirty="0" smtClean="0"/>
              <a:t> </a:t>
            </a:r>
            <a:endParaRPr lang="en-US" sz="3600" dirty="0"/>
          </a:p>
        </p:txBody>
      </p:sp>
    </p:spTree>
    <p:extLst>
      <p:ext uri="{BB962C8B-B14F-4D97-AF65-F5344CB8AC3E}">
        <p14:creationId xmlns:p14="http://schemas.microsoft.com/office/powerpoint/2010/main" val="37103871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sz="2800" dirty="0"/>
              <a:t>TCS-H-008</a:t>
            </a:r>
            <a:br>
              <a:rPr lang="en-US" altLang="en-US" sz="2800" dirty="0"/>
            </a:br>
            <a:r>
              <a:rPr lang="en-US" altLang="en-US" sz="2800" dirty="0"/>
              <a:t>Policy regarding purchase of school bus equipment</a:t>
            </a:r>
          </a:p>
        </p:txBody>
      </p:sp>
      <p:sp>
        <p:nvSpPr>
          <p:cNvPr id="56323" name="Rectangle 3"/>
          <p:cNvSpPr>
            <a:spLocks noGrp="1" noChangeArrowheads="1"/>
          </p:cNvSpPr>
          <p:nvPr>
            <p:ph type="body" idx="1"/>
          </p:nvPr>
        </p:nvSpPr>
        <p:spPr/>
        <p:txBody>
          <a:bodyPr/>
          <a:lstStyle/>
          <a:p>
            <a:pPr eaLnBrk="1" hangingPunct="1">
              <a:buFontTx/>
              <a:buNone/>
            </a:pPr>
            <a:endParaRPr lang="en-US" altLang="en-US" sz="2400" dirty="0"/>
          </a:p>
          <a:p>
            <a:pPr eaLnBrk="1" hangingPunct="1">
              <a:buFontTx/>
              <a:buNone/>
            </a:pPr>
            <a:r>
              <a:rPr lang="en-US" altLang="en-US" sz="2400" b="1" dirty="0"/>
              <a:t> </a:t>
            </a:r>
            <a:r>
              <a:rPr lang="en-US" altLang="en-US" sz="2400" dirty="0"/>
              <a:t>LEAs shall purchase school buses, school bus tires, brake pads, brake shoes, and brake hardware that meet the safety specifications listed in the request for bids for the statewide term contract for these items. </a:t>
            </a:r>
          </a:p>
        </p:txBody>
      </p:sp>
    </p:spTree>
    <p:extLst>
      <p:ext uri="{BB962C8B-B14F-4D97-AF65-F5344CB8AC3E}">
        <p14:creationId xmlns:p14="http://schemas.microsoft.com/office/powerpoint/2010/main" val="20179438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z="3200"/>
              <a:t>Policies governing LEA rules and regulations related to charter transportation for school-related events and activities.</a:t>
            </a:r>
            <a:r>
              <a:rPr lang="en-US" altLang="en-US" sz="4000"/>
              <a:t> </a:t>
            </a:r>
          </a:p>
        </p:txBody>
      </p:sp>
      <p:sp>
        <p:nvSpPr>
          <p:cNvPr id="57347" name="Rectangle 3"/>
          <p:cNvSpPr>
            <a:spLocks noGrp="1" noChangeArrowheads="1"/>
          </p:cNvSpPr>
          <p:nvPr>
            <p:ph type="body" idx="1"/>
          </p:nvPr>
        </p:nvSpPr>
        <p:spPr>
          <a:xfrm>
            <a:off x="2209800" y="2057400"/>
            <a:ext cx="7772400" cy="4800600"/>
          </a:xfrm>
        </p:spPr>
        <p:txBody>
          <a:bodyPr/>
          <a:lstStyle/>
          <a:p>
            <a:pPr marL="609600" indent="-609600">
              <a:lnSpc>
                <a:spcPct val="80000"/>
              </a:lnSpc>
              <a:buNone/>
            </a:pPr>
            <a:r>
              <a:rPr lang="en-US" altLang="en-US" sz="2000" b="1" u="sng"/>
              <a:t>Policy Identification</a:t>
            </a:r>
            <a:r>
              <a:rPr lang="en-US" altLang="en-US" sz="2000" b="1"/>
              <a:t/>
            </a:r>
            <a:br>
              <a:rPr lang="en-US" altLang="en-US" sz="2000" b="1"/>
            </a:br>
            <a:r>
              <a:rPr lang="en-US" altLang="en-US" sz="2000" b="1"/>
              <a:t>Priority:</a:t>
            </a:r>
            <a:r>
              <a:rPr lang="en-US" altLang="en-US" sz="2000"/>
              <a:t>  Twenty-First Century Systems</a:t>
            </a:r>
            <a:br>
              <a:rPr lang="en-US" altLang="en-US" sz="2000"/>
            </a:br>
            <a:r>
              <a:rPr lang="en-US" altLang="en-US" sz="2000" b="1"/>
              <a:t>Category:</a:t>
            </a:r>
            <a:r>
              <a:rPr lang="en-US" altLang="en-US" sz="2000"/>
              <a:t>  Transportation</a:t>
            </a:r>
            <a:br>
              <a:rPr lang="en-US" altLang="en-US" sz="2000"/>
            </a:br>
            <a:r>
              <a:rPr lang="en-US" altLang="en-US" sz="2000" b="1"/>
              <a:t>Policy ID Number:</a:t>
            </a:r>
            <a:r>
              <a:rPr lang="en-US" altLang="en-US" sz="2000"/>
              <a:t>  TCS-H-009 </a:t>
            </a:r>
          </a:p>
          <a:p>
            <a:pPr marL="609600" indent="-609600">
              <a:lnSpc>
                <a:spcPct val="80000"/>
              </a:lnSpc>
            </a:pPr>
            <a:endParaRPr lang="en-US" altLang="en-US" sz="2000"/>
          </a:p>
          <a:p>
            <a:pPr marL="609600" indent="-609600">
              <a:lnSpc>
                <a:spcPct val="80000"/>
              </a:lnSpc>
              <a:buFont typeface="Times New Roman" panose="02020603050405020304" pitchFamily="18" charset="0"/>
              <a:buAutoNum type="alphaLcParenR"/>
            </a:pPr>
            <a:r>
              <a:rPr lang="en-US" altLang="en-US" sz="2000"/>
              <a:t>LEAs shall adopt safety standards for contracted transportation services to assure the safety of students being transported to or from school-related activities.  </a:t>
            </a:r>
          </a:p>
          <a:p>
            <a:pPr marL="609600" indent="-609600">
              <a:lnSpc>
                <a:spcPct val="80000"/>
              </a:lnSpc>
              <a:buFont typeface="Times New Roman" panose="02020603050405020304" pitchFamily="18" charset="0"/>
              <a:buAutoNum type="alphaLcParenR"/>
            </a:pPr>
            <a:r>
              <a:rPr lang="en-US" altLang="en-US" sz="2000"/>
              <a:t>LEAs shall maintain a list (Approved List) of companies or individuals that meet its safety standards for transportation services for school-related activities.  </a:t>
            </a:r>
          </a:p>
          <a:p>
            <a:pPr marL="609600" indent="-609600">
              <a:lnSpc>
                <a:spcPct val="80000"/>
              </a:lnSpc>
              <a:buFont typeface="Times New Roman" panose="02020603050405020304" pitchFamily="18" charset="0"/>
              <a:buAutoNum type="alphaLcParenR"/>
            </a:pPr>
            <a:r>
              <a:rPr lang="en-US" altLang="en-US" sz="2000"/>
              <a:t>LEAs shall contract for transportation services for school-related activities only with companies or individuals on the Approved List. </a:t>
            </a:r>
          </a:p>
          <a:p>
            <a:pPr marL="609600" indent="-609600">
              <a:lnSpc>
                <a:spcPct val="80000"/>
              </a:lnSpc>
              <a:buFont typeface="Times New Roman" panose="02020603050405020304" pitchFamily="18" charset="0"/>
              <a:buAutoNum type="alphaLcParenR"/>
            </a:pPr>
            <a:r>
              <a:rPr lang="en-US" altLang="en-US" sz="2000"/>
              <a:t>When adopting safety standards pursuant to this rule, LEAs shall consider the Recommended Guidelines and Procedures developed by the School Charter Transportation Safety Committee.  </a:t>
            </a:r>
          </a:p>
        </p:txBody>
      </p:sp>
    </p:spTree>
    <p:extLst>
      <p:ext uri="{BB962C8B-B14F-4D97-AF65-F5344CB8AC3E}">
        <p14:creationId xmlns:p14="http://schemas.microsoft.com/office/powerpoint/2010/main" val="8090838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z="3200"/>
              <a:t>Charter transportation for school-related events and activities (Cont’d)</a:t>
            </a:r>
          </a:p>
        </p:txBody>
      </p:sp>
      <p:sp>
        <p:nvSpPr>
          <p:cNvPr id="46083" name="Rectangle 3"/>
          <p:cNvSpPr>
            <a:spLocks noGrp="1" noChangeArrowheads="1"/>
          </p:cNvSpPr>
          <p:nvPr>
            <p:ph type="body" idx="1"/>
          </p:nvPr>
        </p:nvSpPr>
        <p:spPr>
          <a:xfrm>
            <a:off x="2209800" y="1981200"/>
            <a:ext cx="7772400" cy="4572000"/>
          </a:xfrm>
        </p:spPr>
        <p:txBody>
          <a:bodyPr>
            <a:normAutofit lnSpcReduction="10000"/>
          </a:bodyPr>
          <a:lstStyle/>
          <a:p>
            <a:pPr eaLnBrk="1" hangingPunct="1">
              <a:lnSpc>
                <a:spcPct val="80000"/>
              </a:lnSpc>
              <a:buFontTx/>
              <a:buAutoNum type="alphaLcParenR" startAt="5"/>
              <a:defRPr/>
            </a:pPr>
            <a:r>
              <a:rPr lang="en-US" altLang="en-US" sz="1800" dirty="0"/>
              <a:t>The LEA’s safety standards  shall  include the following procedures: </a:t>
            </a:r>
          </a:p>
          <a:p>
            <a:pPr marL="800100" lvl="1" indent="-342900">
              <a:lnSpc>
                <a:spcPct val="80000"/>
              </a:lnSpc>
              <a:buFont typeface="+mj-lt"/>
              <a:buAutoNum type="arabicPeriod"/>
              <a:defRPr/>
            </a:pPr>
            <a:r>
              <a:rPr lang="en-US" altLang="en-US" sz="1600" dirty="0"/>
              <a:t>Procedures for development of the Approved List of transportation providers;</a:t>
            </a:r>
          </a:p>
          <a:p>
            <a:pPr marL="800100" lvl="1" indent="-342900">
              <a:lnSpc>
                <a:spcPct val="80000"/>
              </a:lnSpc>
              <a:buFont typeface="+mj-lt"/>
              <a:buAutoNum type="arabicPeriod"/>
              <a:defRPr/>
            </a:pPr>
            <a:r>
              <a:rPr lang="en-US" altLang="en-US" sz="1600" dirty="0"/>
              <a:t>Procedures for ensuring that a contract for any trip is made only with companies on the Approved List;</a:t>
            </a:r>
          </a:p>
          <a:p>
            <a:pPr marL="800100" lvl="1" indent="-342900">
              <a:lnSpc>
                <a:spcPct val="80000"/>
              </a:lnSpc>
              <a:buFont typeface="+mj-lt"/>
              <a:buAutoNum type="arabicPeriod"/>
              <a:defRPr/>
            </a:pPr>
            <a:r>
              <a:rPr lang="en-US" altLang="en-US" sz="1600" dirty="0"/>
              <a:t>Procedures to assure that the  number of vehicles and drivers for the trip is sufficient to assure the safety of the students being transported;</a:t>
            </a:r>
          </a:p>
          <a:p>
            <a:pPr marL="800100" lvl="1" indent="-342900">
              <a:lnSpc>
                <a:spcPct val="80000"/>
              </a:lnSpc>
              <a:buFont typeface="+mj-lt"/>
              <a:buAutoNum type="arabicPeriod"/>
              <a:defRPr/>
            </a:pPr>
            <a:r>
              <a:rPr lang="en-US" altLang="en-US" sz="1600" dirty="0"/>
              <a:t>Procedures to provide safety and evacuation training to all students prior to any trip; and</a:t>
            </a:r>
          </a:p>
          <a:p>
            <a:pPr marL="800100" lvl="1" indent="-342900">
              <a:lnSpc>
                <a:spcPct val="80000"/>
              </a:lnSpc>
              <a:buFont typeface="+mj-lt"/>
              <a:buAutoNum type="arabicPeriod"/>
              <a:defRPr/>
            </a:pPr>
            <a:r>
              <a:rPr lang="en-US" altLang="en-US" sz="1600" dirty="0"/>
              <a:t>Any other procedures that the LEA deems reasonable to assure the safety of students being transported to or from school related activities.</a:t>
            </a:r>
          </a:p>
          <a:p>
            <a:pPr marL="0" indent="0">
              <a:lnSpc>
                <a:spcPct val="80000"/>
              </a:lnSpc>
              <a:buNone/>
              <a:defRPr/>
            </a:pPr>
            <a:r>
              <a:rPr lang="en-US" altLang="en-US" sz="1800" dirty="0"/>
              <a:t>f)  If an LEA adopts safety standards that conflict with or are less stringent than the Recommended Guidelines and Procedures developed by the School Charter Transportation Safety Committee, the LEA’s standards shall note those differences and state the reasons the LEA is adopting the different standard. </a:t>
            </a:r>
          </a:p>
          <a:p>
            <a:pPr marL="0" indent="0">
              <a:lnSpc>
                <a:spcPct val="80000"/>
              </a:lnSpc>
              <a:buNone/>
              <a:defRPr/>
            </a:pPr>
            <a:endParaRPr lang="en-US" altLang="en-US" sz="1800" dirty="0"/>
          </a:p>
          <a:p>
            <a:pPr marL="0" indent="0">
              <a:lnSpc>
                <a:spcPct val="80000"/>
              </a:lnSpc>
              <a:buNone/>
              <a:defRPr/>
            </a:pPr>
            <a:r>
              <a:rPr lang="en-US" altLang="en-US" sz="1800" dirty="0"/>
              <a:t>g)  LEAs may enter into </a:t>
            </a:r>
            <a:r>
              <a:rPr lang="en-US" altLang="en-US" sz="1800" dirty="0" err="1"/>
              <a:t>interlocal</a:t>
            </a:r>
            <a:r>
              <a:rPr lang="en-US" altLang="en-US" sz="1800" dirty="0"/>
              <a:t> cooperation agreements under Chapter 160A, Article 20, to develop the required safety standards or lists of companies or individuals approved to provide transportation services or to contract for transportation services for school related activities. </a:t>
            </a:r>
          </a:p>
        </p:txBody>
      </p:sp>
    </p:spTree>
    <p:extLst>
      <p:ext uri="{BB962C8B-B14F-4D97-AF65-F5344CB8AC3E}">
        <p14:creationId xmlns:p14="http://schemas.microsoft.com/office/powerpoint/2010/main" val="1808847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z="4000"/>
              <a:t> </a:t>
            </a:r>
            <a:r>
              <a:rPr lang="en-US" altLang="en-US" sz="3600"/>
              <a:t>Policies governing activity bus drivers</a:t>
            </a:r>
            <a:r>
              <a:rPr lang="en-US" altLang="en-US" sz="4000"/>
              <a:t> </a:t>
            </a:r>
          </a:p>
        </p:txBody>
      </p:sp>
      <p:sp>
        <p:nvSpPr>
          <p:cNvPr id="59395" name="Rectangle 3"/>
          <p:cNvSpPr>
            <a:spLocks noGrp="1" noChangeArrowheads="1"/>
          </p:cNvSpPr>
          <p:nvPr>
            <p:ph type="body" idx="1"/>
          </p:nvPr>
        </p:nvSpPr>
        <p:spPr/>
        <p:txBody>
          <a:bodyPr/>
          <a:lstStyle/>
          <a:p>
            <a:pPr eaLnBrk="1" hangingPunct="1"/>
            <a:r>
              <a:rPr lang="en-US" altLang="en-US" sz="2000" b="1"/>
              <a:t>Priority:</a:t>
            </a:r>
            <a:r>
              <a:rPr lang="en-US" altLang="en-US" sz="2000"/>
              <a:t>  Twenty-First Century Systems</a:t>
            </a:r>
            <a:br>
              <a:rPr lang="en-US" altLang="en-US" sz="2000"/>
            </a:br>
            <a:r>
              <a:rPr lang="en-US" altLang="en-US" sz="2000" b="1"/>
              <a:t>Category:</a:t>
            </a:r>
            <a:r>
              <a:rPr lang="en-US" altLang="en-US" sz="2000"/>
              <a:t>  Transportation</a:t>
            </a:r>
            <a:br>
              <a:rPr lang="en-US" altLang="en-US" sz="2000"/>
            </a:br>
            <a:r>
              <a:rPr lang="en-US" altLang="en-US" sz="2000" b="1"/>
              <a:t>Policy ID Number:</a:t>
            </a:r>
            <a:r>
              <a:rPr lang="en-US" altLang="en-US" sz="2000"/>
              <a:t>  TCS-H-010</a:t>
            </a:r>
            <a:endParaRPr lang="en-US" altLang="en-US" sz="2000" b="1" u="sng"/>
          </a:p>
          <a:p>
            <a:pPr eaLnBrk="1" hangingPunct="1"/>
            <a:r>
              <a:rPr lang="en-US" altLang="en-US" sz="2000" b="1" u="sng"/>
              <a:t>Policy Title</a:t>
            </a:r>
            <a:r>
              <a:rPr lang="en-US" altLang="en-US" sz="2000" b="1"/>
              <a:t>:</a:t>
            </a:r>
            <a:r>
              <a:rPr lang="en-US" altLang="en-US" sz="2000"/>
              <a:t>  Policies governing activity bus drivers</a:t>
            </a:r>
            <a:endParaRPr lang="en-US" altLang="en-US" sz="2000" b="1" u="sng"/>
          </a:p>
          <a:p>
            <a:pPr eaLnBrk="1" hangingPunct="1"/>
            <a:r>
              <a:rPr lang="en-US" altLang="en-US" sz="2000" b="1" u="sng"/>
              <a:t>Current Policy Date</a:t>
            </a:r>
            <a:r>
              <a:rPr lang="en-US" altLang="en-US" sz="2000" b="1"/>
              <a:t>:</a:t>
            </a:r>
            <a:r>
              <a:rPr lang="en-US" altLang="en-US" sz="2000"/>
              <a:t>  04/01/2010</a:t>
            </a:r>
          </a:p>
        </p:txBody>
      </p:sp>
    </p:spTree>
    <p:extLst>
      <p:ext uri="{BB962C8B-B14F-4D97-AF65-F5344CB8AC3E}">
        <p14:creationId xmlns:p14="http://schemas.microsoft.com/office/powerpoint/2010/main" val="23494000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z="3600"/>
              <a:t>Policies governing activity bus drivers</a:t>
            </a:r>
          </a:p>
        </p:txBody>
      </p:sp>
      <p:sp>
        <p:nvSpPr>
          <p:cNvPr id="48131" name="Rectangle 3"/>
          <p:cNvSpPr>
            <a:spLocks noGrp="1" noChangeArrowheads="1"/>
          </p:cNvSpPr>
          <p:nvPr>
            <p:ph type="body" idx="1"/>
          </p:nvPr>
        </p:nvSpPr>
        <p:spPr>
          <a:xfrm>
            <a:off x="2209800" y="1447800"/>
            <a:ext cx="7772400" cy="4572000"/>
          </a:xfrm>
        </p:spPr>
        <p:txBody>
          <a:bodyPr>
            <a:normAutofit fontScale="92500" lnSpcReduction="10000"/>
          </a:bodyPr>
          <a:lstStyle/>
          <a:p>
            <a:pPr marL="0" indent="0">
              <a:lnSpc>
                <a:spcPct val="80000"/>
              </a:lnSpc>
              <a:buNone/>
              <a:defRPr/>
            </a:pPr>
            <a:r>
              <a:rPr lang="en-US" altLang="en-US" sz="1800" dirty="0"/>
              <a:t>(a)      Definitions:</a:t>
            </a:r>
          </a:p>
          <a:p>
            <a:pPr eaLnBrk="1" hangingPunct="1">
              <a:lnSpc>
                <a:spcPct val="80000"/>
              </a:lnSpc>
              <a:buFontTx/>
              <a:buAutoNum type="arabicPeriod"/>
              <a:defRPr/>
            </a:pPr>
            <a:r>
              <a:rPr lang="en-US" altLang="en-US" sz="1800" dirty="0"/>
              <a:t>CDL means a Commercial Drivers License, which is a </a:t>
            </a:r>
            <a:r>
              <a:rPr lang="en-US" altLang="en-US" sz="1800" dirty="0" err="1"/>
              <a:t>licens</a:t>
            </a:r>
            <a:r>
              <a:rPr lang="en-US" altLang="en-US" sz="1800" dirty="0"/>
              <a:t> issued by the state that authorizes an individual to drive a commercial motor vehicle (G.S. 20-4.01)</a:t>
            </a:r>
          </a:p>
          <a:p>
            <a:pPr eaLnBrk="1" hangingPunct="1">
              <a:lnSpc>
                <a:spcPct val="80000"/>
              </a:lnSpc>
              <a:buFontTx/>
              <a:buAutoNum type="arabicPeriod"/>
              <a:defRPr/>
            </a:pPr>
            <a:r>
              <a:rPr lang="en-US" altLang="en-US" sz="1600" dirty="0"/>
              <a:t> “CDL Activity Bus” means a school activity bus (G.S. 20-4.01) built to transport 16 or more passengers including the driver.</a:t>
            </a:r>
          </a:p>
          <a:p>
            <a:pPr eaLnBrk="1" hangingPunct="1">
              <a:lnSpc>
                <a:spcPct val="80000"/>
              </a:lnSpc>
              <a:buFontTx/>
              <a:buAutoNum type="arabicPeriod"/>
              <a:defRPr/>
            </a:pPr>
            <a:r>
              <a:rPr lang="en-US" altLang="en-US" sz="1600" dirty="0"/>
              <a:t>“School bus driver’s certificate” means a certificate issued by a duly designated representative of the Commissioner of Motor Vehicles and the Director of Transportation, or a designee of the Director in charge of school buses in the county which shows that he or she has been examined and has been certified fit and competent to drive a school bus over the highways and public vehicular areas of the State. (G.S. 20-218)</a:t>
            </a:r>
          </a:p>
          <a:p>
            <a:pPr marL="0" indent="0">
              <a:lnSpc>
                <a:spcPct val="80000"/>
              </a:lnSpc>
              <a:buNone/>
              <a:defRPr/>
            </a:pPr>
            <a:r>
              <a:rPr lang="en-US" altLang="en-US" sz="1800" dirty="0"/>
              <a:t>(b)  LEAs shall require individuals who transport students to or from a school-related activity in a CDL Activity Bus to hold a valid Commercial Drivers License with a Passenger (P) and School Bus (S) endorsement (CDL-P/S) as required by the Division of Motor Vehicles.</a:t>
            </a:r>
          </a:p>
          <a:p>
            <a:pPr marL="0" indent="0">
              <a:lnSpc>
                <a:spcPct val="80000"/>
              </a:lnSpc>
              <a:buNone/>
              <a:defRPr/>
            </a:pPr>
            <a:r>
              <a:rPr lang="en-US" altLang="en-US" sz="1800" dirty="0"/>
              <a:t>(c) Beginning July 1, 2010, LEAs shall require individuals being initially licensed with a CDL-P/S, who transport students to or from a school-related activity in a CDL Activity Bus, to also  hold a school bus driver’s certificate. </a:t>
            </a:r>
          </a:p>
          <a:p>
            <a:pPr marL="0" indent="0">
              <a:lnSpc>
                <a:spcPct val="80000"/>
              </a:lnSpc>
              <a:buNone/>
              <a:defRPr/>
            </a:pPr>
            <a:r>
              <a:rPr lang="en-US" altLang="en-US" sz="1800" dirty="0"/>
              <a:t>(d) Beginning July 1, 2015, LEAs shall not permit any individual to transport students in a CDL Activity Bus unless he or she holds both a CDL-P/S license and valid school bus driver’s certificate.</a:t>
            </a:r>
          </a:p>
        </p:txBody>
      </p:sp>
    </p:spTree>
    <p:extLst>
      <p:ext uri="{BB962C8B-B14F-4D97-AF65-F5344CB8AC3E}">
        <p14:creationId xmlns:p14="http://schemas.microsoft.com/office/powerpoint/2010/main" val="35476321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z="4000"/>
              <a:t>Policies governing School Bus and Activity Bus Inspections </a:t>
            </a:r>
          </a:p>
        </p:txBody>
      </p:sp>
      <p:sp>
        <p:nvSpPr>
          <p:cNvPr id="61443" name="Rectangle 3"/>
          <p:cNvSpPr>
            <a:spLocks noGrp="1" noChangeArrowheads="1"/>
          </p:cNvSpPr>
          <p:nvPr>
            <p:ph type="body" idx="1"/>
          </p:nvPr>
        </p:nvSpPr>
        <p:spPr/>
        <p:txBody>
          <a:bodyPr/>
          <a:lstStyle/>
          <a:p>
            <a:pPr eaLnBrk="1" hangingPunct="1">
              <a:lnSpc>
                <a:spcPct val="80000"/>
              </a:lnSpc>
              <a:buFontTx/>
              <a:buNone/>
            </a:pPr>
            <a:r>
              <a:rPr lang="en-US" altLang="en-US" sz="1400" b="1" u="sng"/>
              <a:t>Policy Identification</a:t>
            </a:r>
            <a:r>
              <a:rPr lang="en-US" altLang="en-US" sz="1400" b="1"/>
              <a:t/>
            </a:r>
            <a:br>
              <a:rPr lang="en-US" altLang="en-US" sz="1400" b="1"/>
            </a:br>
            <a:r>
              <a:rPr lang="en-US" altLang="en-US" sz="1400" b="1"/>
              <a:t>Priority:</a:t>
            </a:r>
            <a:r>
              <a:rPr lang="en-US" altLang="en-US" sz="1400"/>
              <a:t>  Twenty-First Century Systems</a:t>
            </a:r>
            <a:br>
              <a:rPr lang="en-US" altLang="en-US" sz="1400"/>
            </a:br>
            <a:r>
              <a:rPr lang="en-US" altLang="en-US" sz="1400" b="1"/>
              <a:t>Category:</a:t>
            </a:r>
            <a:r>
              <a:rPr lang="en-US" altLang="en-US" sz="1400"/>
              <a:t>  Transportation</a:t>
            </a:r>
            <a:br>
              <a:rPr lang="en-US" altLang="en-US" sz="1400"/>
            </a:br>
            <a:r>
              <a:rPr lang="en-US" altLang="en-US" sz="1400" b="1"/>
              <a:t>Policy ID Number:</a:t>
            </a:r>
            <a:r>
              <a:rPr lang="en-US" altLang="en-US" sz="1400"/>
              <a:t>  TCS-H-011</a:t>
            </a:r>
            <a:endParaRPr lang="en-US" altLang="en-US" sz="1400" b="1" u="sng"/>
          </a:p>
          <a:p>
            <a:pPr eaLnBrk="1" hangingPunct="1">
              <a:lnSpc>
                <a:spcPct val="80000"/>
              </a:lnSpc>
              <a:buFontTx/>
              <a:buNone/>
            </a:pPr>
            <a:r>
              <a:rPr lang="en-US" altLang="en-US" sz="1400" b="1" u="sng"/>
              <a:t>Policy Title</a:t>
            </a:r>
            <a:r>
              <a:rPr lang="en-US" altLang="en-US" sz="1400" b="1"/>
              <a:t>:</a:t>
            </a:r>
            <a:r>
              <a:rPr lang="en-US" altLang="en-US" sz="1400"/>
              <a:t>  Policies governing School Bus and Activity Bus Inspections</a:t>
            </a:r>
            <a:endParaRPr lang="en-US" altLang="en-US" sz="1400" b="1" u="sng"/>
          </a:p>
          <a:p>
            <a:pPr eaLnBrk="1" hangingPunct="1">
              <a:lnSpc>
                <a:spcPct val="80000"/>
              </a:lnSpc>
              <a:buFontTx/>
              <a:buNone/>
            </a:pPr>
            <a:r>
              <a:rPr lang="en-US" altLang="en-US" sz="1400" b="1" u="sng"/>
              <a:t>Current Policy Date</a:t>
            </a:r>
            <a:r>
              <a:rPr lang="en-US" altLang="en-US" sz="1400" b="1"/>
              <a:t>:</a:t>
            </a:r>
            <a:r>
              <a:rPr lang="en-US" altLang="en-US" sz="1400"/>
              <a:t>  04/01/2010</a:t>
            </a:r>
          </a:p>
          <a:p>
            <a:pPr eaLnBrk="1" hangingPunct="1">
              <a:lnSpc>
                <a:spcPct val="80000"/>
              </a:lnSpc>
              <a:buFontTx/>
              <a:buNone/>
            </a:pPr>
            <a:endParaRPr lang="en-US" altLang="en-US" sz="1400"/>
          </a:p>
          <a:p>
            <a:pPr eaLnBrk="1" hangingPunct="1">
              <a:lnSpc>
                <a:spcPct val="80000"/>
              </a:lnSpc>
              <a:buFontTx/>
              <a:buNone/>
            </a:pPr>
            <a:r>
              <a:rPr lang="en-US" altLang="en-US"/>
              <a:t>LEAs shall require each 30-day inspection required under G.S. 115C-248 to be conducted by an individual who has completed the training and certification requirements administered by the Department of Public Instruction.</a:t>
            </a:r>
          </a:p>
          <a:p>
            <a:pPr eaLnBrk="1" hangingPunct="1">
              <a:lnSpc>
                <a:spcPct val="80000"/>
              </a:lnSpc>
              <a:buFontTx/>
              <a:buNone/>
            </a:pPr>
            <a:r>
              <a:rPr lang="en-US" altLang="en-US"/>
              <a:t> </a:t>
            </a:r>
          </a:p>
          <a:p>
            <a:pPr eaLnBrk="1" hangingPunct="1">
              <a:lnSpc>
                <a:spcPct val="80000"/>
              </a:lnSpc>
              <a:buFontTx/>
              <a:buNone/>
            </a:pPr>
            <a:r>
              <a:rPr lang="en-US" altLang="en-US"/>
              <a:t>Effective date: August 1, 2011.</a:t>
            </a:r>
          </a:p>
        </p:txBody>
      </p:sp>
    </p:spTree>
    <p:extLst>
      <p:ext uri="{BB962C8B-B14F-4D97-AF65-F5344CB8AC3E}">
        <p14:creationId xmlns:p14="http://schemas.microsoft.com/office/powerpoint/2010/main" val="19669242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sz="4400" kern="1200" dirty="0" smtClean="0">
                <a:solidFill>
                  <a:schemeClr val="tx1"/>
                </a:solidFill>
                <a:effectLst/>
                <a:latin typeface="+mj-lt"/>
                <a:ea typeface="+mj-ea"/>
                <a:cs typeface="+mj-cs"/>
              </a:rPr>
              <a:t>Criminal Law – Chapter 14</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804679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524000" y="381000"/>
            <a:ext cx="9144000" cy="1123950"/>
          </a:xfrm>
        </p:spPr>
        <p:txBody>
          <a:bodyPr>
            <a:normAutofit fontScale="90000"/>
          </a:bodyPr>
          <a:lstStyle/>
          <a:p>
            <a:pPr eaLnBrk="1" hangingPunct="1"/>
            <a:r>
              <a:rPr lang="en-US" altLang="en-US" sz="3200" b="1" dirty="0">
                <a:latin typeface="Arial Unicode MS" panose="020B0604020202020204" pitchFamily="34" charset="-128"/>
              </a:rPr>
              <a:t>§ 14-132.2. Willfully trespassing upon, damaging, or impeding the progress of a public school bus.</a:t>
            </a:r>
            <a:r>
              <a:rPr lang="en-US" altLang="en-US" dirty="0" smtClean="0"/>
              <a:t> </a:t>
            </a:r>
          </a:p>
        </p:txBody>
      </p:sp>
      <p:sp>
        <p:nvSpPr>
          <p:cNvPr id="43011" name="Rectangle 3"/>
          <p:cNvSpPr>
            <a:spLocks noGrp="1" noChangeArrowheads="1"/>
          </p:cNvSpPr>
          <p:nvPr>
            <p:ph type="body" idx="1"/>
          </p:nvPr>
        </p:nvSpPr>
        <p:spPr>
          <a:xfrm>
            <a:off x="838200" y="1825624"/>
            <a:ext cx="10515600" cy="4919949"/>
          </a:xfrm>
        </p:spPr>
        <p:txBody>
          <a:bodyPr>
            <a:normAutofit fontScale="85000" lnSpcReduction="10000"/>
          </a:bodyPr>
          <a:lstStyle/>
          <a:p>
            <a:pPr marL="0" indent="0">
              <a:buNone/>
            </a:pPr>
            <a:r>
              <a:rPr lang="en-US" altLang="en-US" dirty="0" smtClean="0"/>
              <a:t>Class 1 misdemeanor to</a:t>
            </a:r>
          </a:p>
          <a:p>
            <a:pPr marL="0" indent="0">
              <a:buNone/>
            </a:pPr>
            <a:r>
              <a:rPr lang="en-US" dirty="0" smtClean="0"/>
              <a:t>(a)        ….demolish, destroy, deface, injure, burn or damage any public school bus or public school activity bus….</a:t>
            </a:r>
          </a:p>
          <a:p>
            <a:pPr marL="0" indent="0">
              <a:buNone/>
            </a:pPr>
            <a:r>
              <a:rPr lang="en-US" dirty="0" smtClean="0"/>
              <a:t>(b)       … enter a public school bus or public school activity bus after being forbidden to do so by the authorized school bus driver in charge thereof, or the school principal to whom the public school bus or public school activity bus is assigned…</a:t>
            </a:r>
          </a:p>
          <a:p>
            <a:pPr marL="0" indent="0">
              <a:buNone/>
            </a:pPr>
            <a:r>
              <a:rPr lang="en-US" dirty="0" smtClean="0"/>
              <a:t>(c)        Any occupant of a public school bus or public school activity bus who shall refuse to leave said bus upon demand of the authorized driver in charge thereof, or upon demand of the principal of the school to which said bus is assigned…</a:t>
            </a:r>
          </a:p>
          <a:p>
            <a:pPr marL="0" indent="0">
              <a:buNone/>
            </a:pPr>
            <a:r>
              <a:rPr lang="en-US" dirty="0" smtClean="0"/>
              <a:t>(c1)      …unlawfully and willfully stop, impede, delay, or detain any public school bus or public school activity bus being operated for public school purposes …</a:t>
            </a:r>
          </a:p>
          <a:p>
            <a:pPr marL="0" indent="0">
              <a:buNone/>
            </a:pPr>
            <a:r>
              <a:rPr lang="en-US" dirty="0" smtClean="0"/>
              <a:t>(d)       Subsections (b) and (c) of this section shall not apply to a child less than 12 years of age, or authorized professional school personnel…</a:t>
            </a:r>
            <a:endParaRPr lang="en-US" altLang="en-US" dirty="0" smtClean="0">
              <a:latin typeface="Arial Unicode MS" panose="020B0604020202020204" pitchFamily="34" charset="-128"/>
            </a:endParaRPr>
          </a:p>
        </p:txBody>
      </p:sp>
    </p:spTree>
    <p:extLst>
      <p:ext uri="{BB962C8B-B14F-4D97-AF65-F5344CB8AC3E}">
        <p14:creationId xmlns:p14="http://schemas.microsoft.com/office/powerpoint/2010/main" val="1699207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z="4000"/>
              <a:t>§ </a:t>
            </a:r>
            <a:r>
              <a:rPr lang="en-US" altLang="en-US" sz="4000" b="1"/>
              <a:t>115C-240</a:t>
            </a:r>
            <a:r>
              <a:rPr lang="en-US" altLang="en-US" sz="4000"/>
              <a:t>. </a:t>
            </a:r>
            <a:r>
              <a:rPr lang="en-US" altLang="en-US" sz="4000" b="1"/>
              <a:t>Authority and duties of State Board of Education</a:t>
            </a:r>
            <a:endParaRPr lang="en-US" altLang="en-US" sz="4000"/>
          </a:p>
        </p:txBody>
      </p:sp>
      <p:sp>
        <p:nvSpPr>
          <p:cNvPr id="6147" name="Rectangle 3"/>
          <p:cNvSpPr>
            <a:spLocks noGrp="1" noChangeArrowheads="1"/>
          </p:cNvSpPr>
          <p:nvPr>
            <p:ph type="body" idx="1"/>
          </p:nvPr>
        </p:nvSpPr>
        <p:spPr>
          <a:xfrm>
            <a:off x="2209800" y="1752600"/>
            <a:ext cx="8001000" cy="4724400"/>
          </a:xfrm>
        </p:spPr>
        <p:txBody>
          <a:bodyPr/>
          <a:lstStyle/>
          <a:p>
            <a:pPr eaLnBrk="1" hangingPunct="1"/>
            <a:r>
              <a:rPr lang="en-US" altLang="en-US"/>
              <a:t>Promulgate rules and regulations</a:t>
            </a:r>
          </a:p>
          <a:p>
            <a:pPr eaLnBrk="1" hangingPunct="1"/>
            <a:r>
              <a:rPr lang="en-US" altLang="en-US"/>
              <a:t>No obligation to provide transportation</a:t>
            </a:r>
          </a:p>
          <a:p>
            <a:pPr eaLnBrk="1" hangingPunct="1"/>
            <a:r>
              <a:rPr lang="en-US" altLang="en-US"/>
              <a:t>Rules and regulations re: construction, capacity, 	</a:t>
            </a:r>
          </a:p>
          <a:p>
            <a:pPr lvl="2" eaLnBrk="1" hangingPunct="1"/>
            <a:r>
              <a:rPr lang="en-US" altLang="en-US"/>
              <a:t>No school bus shall be operated for the transportation of pupils unless such bus is constructed and maintained as prescribed in such regulations </a:t>
            </a:r>
          </a:p>
          <a:p>
            <a:pPr eaLnBrk="1" hangingPunct="1"/>
            <a:r>
              <a:rPr lang="en-US" altLang="en-US"/>
              <a:t>Guidelines for routing; TIMS (or equivalent by 1992)</a:t>
            </a:r>
          </a:p>
          <a:p>
            <a:pPr eaLnBrk="1" hangingPunct="1"/>
            <a:r>
              <a:rPr lang="en-US" altLang="en-US"/>
              <a:t>Allocate funds to LEAs</a:t>
            </a:r>
          </a:p>
          <a:p>
            <a:pPr eaLnBrk="1" hangingPunct="1"/>
            <a:r>
              <a:rPr lang="en-US" altLang="en-US"/>
              <a:t>LEAs use funds for buses and operations</a:t>
            </a:r>
          </a:p>
          <a:p>
            <a:pPr eaLnBrk="1" hangingPunct="1">
              <a:buFontTx/>
              <a:buNone/>
            </a:pPr>
            <a:endParaRPr lang="en-US" altLang="en-US"/>
          </a:p>
        </p:txBody>
      </p:sp>
    </p:spTree>
    <p:extLst>
      <p:ext uri="{BB962C8B-B14F-4D97-AF65-F5344CB8AC3E}">
        <p14:creationId xmlns:p14="http://schemas.microsoft.com/office/powerpoint/2010/main" val="30784769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524000" y="400050"/>
            <a:ext cx="9144000" cy="1123950"/>
          </a:xfrm>
        </p:spPr>
        <p:txBody>
          <a:bodyPr>
            <a:normAutofit fontScale="90000"/>
          </a:bodyPr>
          <a:lstStyle/>
          <a:p>
            <a:pPr eaLnBrk="1" hangingPunct="1"/>
            <a:r>
              <a:rPr lang="en-US" altLang="en-US" sz="3600" b="1" dirty="0">
                <a:latin typeface="Arial Unicode MS" panose="020B0604020202020204" pitchFamily="34" charset="-128"/>
              </a:rPr>
              <a:t>§ 14-33. Misdemeanor assaults, batteries, and affrays, simple and aggravated; punishments.</a:t>
            </a:r>
            <a:r>
              <a:rPr lang="en-US" altLang="en-US" sz="3600" dirty="0"/>
              <a:t> </a:t>
            </a:r>
          </a:p>
        </p:txBody>
      </p:sp>
      <p:sp>
        <p:nvSpPr>
          <p:cNvPr id="44035" name="Rectangle 3"/>
          <p:cNvSpPr>
            <a:spLocks noGrp="1" noChangeArrowheads="1"/>
          </p:cNvSpPr>
          <p:nvPr>
            <p:ph type="body" idx="1"/>
          </p:nvPr>
        </p:nvSpPr>
        <p:spPr/>
        <p:txBody>
          <a:bodyPr>
            <a:normAutofit fontScale="92500"/>
          </a:bodyPr>
          <a:lstStyle/>
          <a:p>
            <a:pPr marL="0" indent="0">
              <a:buNone/>
            </a:pPr>
            <a:r>
              <a:rPr lang="en-US" altLang="en-US" dirty="0" smtClean="0"/>
              <a:t>Class A1 misdemeanor – </a:t>
            </a:r>
            <a:r>
              <a:rPr lang="en-US" dirty="0" smtClean="0"/>
              <a:t>   Assaults a school employee or school volunteer when the employee or volunteer is discharging or attempting to discharge his or her duties as an employee or volunteer, or assaults a school employee or school volunteer as a result of the discharge or attempt to discharge that individual's duties as a school employee or school volunteer.</a:t>
            </a:r>
          </a:p>
          <a:p>
            <a:pPr marL="0" indent="0">
              <a:buNone/>
            </a:pPr>
            <a:r>
              <a:rPr lang="en-US" dirty="0" smtClean="0"/>
              <a:t>        "Duties" means:</a:t>
            </a:r>
          </a:p>
          <a:p>
            <a:pPr marL="0" indent="0">
              <a:buNone/>
            </a:pPr>
            <a:r>
              <a:rPr lang="en-US" dirty="0" smtClean="0"/>
              <a:t>1.         All activities on school property;</a:t>
            </a:r>
          </a:p>
          <a:p>
            <a:pPr marL="0" indent="0">
              <a:buNone/>
            </a:pPr>
            <a:r>
              <a:rPr lang="en-US" dirty="0" smtClean="0"/>
              <a:t>2.         All activities, wherever occurring, during a school authorized event or the accompanying of students to or from that event; and</a:t>
            </a:r>
          </a:p>
          <a:p>
            <a:pPr marL="0" indent="0">
              <a:buNone/>
            </a:pPr>
            <a:r>
              <a:rPr lang="en-US" dirty="0" smtClean="0"/>
              <a:t>3.         All activities relating to the operation of school transportation.</a:t>
            </a:r>
          </a:p>
          <a:p>
            <a:endParaRPr lang="en-US" altLang="en-US" dirty="0" smtClean="0"/>
          </a:p>
        </p:txBody>
      </p:sp>
    </p:spTree>
    <p:extLst>
      <p:ext uri="{BB962C8B-B14F-4D97-AF65-F5344CB8AC3E}">
        <p14:creationId xmlns:p14="http://schemas.microsoft.com/office/powerpoint/2010/main" val="7145173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14-288.4.  Disorderly conduct.</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(a)   Disorderly conduct is a public disturbance intentionally caused by any person who does any of the following:</a:t>
            </a:r>
          </a:p>
          <a:p>
            <a:pPr marL="0" indent="0">
              <a:buNone/>
            </a:pPr>
            <a:r>
              <a:rPr lang="en-US" dirty="0" smtClean="0"/>
              <a:t>	(6a)      Engages in conduct which disturbs the peace, order, or discipline on any public school bus or public school activity bus.</a:t>
            </a:r>
            <a:endParaRPr lang="en-US" dirty="0"/>
          </a:p>
        </p:txBody>
      </p:sp>
    </p:spTree>
    <p:extLst>
      <p:ext uri="{BB962C8B-B14F-4D97-AF65-F5344CB8AC3E}">
        <p14:creationId xmlns:p14="http://schemas.microsoft.com/office/powerpoint/2010/main" val="23143635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latinLnBrk="0" hangingPunct="1"/>
            <a:r>
              <a:rPr lang="en-US" sz="4400" kern="1200" dirty="0" smtClean="0">
                <a:solidFill>
                  <a:schemeClr val="tx1"/>
                </a:solidFill>
                <a:effectLst/>
                <a:latin typeface="+mj-lt"/>
                <a:ea typeface="+mj-ea"/>
                <a:cs typeface="+mj-cs"/>
              </a:rPr>
              <a:t>Administrative Laws</a:t>
            </a:r>
            <a:endParaRPr lang="en-US" dirty="0"/>
          </a:p>
        </p:txBody>
      </p:sp>
      <p:sp>
        <p:nvSpPr>
          <p:cNvPr id="3" name="Content Placeholder 2"/>
          <p:cNvSpPr>
            <a:spLocks noGrp="1"/>
          </p:cNvSpPr>
          <p:nvPr>
            <p:ph idx="1"/>
          </p:nvPr>
        </p:nvSpPr>
        <p:spPr/>
        <p:txBody>
          <a:bodyPr/>
          <a:lstStyle/>
          <a:p>
            <a:r>
              <a:rPr lang="en-US" dirty="0" smtClean="0"/>
              <a:t>Purchasing /  Sale of Surplus Property</a:t>
            </a:r>
          </a:p>
          <a:p>
            <a:r>
              <a:rPr lang="en-US" dirty="0" smtClean="0"/>
              <a:t>DWI Vehicle Seizures</a:t>
            </a:r>
          </a:p>
          <a:p>
            <a:endParaRPr lang="en-US" dirty="0" smtClean="0"/>
          </a:p>
        </p:txBody>
      </p:sp>
    </p:spTree>
    <p:extLst>
      <p:ext uri="{BB962C8B-B14F-4D97-AF65-F5344CB8AC3E}">
        <p14:creationId xmlns:p14="http://schemas.microsoft.com/office/powerpoint/2010/main" val="27740288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latinLnBrk="0" hangingPunct="1"/>
            <a:r>
              <a:rPr lang="en-US" sz="4400" kern="1200" dirty="0" smtClean="0">
                <a:solidFill>
                  <a:schemeClr val="tx1"/>
                </a:solidFill>
                <a:effectLst/>
                <a:latin typeface="+mj-lt"/>
                <a:ea typeface="+mj-ea"/>
                <a:cs typeface="+mj-cs"/>
              </a:rPr>
              <a:t>Federal Law</a:t>
            </a:r>
            <a:endParaRPr lang="en-US" dirty="0" smtClean="0">
              <a:effectLst/>
            </a:endParaRPr>
          </a:p>
          <a:p>
            <a:endParaRPr lang="en-US" dirty="0"/>
          </a:p>
        </p:txBody>
      </p:sp>
      <p:sp>
        <p:nvSpPr>
          <p:cNvPr id="3" name="Content Placeholder 2"/>
          <p:cNvSpPr>
            <a:spLocks noGrp="1"/>
          </p:cNvSpPr>
          <p:nvPr>
            <p:ph idx="1"/>
          </p:nvPr>
        </p:nvSpPr>
        <p:spPr/>
        <p:txBody>
          <a:bodyPr/>
          <a:lstStyle/>
          <a:p>
            <a:r>
              <a:rPr lang="en-US" dirty="0" smtClean="0"/>
              <a:t>Federal Motor Vehicle Safety Administration</a:t>
            </a:r>
          </a:p>
          <a:p>
            <a:pPr lvl="1"/>
            <a:r>
              <a:rPr lang="en-US" dirty="0" smtClean="0"/>
              <a:t>Drivers</a:t>
            </a:r>
          </a:p>
          <a:p>
            <a:r>
              <a:rPr lang="en-US" dirty="0" smtClean="0"/>
              <a:t>National Highway Traffic Safety Administration</a:t>
            </a:r>
            <a:endParaRPr lang="en-US" dirty="0"/>
          </a:p>
          <a:p>
            <a:pPr lvl="1"/>
            <a:r>
              <a:rPr lang="en-US" dirty="0" smtClean="0"/>
              <a:t>Specs</a:t>
            </a:r>
            <a:endParaRPr lang="en-US" dirty="0"/>
          </a:p>
        </p:txBody>
      </p:sp>
    </p:spTree>
    <p:extLst>
      <p:ext uri="{BB962C8B-B14F-4D97-AF65-F5344CB8AC3E}">
        <p14:creationId xmlns:p14="http://schemas.microsoft.com/office/powerpoint/2010/main" val="741528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z="4000"/>
              <a:t>§</a:t>
            </a:r>
            <a:r>
              <a:rPr lang="en-US" altLang="en-US" sz="4000" b="1"/>
              <a:t>115C-241. Assignment of school buses to schools</a:t>
            </a:r>
            <a:r>
              <a:rPr lang="en-US" altLang="en-US" sz="4000"/>
              <a:t> </a:t>
            </a:r>
          </a:p>
        </p:txBody>
      </p:sp>
      <p:sp>
        <p:nvSpPr>
          <p:cNvPr id="7171" name="Rectangle 3"/>
          <p:cNvSpPr>
            <a:spLocks noGrp="1" noChangeArrowheads="1"/>
          </p:cNvSpPr>
          <p:nvPr>
            <p:ph type="body" idx="1"/>
          </p:nvPr>
        </p:nvSpPr>
        <p:spPr/>
        <p:txBody>
          <a:bodyPr/>
          <a:lstStyle/>
          <a:p>
            <a:pPr eaLnBrk="1" hangingPunct="1"/>
            <a:r>
              <a:rPr lang="en-US" altLang="en-US" smtClean="0"/>
              <a:t>Superintendent assigns the buses to be operated at each school</a:t>
            </a:r>
          </a:p>
        </p:txBody>
      </p:sp>
    </p:spTree>
    <p:extLst>
      <p:ext uri="{BB962C8B-B14F-4D97-AF65-F5344CB8AC3E}">
        <p14:creationId xmlns:p14="http://schemas.microsoft.com/office/powerpoint/2010/main" val="891998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000"/>
              <a:t>§</a:t>
            </a:r>
            <a:r>
              <a:rPr lang="en-US" altLang="en-US" sz="4000" b="1"/>
              <a:t>115C-242.</a:t>
            </a:r>
            <a:r>
              <a:rPr lang="en-US" altLang="en-US" sz="4000"/>
              <a:t> </a:t>
            </a:r>
            <a:r>
              <a:rPr lang="en-US" altLang="en-US" sz="4000" b="1"/>
              <a:t>Use and operation of school buses</a:t>
            </a:r>
            <a:r>
              <a:rPr lang="en-US" altLang="en-US" sz="4000"/>
              <a:t>. </a:t>
            </a:r>
          </a:p>
        </p:txBody>
      </p:sp>
      <p:sp>
        <p:nvSpPr>
          <p:cNvPr id="8195" name="Rectangle 3"/>
          <p:cNvSpPr>
            <a:spLocks noGrp="1" noChangeArrowheads="1"/>
          </p:cNvSpPr>
          <p:nvPr>
            <p:ph type="body" idx="1"/>
          </p:nvPr>
        </p:nvSpPr>
        <p:spPr/>
        <p:txBody>
          <a:bodyPr/>
          <a:lstStyle/>
          <a:p>
            <a:pPr eaLnBrk="1" hangingPunct="1">
              <a:lnSpc>
                <a:spcPct val="80000"/>
              </a:lnSpc>
            </a:pPr>
            <a:r>
              <a:rPr lang="en-US" altLang="en-US"/>
              <a:t>Only for students enrolled and employees</a:t>
            </a:r>
          </a:p>
          <a:p>
            <a:pPr eaLnBrk="1" hangingPunct="1">
              <a:lnSpc>
                <a:spcPct val="80000"/>
              </a:lnSpc>
            </a:pPr>
            <a:r>
              <a:rPr lang="en-US" altLang="en-US"/>
              <a:t>Limited to To and From school for the “regularly organized school day”</a:t>
            </a:r>
          </a:p>
          <a:p>
            <a:pPr lvl="1" eaLnBrk="1" hangingPunct="1">
              <a:lnSpc>
                <a:spcPct val="80000"/>
              </a:lnSpc>
            </a:pPr>
            <a:r>
              <a:rPr lang="en-US" altLang="en-US"/>
              <a:t>Head Start facilities owned and operated by LEA</a:t>
            </a:r>
          </a:p>
          <a:p>
            <a:pPr lvl="1" eaLnBrk="1" hangingPunct="1">
              <a:lnSpc>
                <a:spcPct val="80000"/>
              </a:lnSpc>
            </a:pPr>
            <a:r>
              <a:rPr lang="en-US" altLang="en-US"/>
              <a:t>Private school if LEA places student there</a:t>
            </a:r>
          </a:p>
          <a:p>
            <a:pPr eaLnBrk="1" hangingPunct="1">
              <a:lnSpc>
                <a:spcPct val="80000"/>
              </a:lnSpc>
            </a:pPr>
            <a:r>
              <a:rPr lang="en-US" altLang="en-US"/>
              <a:t>One day prior to opening of school</a:t>
            </a:r>
          </a:p>
          <a:p>
            <a:pPr eaLnBrk="1" hangingPunct="1">
              <a:lnSpc>
                <a:spcPct val="80000"/>
              </a:lnSpc>
            </a:pPr>
            <a:r>
              <a:rPr lang="en-US" altLang="en-US"/>
              <a:t>Not required for students living within 1.5 miles</a:t>
            </a:r>
          </a:p>
          <a:p>
            <a:pPr eaLnBrk="1" hangingPunct="1">
              <a:lnSpc>
                <a:spcPct val="80000"/>
              </a:lnSpc>
            </a:pPr>
            <a:r>
              <a:rPr lang="en-US" altLang="en-US"/>
              <a:t>To serve the instructional purposes of the school</a:t>
            </a:r>
          </a:p>
          <a:p>
            <a:pPr eaLnBrk="1" hangingPunct="1">
              <a:lnSpc>
                <a:spcPct val="80000"/>
              </a:lnSpc>
            </a:pPr>
            <a:r>
              <a:rPr lang="en-US" altLang="en-US"/>
              <a:t>Emergency management uses instate or local emergency (and testing plans at local expense)</a:t>
            </a:r>
          </a:p>
        </p:txBody>
      </p:sp>
    </p:spTree>
    <p:extLst>
      <p:ext uri="{BB962C8B-B14F-4D97-AF65-F5344CB8AC3E}">
        <p14:creationId xmlns:p14="http://schemas.microsoft.com/office/powerpoint/2010/main" val="3891581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4000"/>
              <a:t>§</a:t>
            </a:r>
            <a:r>
              <a:rPr lang="en-US" altLang="en-US" sz="4000" b="1"/>
              <a:t>115C-244.</a:t>
            </a:r>
            <a:r>
              <a:rPr lang="en-US" altLang="en-US" sz="4000"/>
              <a:t> </a:t>
            </a:r>
            <a:r>
              <a:rPr lang="en-US" altLang="en-US" sz="4000" b="1"/>
              <a:t>Assignment of pupils to school buses</a:t>
            </a:r>
            <a:r>
              <a:rPr lang="en-US" altLang="en-US" sz="4000"/>
              <a:t>. </a:t>
            </a:r>
          </a:p>
        </p:txBody>
      </p:sp>
      <p:sp>
        <p:nvSpPr>
          <p:cNvPr id="9219" name="Rectangle 3"/>
          <p:cNvSpPr>
            <a:spLocks noGrp="1" noChangeArrowheads="1"/>
          </p:cNvSpPr>
          <p:nvPr>
            <p:ph type="body" idx="1"/>
          </p:nvPr>
        </p:nvSpPr>
        <p:spPr>
          <a:xfrm>
            <a:off x="2209800" y="2362200"/>
            <a:ext cx="7772400" cy="3733800"/>
          </a:xfrm>
        </p:spPr>
        <p:txBody>
          <a:bodyPr/>
          <a:lstStyle/>
          <a:p>
            <a:pPr eaLnBrk="1" hangingPunct="1">
              <a:lnSpc>
                <a:spcPct val="80000"/>
              </a:lnSpc>
            </a:pPr>
            <a:r>
              <a:rPr lang="en-US" altLang="en-US"/>
              <a:t>Responsibility of superintendent</a:t>
            </a:r>
          </a:p>
          <a:p>
            <a:pPr eaLnBrk="1" hangingPunct="1">
              <a:lnSpc>
                <a:spcPct val="80000"/>
              </a:lnSpc>
            </a:pPr>
            <a:r>
              <a:rPr lang="en-US" altLang="en-US"/>
              <a:t>Any pupil may apply for transportation for the “regularly organized school day”</a:t>
            </a:r>
          </a:p>
          <a:p>
            <a:pPr lvl="1" eaLnBrk="1" hangingPunct="1">
              <a:lnSpc>
                <a:spcPct val="80000"/>
              </a:lnSpc>
            </a:pPr>
            <a:r>
              <a:rPr lang="en-US" altLang="en-US"/>
              <a:t>Appeal is to the local board of eduction</a:t>
            </a:r>
          </a:p>
        </p:txBody>
      </p:sp>
    </p:spTree>
    <p:extLst>
      <p:ext uri="{BB962C8B-B14F-4D97-AF65-F5344CB8AC3E}">
        <p14:creationId xmlns:p14="http://schemas.microsoft.com/office/powerpoint/2010/main" val="1600363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2094</Words>
  <Application>Microsoft Office PowerPoint</Application>
  <PresentationFormat>Widescreen</PresentationFormat>
  <Paragraphs>266</Paragraphs>
  <Slides>63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Arial Unicode MS</vt:lpstr>
      <vt:lpstr>Arial</vt:lpstr>
      <vt:lpstr>Calibri</vt:lpstr>
      <vt:lpstr>Calibri Light</vt:lpstr>
      <vt:lpstr>Times New Roman</vt:lpstr>
      <vt:lpstr>Office Theme</vt:lpstr>
      <vt:lpstr>Pupil Transportation  Laws and Policies</vt:lpstr>
      <vt:lpstr>Various Components of Law</vt:lpstr>
      <vt:lpstr>State Public School Law – Transportation</vt:lpstr>
      <vt:lpstr>Public School Laws governing pupil transportation</vt:lpstr>
      <vt:lpstr>§ 115C-239. Authority of local boards of education. </vt:lpstr>
      <vt:lpstr>§ 115C-240. Authority and duties of State Board of Education</vt:lpstr>
      <vt:lpstr>§115C-241. Assignment of school buses to schools </vt:lpstr>
      <vt:lpstr>§115C-242. Use and operation of school buses. </vt:lpstr>
      <vt:lpstr>§115C-244. Assignment of pupils to school buses. </vt:lpstr>
      <vt:lpstr>§ 115C-245. School bus drivers; monitors; safety assistants</vt:lpstr>
      <vt:lpstr>§ 115C-246. School bus routes</vt:lpstr>
      <vt:lpstr>§ 115C-247. Purchase of activity buses by local boards</vt:lpstr>
      <vt:lpstr>§115C-248. Inspection of school buses and activity buses; report of defects by drivers; discontinuing use until defects remedied. </vt:lpstr>
      <vt:lpstr>§ 115C-249. Purchase and maintenance of school buses, materials and supplies.</vt:lpstr>
      <vt:lpstr>§ 115C-249. Purchase and maintenance of school buses, materials and supplies.</vt:lpstr>
      <vt:lpstr>§ 115C-249.1  Purchase of tires for school buses; repair or refurbishment of tires for school buses.</vt:lpstr>
      <vt:lpstr>§ 115C-253. Contracts for transportation. </vt:lpstr>
      <vt:lpstr>12-15 Passenger Vans</vt:lpstr>
      <vt:lpstr>§ 115C-254. Use of school buses by State militia or national guard</vt:lpstr>
      <vt:lpstr>§115C-255. Liability insurance and waiver of immunity as to certain acts of bus drivers. </vt:lpstr>
      <vt:lpstr>§115C 256-262 </vt:lpstr>
      <vt:lpstr>State Public School Law - Other</vt:lpstr>
      <vt:lpstr>115C-105.41 Students At-Risk of Academic Failure</vt:lpstr>
      <vt:lpstr>Motor Vehicle Law</vt:lpstr>
      <vt:lpstr>§ 20-4.01. Definitions  </vt:lpstr>
      <vt:lpstr>G.S. 20-7  Driver’s License</vt:lpstr>
      <vt:lpstr>G.S. 20-17  License Revocation</vt:lpstr>
      <vt:lpstr>§ 20-130.1.  Use of red or blue lights on vehicles prohibited; exceptions. </vt:lpstr>
      <vt:lpstr>§ 20‑137.4   Unlawful use of a mobile phone. </vt:lpstr>
      <vt:lpstr>G.S. 20-142.3  Certain vehicles must stop at railroad grade crossings</vt:lpstr>
      <vt:lpstr>§ 20-217.  Motor vehicles to stop for properly marked and designated school buses in certain instances; evidence of identity of driver.</vt:lpstr>
      <vt:lpstr>§ 20-217. Motor vehicles to stop for properly marked and designated school buses in certain instances; evidence of identity of driver.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Video Evidence</vt:lpstr>
      <vt:lpstr>CDL and School Bus Drivers</vt:lpstr>
      <vt:lpstr>State Board of Education Policy</vt:lpstr>
      <vt:lpstr>State Board of Education Policies</vt:lpstr>
      <vt:lpstr>TCS-H-001 Policy Title:  16 NCAC 6B.0003 Policies governing LEA rules and regulations related to school buses </vt:lpstr>
      <vt:lpstr>16 NCAC 6B.0004 Policies governing the establishment of school bus routes</vt:lpstr>
      <vt:lpstr>Preventive Maintenance School Bus Inspections</vt:lpstr>
      <vt:lpstr>Policy ID #:  TCS-H-006   Policy governing school bus passengers</vt:lpstr>
      <vt:lpstr>Capacity, seating</vt:lpstr>
      <vt:lpstr>Crossing Signal</vt:lpstr>
      <vt:lpstr> Activity Trips</vt:lpstr>
      <vt:lpstr>TCS-H-008 Policy regarding purchase of school bus equipment</vt:lpstr>
      <vt:lpstr>Policies governing LEA rules and regulations related to charter transportation for school-related events and activities. </vt:lpstr>
      <vt:lpstr>Charter transportation for school-related events and activities (Cont’d)</vt:lpstr>
      <vt:lpstr> Policies governing activity bus drivers </vt:lpstr>
      <vt:lpstr>Policies governing activity bus drivers</vt:lpstr>
      <vt:lpstr>Policies governing School Bus and Activity Bus Inspections </vt:lpstr>
      <vt:lpstr>Criminal Law – Chapter 14</vt:lpstr>
      <vt:lpstr>§ 14-132.2. Willfully trespassing upon, damaging, or impeding the progress of a public school bus. </vt:lpstr>
      <vt:lpstr>§ 14-33. Misdemeanor assaults, batteries, and affrays, simple and aggravated; punishments. </vt:lpstr>
      <vt:lpstr>§ 14-288.4.  Disorderly conduct. </vt:lpstr>
      <vt:lpstr>Administrative Laws</vt:lpstr>
      <vt:lpstr>Federal Law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Pupil Transportation  Laws and Policies</dc:title>
  <dc:creator>Derek Graham</dc:creator>
  <cp:lastModifiedBy>Derek Graham</cp:lastModifiedBy>
  <cp:revision>14</cp:revision>
  <dcterms:created xsi:type="dcterms:W3CDTF">2016-06-23T11:58:27Z</dcterms:created>
  <dcterms:modified xsi:type="dcterms:W3CDTF">2016-06-30T12:42:28Z</dcterms:modified>
</cp:coreProperties>
</file>