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17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DE032-710A-4580-BC41-0E2ADD9343CF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6CE39-0E1C-4B0B-B7A7-8BB5F5CD0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17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DE032-710A-4580-BC41-0E2ADD9343CF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6CE39-0E1C-4B0B-B7A7-8BB5F5CD0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97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DE032-710A-4580-BC41-0E2ADD9343CF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6CE39-0E1C-4B0B-B7A7-8BB5F5CD0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01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DE032-710A-4580-BC41-0E2ADD9343CF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6CE39-0E1C-4B0B-B7A7-8BB5F5CD0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82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DE032-710A-4580-BC41-0E2ADD9343CF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6CE39-0E1C-4B0B-B7A7-8BB5F5CD0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82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DE032-710A-4580-BC41-0E2ADD9343CF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6CE39-0E1C-4B0B-B7A7-8BB5F5CD0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16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DE032-710A-4580-BC41-0E2ADD9343CF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6CE39-0E1C-4B0B-B7A7-8BB5F5CD0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23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DE032-710A-4580-BC41-0E2ADD9343CF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6CE39-0E1C-4B0B-B7A7-8BB5F5CD0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28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DE032-710A-4580-BC41-0E2ADD9343CF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6CE39-0E1C-4B0B-B7A7-8BB5F5CD0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16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DE032-710A-4580-BC41-0E2ADD9343CF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6CE39-0E1C-4B0B-B7A7-8BB5F5CD0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417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DE032-710A-4580-BC41-0E2ADD9343CF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6CE39-0E1C-4B0B-B7A7-8BB5F5CD0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392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DE032-710A-4580-BC41-0E2ADD9343CF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6CE39-0E1C-4B0B-B7A7-8BB5F5CD0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474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7800536" cy="2301240"/>
          </a:xfrm>
        </p:spPr>
        <p:txBody>
          <a:bodyPr/>
          <a:lstStyle/>
          <a:p>
            <a:r>
              <a:rPr lang="en-US" dirty="0" smtClean="0"/>
              <a:t>School Bus Replacement</a:t>
            </a:r>
            <a:br>
              <a:rPr lang="en-US" dirty="0" smtClean="0"/>
            </a:br>
            <a:r>
              <a:rPr lang="en-US" dirty="0" smtClean="0"/>
              <a:t>2016-17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9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Replacement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14 years or less</a:t>
            </a:r>
          </a:p>
          <a:p>
            <a:pPr lvl="1"/>
            <a:r>
              <a:rPr lang="en-US" dirty="0" smtClean="0"/>
              <a:t>300,000 Miles Minimum</a:t>
            </a:r>
          </a:p>
          <a:p>
            <a:r>
              <a:rPr lang="en-US" dirty="0" smtClean="0"/>
              <a:t>15-19 Years</a:t>
            </a:r>
          </a:p>
          <a:p>
            <a:pPr lvl="1"/>
            <a:r>
              <a:rPr lang="en-US" dirty="0" smtClean="0"/>
              <a:t>250,000 Miles Minimum</a:t>
            </a:r>
          </a:p>
          <a:p>
            <a:r>
              <a:rPr lang="en-US" dirty="0" smtClean="0"/>
              <a:t>20+ Years</a:t>
            </a:r>
            <a:endParaRPr lang="en-US" dirty="0"/>
          </a:p>
          <a:p>
            <a:pPr lvl="1"/>
            <a:r>
              <a:rPr lang="en-US" dirty="0" smtClean="0"/>
              <a:t>150,000 Miles Minimum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Must have been on a route in 2015-16</a:t>
            </a:r>
          </a:p>
          <a:p>
            <a:r>
              <a:rPr lang="en-US" dirty="0" smtClean="0"/>
              <a:t>Must remain on a route in 2016-17 until it is replaced</a:t>
            </a:r>
          </a:p>
          <a:p>
            <a:pPr lvl="1"/>
            <a:r>
              <a:rPr lang="en-US" dirty="0" smtClean="0"/>
              <a:t>Any exception for major engine failure or wreck must be approved through your field consultant and DPI</a:t>
            </a:r>
          </a:p>
        </p:txBody>
      </p:sp>
    </p:spTree>
    <p:extLst>
      <p:ext uri="{BB962C8B-B14F-4D97-AF65-F5344CB8AC3E}">
        <p14:creationId xmlns:p14="http://schemas.microsoft.com/office/powerpoint/2010/main" val="125915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Mileage Minimums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minimums are in state law</a:t>
            </a:r>
          </a:p>
          <a:p>
            <a:endParaRPr lang="en-US" dirty="0"/>
          </a:p>
          <a:p>
            <a:r>
              <a:rPr lang="en-US" dirty="0" smtClean="0"/>
              <a:t>The buses must make the mileage</a:t>
            </a:r>
          </a:p>
          <a:p>
            <a:endParaRPr lang="en-US" dirty="0"/>
          </a:p>
          <a:p>
            <a:r>
              <a:rPr lang="en-US" dirty="0" smtClean="0"/>
              <a:t>2015-16 there were a good number of buses that did not make it all the way</a:t>
            </a:r>
          </a:p>
          <a:p>
            <a:endParaRPr lang="en-US" dirty="0"/>
          </a:p>
          <a:p>
            <a:r>
              <a:rPr lang="en-US" dirty="0" smtClean="0"/>
              <a:t>Potentially Earlier Arrival of 2016-17 Replacements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2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1: 20yr+Under 150k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Vehicle Mileage as of June 30, 2016</a:t>
            </a:r>
          </a:p>
          <a:p>
            <a:r>
              <a:rPr lang="en-US" dirty="0" smtClean="0"/>
              <a:t>LEA will receive the form IF</a:t>
            </a:r>
          </a:p>
          <a:p>
            <a:pPr lvl="1"/>
            <a:r>
              <a:rPr lang="en-US" dirty="0" smtClean="0"/>
              <a:t>At least one 1997 or older, under 150k miles</a:t>
            </a:r>
          </a:p>
          <a:p>
            <a:r>
              <a:rPr lang="en-US" dirty="0" smtClean="0"/>
              <a:t>Age and Mileage Last Year </a:t>
            </a:r>
          </a:p>
          <a:p>
            <a:r>
              <a:rPr lang="en-US" dirty="0" smtClean="0"/>
              <a:t>Mileage left to go</a:t>
            </a:r>
          </a:p>
          <a:p>
            <a:r>
              <a:rPr lang="en-US" dirty="0" smtClean="0"/>
              <a:t>Indicate if it will or will not make the 150,000 mile minimum by time of replacement (Est. February – April)</a:t>
            </a:r>
          </a:p>
          <a:p>
            <a:endParaRPr lang="en-US" dirty="0" smtClean="0"/>
          </a:p>
          <a:p>
            <a:pPr marL="448056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440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2: Reactivating Parked Buses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Buses in Parked (ESP) Status</a:t>
            </a:r>
          </a:p>
          <a:p>
            <a:pPr lvl="1"/>
            <a:r>
              <a:rPr lang="en-US" dirty="0" smtClean="0"/>
              <a:t>Did not run a regular route in 2015-16</a:t>
            </a:r>
          </a:p>
          <a:p>
            <a:r>
              <a:rPr lang="en-US" dirty="0" smtClean="0"/>
              <a:t>For LEAs with significant numbers of parked buses</a:t>
            </a:r>
          </a:p>
          <a:p>
            <a:pPr lvl="1"/>
            <a:r>
              <a:rPr lang="en-US" dirty="0" smtClean="0"/>
              <a:t>Give a Credit (should the fleet expand it can be redeemed)</a:t>
            </a:r>
          </a:p>
          <a:p>
            <a:pPr lvl="1"/>
            <a:r>
              <a:rPr lang="en-US" dirty="0" smtClean="0"/>
              <a:t>Use the parked bus to replace an eligible bus</a:t>
            </a:r>
          </a:p>
        </p:txBody>
      </p:sp>
    </p:spTree>
    <p:extLst>
      <p:ext uri="{BB962C8B-B14F-4D97-AF65-F5344CB8AC3E}">
        <p14:creationId xmlns:p14="http://schemas.microsoft.com/office/powerpoint/2010/main" val="245748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3: Replacement Selections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Certify the buses will be on a route for the year</a:t>
            </a:r>
          </a:p>
          <a:p>
            <a:r>
              <a:rPr lang="en-US" dirty="0" smtClean="0"/>
              <a:t>Certify the buses will make the required mileage (if they haven’t already)</a:t>
            </a:r>
          </a:p>
          <a:p>
            <a:endParaRPr lang="en-US" dirty="0" smtClean="0"/>
          </a:p>
          <a:p>
            <a:r>
              <a:rPr lang="en-US" dirty="0" smtClean="0"/>
              <a:t>IF those things are true select</a:t>
            </a:r>
            <a:r>
              <a:rPr lang="en-US" dirty="0"/>
              <a:t> </a:t>
            </a:r>
            <a:r>
              <a:rPr lang="en-US" dirty="0" smtClean="0"/>
              <a:t>either</a:t>
            </a:r>
          </a:p>
          <a:p>
            <a:pPr lvl="1"/>
            <a:r>
              <a:rPr lang="en-US" dirty="0" smtClean="0"/>
              <a:t>$2,000 incentive to decline replacement and keep the bus running one more year</a:t>
            </a:r>
          </a:p>
          <a:p>
            <a:pPr marL="448056" lvl="1" indent="0">
              <a:buNone/>
            </a:pPr>
            <a:r>
              <a:rPr lang="en-US" dirty="0" smtClean="0"/>
              <a:t>OR</a:t>
            </a:r>
          </a:p>
          <a:p>
            <a:pPr lvl="1"/>
            <a:r>
              <a:rPr lang="en-US" dirty="0" smtClean="0"/>
              <a:t>Type of bus desired and options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4598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4: Final Review of Selections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review is to make sure YOU selected what you needed</a:t>
            </a:r>
          </a:p>
          <a:p>
            <a:r>
              <a:rPr lang="en-US" dirty="0" smtClean="0"/>
              <a:t>If you want to change something, change it here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2000" dirty="0" smtClean="0"/>
              <a:t>(And that we didn’t mess anything up when we input the data)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5842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5: Purchasing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Purchase Order Authorization (or Exhibit B form from financing paperwork)</a:t>
            </a:r>
          </a:p>
          <a:p>
            <a:r>
              <a:rPr lang="en-US" dirty="0" smtClean="0"/>
              <a:t>Create your purchase order, make sure you use the right vendor information and the right prices</a:t>
            </a:r>
          </a:p>
          <a:p>
            <a:r>
              <a:rPr lang="en-US" dirty="0" smtClean="0"/>
              <a:t>Submit all original POs directly to DPI</a:t>
            </a:r>
            <a:endParaRPr lang="en-US" dirty="0"/>
          </a:p>
          <a:p>
            <a:r>
              <a:rPr lang="en-US" dirty="0" smtClean="0"/>
              <a:t>Submit a copy of any E-Procurement PO to DPI</a:t>
            </a:r>
          </a:p>
          <a:p>
            <a:r>
              <a:rPr lang="en-US" dirty="0" smtClean="0"/>
              <a:t>DPI will approve and submit to vendors</a:t>
            </a:r>
          </a:p>
        </p:txBody>
      </p:sp>
    </p:spTree>
    <p:extLst>
      <p:ext uri="{BB962C8B-B14F-4D97-AF65-F5344CB8AC3E}">
        <p14:creationId xmlns:p14="http://schemas.microsoft.com/office/powerpoint/2010/main" val="38898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6: Financing Paperwork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Stuff for Steve =) </a:t>
            </a:r>
          </a:p>
          <a:p>
            <a:endParaRPr lang="en-US" dirty="0"/>
          </a:p>
          <a:p>
            <a:r>
              <a:rPr lang="en-US" dirty="0" smtClean="0"/>
              <a:t>Make sure you get the agreements signed and submitted</a:t>
            </a:r>
          </a:p>
          <a:p>
            <a:r>
              <a:rPr lang="en-US" dirty="0" smtClean="0"/>
              <a:t>Must be signed before delivery can occur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07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390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School Bus Replacement 2016-17</vt:lpstr>
      <vt:lpstr>Replacement Criteria</vt:lpstr>
      <vt:lpstr>Mileage Minimums</vt:lpstr>
      <vt:lpstr>Step 1: 20yr+Under 150k Form</vt:lpstr>
      <vt:lpstr>Step 2: Reactivating Parked Buses</vt:lpstr>
      <vt:lpstr>Step 3: Replacement Selections</vt:lpstr>
      <vt:lpstr>Step 4: Final Review of Selections</vt:lpstr>
      <vt:lpstr>Step 5: Purchasing</vt:lpstr>
      <vt:lpstr>Step 6: Financing Paperwork</vt:lpstr>
    </vt:vector>
  </TitlesOfParts>
  <Company>NCDPI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Bus Replacement</dc:title>
  <dc:creator>dpiuser</dc:creator>
  <cp:lastModifiedBy>Derek Graham</cp:lastModifiedBy>
  <cp:revision>9</cp:revision>
  <dcterms:created xsi:type="dcterms:W3CDTF">2016-07-28T11:28:32Z</dcterms:created>
  <dcterms:modified xsi:type="dcterms:W3CDTF">2016-08-01T14:38:01Z</dcterms:modified>
</cp:coreProperties>
</file>