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2" r:id="rId1"/>
    <p:sldMasterId id="2147483704" r:id="rId2"/>
    <p:sldMasterId id="2147483716" r:id="rId3"/>
    <p:sldMasterId id="2147483728" r:id="rId4"/>
  </p:sldMasterIdLst>
  <p:notesMasterIdLst>
    <p:notesMasterId r:id="rId102"/>
  </p:notesMasterIdLst>
  <p:handoutMasterIdLst>
    <p:handoutMasterId r:id="rId103"/>
  </p:handoutMasterIdLst>
  <p:sldIdLst>
    <p:sldId id="327" r:id="rId5"/>
    <p:sldId id="290" r:id="rId6"/>
    <p:sldId id="300" r:id="rId7"/>
    <p:sldId id="308" r:id="rId8"/>
    <p:sldId id="312" r:id="rId9"/>
    <p:sldId id="313" r:id="rId10"/>
    <p:sldId id="314" r:id="rId11"/>
    <p:sldId id="316" r:id="rId12"/>
    <p:sldId id="317" r:id="rId13"/>
    <p:sldId id="318" r:id="rId14"/>
    <p:sldId id="319" r:id="rId15"/>
    <p:sldId id="320" r:id="rId16"/>
    <p:sldId id="321" r:id="rId17"/>
    <p:sldId id="326" r:id="rId18"/>
    <p:sldId id="323" r:id="rId19"/>
    <p:sldId id="324" r:id="rId20"/>
    <p:sldId id="266" r:id="rId21"/>
    <p:sldId id="325" r:id="rId22"/>
    <p:sldId id="263" r:id="rId23"/>
    <p:sldId id="310" r:id="rId24"/>
    <p:sldId id="328" r:id="rId25"/>
    <p:sldId id="329" r:id="rId26"/>
    <p:sldId id="330" r:id="rId27"/>
    <p:sldId id="331" r:id="rId28"/>
    <p:sldId id="332" r:id="rId29"/>
    <p:sldId id="333" r:id="rId30"/>
    <p:sldId id="334" r:id="rId31"/>
    <p:sldId id="335" r:id="rId32"/>
    <p:sldId id="336" r:id="rId33"/>
    <p:sldId id="337" r:id="rId34"/>
    <p:sldId id="338" r:id="rId35"/>
    <p:sldId id="339" r:id="rId36"/>
    <p:sldId id="340" r:id="rId37"/>
    <p:sldId id="341" r:id="rId38"/>
    <p:sldId id="342" r:id="rId39"/>
    <p:sldId id="343" r:id="rId40"/>
    <p:sldId id="344" r:id="rId41"/>
    <p:sldId id="345" r:id="rId42"/>
    <p:sldId id="346" r:id="rId43"/>
    <p:sldId id="347" r:id="rId44"/>
    <p:sldId id="348" r:id="rId45"/>
    <p:sldId id="349" r:id="rId46"/>
    <p:sldId id="350" r:id="rId47"/>
    <p:sldId id="351" r:id="rId48"/>
    <p:sldId id="352" r:id="rId49"/>
    <p:sldId id="353" r:id="rId50"/>
    <p:sldId id="354" r:id="rId51"/>
    <p:sldId id="355" r:id="rId52"/>
    <p:sldId id="356" r:id="rId53"/>
    <p:sldId id="357" r:id="rId54"/>
    <p:sldId id="358" r:id="rId55"/>
    <p:sldId id="359" r:id="rId56"/>
    <p:sldId id="360" r:id="rId57"/>
    <p:sldId id="361" r:id="rId58"/>
    <p:sldId id="362" r:id="rId59"/>
    <p:sldId id="363" r:id="rId60"/>
    <p:sldId id="364" r:id="rId61"/>
    <p:sldId id="365" r:id="rId62"/>
    <p:sldId id="366" r:id="rId63"/>
    <p:sldId id="367" r:id="rId64"/>
    <p:sldId id="368" r:id="rId65"/>
    <p:sldId id="369" r:id="rId66"/>
    <p:sldId id="370" r:id="rId67"/>
    <p:sldId id="371" r:id="rId68"/>
    <p:sldId id="372" r:id="rId69"/>
    <p:sldId id="373" r:id="rId70"/>
    <p:sldId id="374" r:id="rId71"/>
    <p:sldId id="375" r:id="rId72"/>
    <p:sldId id="376" r:id="rId73"/>
    <p:sldId id="377" r:id="rId74"/>
    <p:sldId id="378" r:id="rId75"/>
    <p:sldId id="379" r:id="rId76"/>
    <p:sldId id="380" r:id="rId77"/>
    <p:sldId id="381" r:id="rId78"/>
    <p:sldId id="382" r:id="rId79"/>
    <p:sldId id="383" r:id="rId80"/>
    <p:sldId id="384" r:id="rId81"/>
    <p:sldId id="385" r:id="rId82"/>
    <p:sldId id="386" r:id="rId83"/>
    <p:sldId id="387" r:id="rId84"/>
    <p:sldId id="388" r:id="rId85"/>
    <p:sldId id="389" r:id="rId86"/>
    <p:sldId id="390" r:id="rId87"/>
    <p:sldId id="391" r:id="rId88"/>
    <p:sldId id="392" r:id="rId89"/>
    <p:sldId id="393" r:id="rId90"/>
    <p:sldId id="394" r:id="rId91"/>
    <p:sldId id="395" r:id="rId92"/>
    <p:sldId id="396" r:id="rId93"/>
    <p:sldId id="397" r:id="rId94"/>
    <p:sldId id="398" r:id="rId95"/>
    <p:sldId id="399" r:id="rId96"/>
    <p:sldId id="400" r:id="rId97"/>
    <p:sldId id="401" r:id="rId98"/>
    <p:sldId id="402" r:id="rId99"/>
    <p:sldId id="403" r:id="rId100"/>
    <p:sldId id="404" r:id="rId10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78" autoAdjust="0"/>
    <p:restoredTop sz="94660"/>
  </p:normalViewPr>
  <p:slideViewPr>
    <p:cSldViewPr>
      <p:cViewPr varScale="1">
        <p:scale>
          <a:sx n="70" d="100"/>
          <a:sy n="70" d="100"/>
        </p:scale>
        <p:origin x="136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slide" Target="slides/slide80.xml"/><Relationship Id="rId89" Type="http://schemas.openxmlformats.org/officeDocument/2006/relationships/slide" Target="slides/slide85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slide" Target="slides/slide8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07" Type="http://schemas.openxmlformats.org/officeDocument/2006/relationships/tableStyles" Target="tableStyles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87" Type="http://schemas.openxmlformats.org/officeDocument/2006/relationships/slide" Target="slides/slide83.xml"/><Relationship Id="rId102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90" Type="http://schemas.openxmlformats.org/officeDocument/2006/relationships/slide" Target="slides/slide86.xml"/><Relationship Id="rId95" Type="http://schemas.openxmlformats.org/officeDocument/2006/relationships/slide" Target="slides/slide9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slide" Target="slides/slide73.xml"/><Relationship Id="rId100" Type="http://schemas.openxmlformats.org/officeDocument/2006/relationships/slide" Target="slides/slide96.xml"/><Relationship Id="rId105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93" Type="http://schemas.openxmlformats.org/officeDocument/2006/relationships/slide" Target="slides/slide89.xml"/><Relationship Id="rId98" Type="http://schemas.openxmlformats.org/officeDocument/2006/relationships/slide" Target="slides/slide9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103" Type="http://schemas.openxmlformats.org/officeDocument/2006/relationships/handoutMaster" Target="handoutMasters/handoutMaster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91" Type="http://schemas.openxmlformats.org/officeDocument/2006/relationships/slide" Target="slides/slide87.xml"/><Relationship Id="rId96" Type="http://schemas.openxmlformats.org/officeDocument/2006/relationships/slide" Target="slides/slide9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6" Type="http://schemas.openxmlformats.org/officeDocument/2006/relationships/theme" Target="theme/theme1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94" Type="http://schemas.openxmlformats.org/officeDocument/2006/relationships/slide" Target="slides/slide90.xml"/><Relationship Id="rId99" Type="http://schemas.openxmlformats.org/officeDocument/2006/relationships/slide" Target="slides/slide95.xml"/><Relationship Id="rId101" Type="http://schemas.openxmlformats.org/officeDocument/2006/relationships/slide" Target="slides/slide9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97" Type="http://schemas.openxmlformats.org/officeDocument/2006/relationships/slide" Target="slides/slide93.xml"/><Relationship Id="rId10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135047A8-6E61-458D-B3C1-FDFD512AB4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4849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E091A244-FBAA-42AF-A9C2-E971D8D734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7500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8DE51C4-63CC-4D2A-9F55-ADBF2D94EE01}" type="slidenum">
              <a:rPr lang="en-US" altLang="en-US" sz="1200" smtClean="0"/>
              <a:pPr eaLnBrk="1" hangingPunct="1"/>
              <a:t>2</a:t>
            </a:fld>
            <a:endParaRPr lang="en-US" altLang="en-US" sz="1200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83539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4E2D8-BAD6-4FBE-B473-9CE4C4C0ADC4}" type="slidenum">
              <a:rPr lang="en-US" smtClean="0">
                <a:solidFill>
                  <a:prstClr val="black"/>
                </a:solidFill>
              </a:rPr>
              <a:pPr/>
              <a:t>34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9723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4E2D8-BAD6-4FBE-B473-9CE4C4C0ADC4}" type="slidenum">
              <a:rPr lang="en-US" smtClean="0">
                <a:solidFill>
                  <a:prstClr val="black"/>
                </a:solidFill>
              </a:rPr>
              <a:pPr/>
              <a:t>35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0910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4E2D8-BAD6-4FBE-B473-9CE4C4C0ADC4}" type="slidenum">
              <a:rPr lang="en-US" smtClean="0">
                <a:solidFill>
                  <a:prstClr val="black"/>
                </a:solidFill>
              </a:rPr>
              <a:pPr/>
              <a:t>36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9448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4E2D8-BAD6-4FBE-B473-9CE4C4C0ADC4}" type="slidenum">
              <a:rPr lang="en-US" smtClean="0">
                <a:solidFill>
                  <a:prstClr val="black"/>
                </a:solidFill>
              </a:rPr>
              <a:pPr/>
              <a:t>37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974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4E2D8-BAD6-4FBE-B473-9CE4C4C0ADC4}" type="slidenum">
              <a:rPr lang="en-US" smtClean="0">
                <a:solidFill>
                  <a:prstClr val="black"/>
                </a:solidFill>
              </a:rPr>
              <a:pPr/>
              <a:t>38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5581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4E2D8-BAD6-4FBE-B473-9CE4C4C0ADC4}" type="slidenum">
              <a:rPr lang="en-US" smtClean="0">
                <a:solidFill>
                  <a:prstClr val="black"/>
                </a:solidFill>
              </a:rPr>
              <a:pPr/>
              <a:t>39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3237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4E2D8-BAD6-4FBE-B473-9CE4C4C0ADC4}" type="slidenum">
              <a:rPr lang="en-US" smtClean="0">
                <a:solidFill>
                  <a:prstClr val="black"/>
                </a:solidFill>
              </a:rPr>
              <a:pPr/>
              <a:t>40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8505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4E2D8-BAD6-4FBE-B473-9CE4C4C0ADC4}" type="slidenum">
              <a:rPr lang="en-US" smtClean="0">
                <a:solidFill>
                  <a:prstClr val="black"/>
                </a:solidFill>
              </a:rPr>
              <a:pPr/>
              <a:t>50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744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79486-2BFC-419C-927A-0DA4F8650957}" type="slidenum">
              <a:rPr lang="en-US" smtClean="0">
                <a:solidFill>
                  <a:prstClr val="black"/>
                </a:solidFill>
              </a:rPr>
              <a:pPr/>
              <a:t>53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8908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115C-249(e) - Deals with the county board providing maintenance facilities and equipment sufficient to cover all local school administrative units within it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C15CFF-17CB-4615-9541-D7FC36AFB436}" type="slidenum">
              <a:rPr lang="en-US" smtClean="0">
                <a:solidFill>
                  <a:prstClr val="black"/>
                </a:solidFill>
              </a:rPr>
              <a:pPr/>
              <a:t>58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3321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BC157AB-33B1-4D09-9FE9-4DC7B86B0DAF}" type="slidenum">
              <a:rPr lang="en-US" altLang="en-US" sz="1200" smtClean="0"/>
              <a:pPr eaLnBrk="1" hangingPunct="1"/>
              <a:t>3</a:t>
            </a:fld>
            <a:endParaRPr lang="en-US" altLang="en-US" sz="1200" smtClean="0"/>
          </a:p>
        </p:txBody>
      </p:sp>
      <p:sp>
        <p:nvSpPr>
          <p:cNvPr id="6963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2813" y="4349750"/>
            <a:ext cx="5032375" cy="4114800"/>
          </a:xfrm>
          <a:noFill/>
        </p:spPr>
        <p:txBody>
          <a:bodyPr lIns="127000" tIns="63500" rIns="127000" bIns="63500"/>
          <a:lstStyle/>
          <a:p>
            <a:pPr defTabSz="1920875" eaLnBrk="1" hangingPunct="1"/>
            <a:endParaRPr lang="en-US" altLang="en-US" smtClean="0">
              <a:latin typeface="Arial" charset="0"/>
            </a:endParaRPr>
          </a:p>
        </p:txBody>
      </p:sp>
      <p:sp>
        <p:nvSpPr>
          <p:cNvPr id="69636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46138" y="468313"/>
            <a:ext cx="5165725" cy="3873500"/>
          </a:xfrm>
          <a:ln w="12700" cap="flat">
            <a:solidFill>
              <a:schemeClr val="tx1"/>
            </a:solidFill>
          </a:ln>
        </p:spPr>
      </p:sp>
    </p:spTree>
    <p:extLst>
      <p:ext uri="{BB962C8B-B14F-4D97-AF65-F5344CB8AC3E}">
        <p14:creationId xmlns:p14="http://schemas.microsoft.com/office/powerpoint/2010/main" val="19430041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C15CFF-17CB-4615-9541-D7FC36AFB436}" type="slidenum">
              <a:rPr lang="en-US" smtClean="0">
                <a:solidFill>
                  <a:prstClr val="black"/>
                </a:solidFill>
              </a:rPr>
              <a:pPr/>
              <a:t>62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0455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115C-249(e) - Deals with the county board providing maintenance facilities and equipment sufficient to cover all local school administrative units within it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C15CFF-17CB-4615-9541-D7FC36AFB436}" type="slidenum">
              <a:rPr lang="en-US" smtClean="0">
                <a:solidFill>
                  <a:prstClr val="black"/>
                </a:solidFill>
              </a:rPr>
              <a:pPr/>
              <a:t>75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0382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C15CFF-17CB-4615-9541-D7FC36AFB436}" type="slidenum">
              <a:rPr lang="en-US" smtClean="0">
                <a:solidFill>
                  <a:prstClr val="black"/>
                </a:solidFill>
              </a:rPr>
              <a:pPr/>
              <a:t>78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75748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C15CFF-17CB-4615-9541-D7FC36AFB436}" type="slidenum">
              <a:rPr lang="en-US" smtClean="0">
                <a:solidFill>
                  <a:prstClr val="black"/>
                </a:solidFill>
              </a:rPr>
              <a:pPr/>
              <a:t>79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46886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C15CFF-17CB-4615-9541-D7FC36AFB436}" type="slidenum">
              <a:rPr lang="en-US" smtClean="0">
                <a:solidFill>
                  <a:prstClr val="black"/>
                </a:solidFill>
              </a:rPr>
              <a:pPr/>
              <a:t>80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56925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C15CFF-17CB-4615-9541-D7FC36AFB436}" type="slidenum">
              <a:rPr lang="en-US" smtClean="0">
                <a:solidFill>
                  <a:prstClr val="black"/>
                </a:solidFill>
              </a:rPr>
              <a:pPr/>
              <a:t>81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19959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C15CFF-17CB-4615-9541-D7FC36AFB436}" type="slidenum">
              <a:rPr lang="en-US" smtClean="0">
                <a:solidFill>
                  <a:prstClr val="black"/>
                </a:solidFill>
              </a:rPr>
              <a:pPr/>
              <a:t>82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8529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55610A0-50AE-4057-B35D-1B0402EAB942}" type="slidenum">
              <a:rPr lang="en-US" altLang="en-US" sz="1200" smtClean="0"/>
              <a:pPr eaLnBrk="1" hangingPunct="1"/>
              <a:t>4</a:t>
            </a:fld>
            <a:endParaRPr lang="en-US" altLang="en-US" sz="1200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41918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A860411-8223-4121-A9AD-BBCD7E4AC185}" type="slidenum">
              <a:rPr lang="en-US" altLang="en-US" sz="1200" smtClean="0"/>
              <a:pPr eaLnBrk="1" hangingPunct="1"/>
              <a:t>17</a:t>
            </a:fld>
            <a:endParaRPr lang="en-US" altLang="en-US" sz="1200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82020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DDC6140-6A89-448A-9D66-58E5C4B4E560}" type="slidenum">
              <a:rPr lang="en-US" altLang="en-US" sz="1200" smtClean="0"/>
              <a:pPr eaLnBrk="1" hangingPunct="1"/>
              <a:t>19</a:t>
            </a:fld>
            <a:endParaRPr lang="en-US" altLang="en-US" sz="1200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43845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33AEAF2-A275-46D5-821D-CA0423ED6E3C}" type="slidenum">
              <a:rPr lang="en-US" altLang="en-US" sz="1200" smtClean="0"/>
              <a:pPr eaLnBrk="1" hangingPunct="1"/>
              <a:t>20</a:t>
            </a:fld>
            <a:endParaRPr lang="en-US" altLang="en-US" sz="1200" smtClean="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41376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Parts on Service Trucks and Field Repairs</a:t>
            </a:r>
          </a:p>
          <a:p>
            <a:pPr lvl="1"/>
            <a:r>
              <a:rPr lang="en-US" dirty="0" smtClean="0"/>
              <a:t>No control over this environment, but you can track your losses to the person if you’re deliberate in what allows restocking</a:t>
            </a:r>
          </a:p>
          <a:p>
            <a:r>
              <a:rPr lang="en-US" dirty="0" smtClean="0"/>
              <a:t>Control of the Stock Room not Absolute</a:t>
            </a:r>
          </a:p>
          <a:p>
            <a:pPr lvl="1"/>
            <a:r>
              <a:rPr lang="en-US" dirty="0" smtClean="0"/>
              <a:t>The more hands in the till, the easier it is to say ‘it wasn’t me, it was someone else’</a:t>
            </a:r>
          </a:p>
          <a:p>
            <a:pPr lvl="1"/>
            <a:r>
              <a:rPr lang="en-US" dirty="0" smtClean="0"/>
              <a:t>Put someone who stays at the garage in charge of distribution (the gateway) even if they’re not sitting where the parts are</a:t>
            </a:r>
          </a:p>
          <a:p>
            <a:r>
              <a:rPr lang="en-US" dirty="0" smtClean="0"/>
              <a:t>Lack of Importance in Paperwork</a:t>
            </a:r>
          </a:p>
          <a:p>
            <a:pPr lvl="1"/>
            <a:r>
              <a:rPr lang="en-US" dirty="0" smtClean="0"/>
              <a:t>As transportation is often undervalued, so is paperwork</a:t>
            </a:r>
          </a:p>
          <a:p>
            <a:pPr lvl="1"/>
            <a:r>
              <a:rPr lang="en-US" dirty="0" smtClean="0"/>
              <a:t>Raise the bar on the information collected</a:t>
            </a:r>
          </a:p>
          <a:p>
            <a:pPr lvl="1"/>
            <a:r>
              <a:rPr lang="en-US" dirty="0" smtClean="0"/>
              <a:t>Let personnel see the data be used for something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79486-2BFC-419C-927A-0DA4F8650957}" type="slidenum">
              <a:rPr lang="en-US" smtClean="0">
                <a:solidFill>
                  <a:prstClr val="black"/>
                </a:solidFill>
              </a:rPr>
              <a:pPr/>
              <a:t>28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7428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Stock Room Parts Distribution Process</a:t>
            </a:r>
          </a:p>
          <a:p>
            <a:pPr lvl="1"/>
            <a:r>
              <a:rPr lang="en-US" dirty="0" smtClean="0"/>
              <a:t>Ultimately it is about parts not leaving without being recorded in whatever form that takes</a:t>
            </a:r>
          </a:p>
          <a:p>
            <a:pPr lvl="1"/>
            <a:r>
              <a:rPr lang="en-US" dirty="0" smtClean="0"/>
              <a:t>It could be as simple as a notepad cross-check of outgoing parts versus incoming paperwork</a:t>
            </a:r>
          </a:p>
          <a:p>
            <a:pPr lvl="1"/>
            <a:r>
              <a:rPr lang="en-US" dirty="0" smtClean="0"/>
              <a:t>It could be as technological as issuing the part to the work order in BSIP before it leaves the room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79486-2BFC-419C-927A-0DA4F8650957}" type="slidenum">
              <a:rPr lang="en-US" smtClean="0">
                <a:solidFill>
                  <a:prstClr val="black"/>
                </a:solidFill>
              </a:rPr>
              <a:pPr/>
              <a:t>29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3327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4E2D8-BAD6-4FBE-B473-9CE4C4C0ADC4}" type="slidenum">
              <a:rPr lang="en-US" smtClean="0">
                <a:solidFill>
                  <a:prstClr val="black"/>
                </a:solidFill>
              </a:rPr>
              <a:pPr/>
              <a:t>33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8674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6F23F0-4414-43E6-BD45-981C5725481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1B5384-B917-46EF-BB21-900A86C0F10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43F32C-BF32-457C-B318-0D545E333AB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2/16/2016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8883210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2/16/2016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894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2/16/2016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1773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2/16/2016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1335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2/16/2016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4804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2/16/2016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0895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2/16/2016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4357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2/16/2016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410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9A160B-B2BD-43FA-80BC-A576B9890DC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2/16/2016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3686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2/16/2016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9609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2/16/2016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6395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srgbClr val="DFE6D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srgbClr val="DFE6D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09257-609D-43E2-B219-D58C980E3017}" type="slidenum">
              <a:rPr lang="en-US" altLang="en-US" smtClean="0">
                <a:solidFill>
                  <a:srgbClr val="DFE6D0"/>
                </a:solidFill>
              </a:rPr>
              <a:pPr/>
              <a:t>‹#›</a:t>
            </a:fld>
            <a:endParaRPr lang="en-US" altLang="en-US">
              <a:solidFill>
                <a:srgbClr val="DFE6D0"/>
              </a:solidFill>
            </a:endParaRPr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endParaRPr lang="en-US" sz="2400">
              <a:solidFill>
                <a:prstClr val="white"/>
              </a:solidFill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37509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srgbClr val="DFE6D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srgbClr val="DFE6D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DBF63-77EF-4280-9477-F779F4E02BF6}" type="slidenum">
              <a:rPr lang="en-US" altLang="en-US" smtClean="0">
                <a:solidFill>
                  <a:srgbClr val="DFE6D0"/>
                </a:solidFill>
              </a:rPr>
              <a:pPr/>
              <a:t>‹#›</a:t>
            </a:fld>
            <a:endParaRPr lang="en-US" altLang="en-US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2123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endParaRPr lang="en-US" sz="2400">
              <a:solidFill>
                <a:prstClr val="white"/>
              </a:solidFill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srgbClr val="1D3641"/>
              </a:solidFill>
            </a:endParaRPr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srgbClr val="1D3641"/>
              </a:solidFill>
            </a:endParaRPr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4E9C0-632A-4EF2-AA1C-2DFC2F0ECF59}" type="slidenum">
              <a:rPr lang="en-US" altLang="en-US" smtClean="0">
                <a:solidFill>
                  <a:srgbClr val="1D3641"/>
                </a:solidFill>
              </a:rPr>
              <a:pPr/>
              <a:t>‹#›</a:t>
            </a:fld>
            <a:endParaRPr lang="en-US" altLang="en-US">
              <a:solidFill>
                <a:srgbClr val="1D36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1853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srgbClr val="DFE6D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srgbClr val="DFE6D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FF534-EBC3-4020-9876-BAE2A6D2931B}" type="slidenum">
              <a:rPr lang="en-US" altLang="en-US" smtClean="0">
                <a:solidFill>
                  <a:srgbClr val="DFE6D0"/>
                </a:solidFill>
              </a:rPr>
              <a:pPr/>
              <a:t>‹#›</a:t>
            </a:fld>
            <a:endParaRPr lang="en-US" altLang="en-US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2947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srgbClr val="DFE6D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srgbClr val="DFE6D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2AAC0-FEF7-4531-968C-54684C54E565}" type="slidenum">
              <a:rPr lang="en-US" altLang="en-US" smtClean="0">
                <a:solidFill>
                  <a:srgbClr val="DFE6D0"/>
                </a:solidFill>
              </a:rPr>
              <a:pPr/>
              <a:t>‹#›</a:t>
            </a:fld>
            <a:endParaRPr lang="en-US" altLang="en-US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230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srgbClr val="DFE6D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srgbClr val="DFE6D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10BBD-7070-46C5-BC55-3E503229D54D}" type="slidenum">
              <a:rPr lang="en-US" altLang="en-US" smtClean="0">
                <a:solidFill>
                  <a:srgbClr val="DFE6D0"/>
                </a:solidFill>
              </a:rPr>
              <a:pPr/>
              <a:t>‹#›</a:t>
            </a:fld>
            <a:endParaRPr lang="en-US" altLang="en-US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6311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srgbClr val="DFE6D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srgbClr val="DFE6D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FF3A6-6DA2-48DF-AD35-27855F7CA950}" type="slidenum">
              <a:rPr lang="en-US" altLang="en-US" smtClean="0">
                <a:solidFill>
                  <a:srgbClr val="DFE6D0"/>
                </a:solidFill>
              </a:rPr>
              <a:pPr/>
              <a:t>‹#›</a:t>
            </a:fld>
            <a:endParaRPr lang="en-US" altLang="en-US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326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CEEEBC-1624-453F-AE29-1DD3AD3CA30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srgbClr val="DFE6D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srgbClr val="DFE6D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7D1FC-0035-4BF5-83CC-1F613E7F8722}" type="slidenum">
              <a:rPr lang="en-US" altLang="en-US" smtClean="0">
                <a:solidFill>
                  <a:srgbClr val="DFE6D0"/>
                </a:solidFill>
              </a:rPr>
              <a:pPr/>
              <a:t>‹#›</a:t>
            </a:fld>
            <a:endParaRPr lang="en-US" altLang="en-US">
              <a:solidFill>
                <a:srgbClr val="DFE6D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endParaRPr lang="en-US" sz="2400">
              <a:solidFill>
                <a:prstClr val="white"/>
              </a:solidFill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491834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srgbClr val="DFE6D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srgbClr val="DFE6D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BAE40-0CBB-4C19-B0A6-F2A3A5B0A13A}" type="slidenum">
              <a:rPr lang="en-US" altLang="en-US" smtClean="0">
                <a:solidFill>
                  <a:srgbClr val="DFE6D0"/>
                </a:solidFill>
              </a:rPr>
              <a:pPr/>
              <a:t>‹#›</a:t>
            </a:fld>
            <a:endParaRPr lang="en-US" altLang="en-US">
              <a:solidFill>
                <a:srgbClr val="DFE6D0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endParaRPr lang="en-US" sz="2400">
              <a:solidFill>
                <a:prstClr val="white"/>
              </a:solidFill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36024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srgbClr val="DFE6D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srgbClr val="DFE6D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36241-5A15-4F1F-B61D-D1709189A983}" type="slidenum">
              <a:rPr lang="en-US" altLang="en-US" smtClean="0">
                <a:solidFill>
                  <a:srgbClr val="DFE6D0"/>
                </a:solidFill>
              </a:rPr>
              <a:pPr/>
              <a:t>‹#›</a:t>
            </a:fld>
            <a:endParaRPr lang="en-US" altLang="en-US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7718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srgbClr val="DFE6D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srgbClr val="DFE6D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458EB-0147-41FB-8885-44DE568DDEAE}" type="slidenum">
              <a:rPr lang="en-US" altLang="en-US" smtClean="0">
                <a:solidFill>
                  <a:srgbClr val="DFE6D0"/>
                </a:solidFill>
              </a:rPr>
              <a:pPr/>
              <a:t>‹#›</a:t>
            </a:fld>
            <a:endParaRPr lang="en-US" altLang="en-US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5417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A533D364-8AFB-463A-B5AD-6D103DE90011}" type="slidenum">
              <a:rPr lang="en-US" altLang="en-US" smtClean="0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981689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AA555-B8BF-4057-B605-39B0B073A723}" type="slidenum">
              <a:rPr lang="en-US" altLang="en-US" smtClean="0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1485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66A57-AB78-446A-86C7-D3B27861382A}" type="slidenum">
              <a:rPr lang="en-US" altLang="en-US" smtClean="0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344401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09352-123C-4257-BF29-854D962C845B}" type="slidenum">
              <a:rPr lang="en-US" altLang="en-US" smtClean="0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69923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05A6D-A1C8-46DC-8778-3402732664C3}" type="slidenum">
              <a:rPr lang="en-US" altLang="en-US" smtClean="0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533941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9615-0774-45D9-B666-EB780EACF11B}" type="slidenum">
              <a:rPr lang="en-US" altLang="en-US" smtClean="0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0775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554302-6C99-41F6-99EB-1A04B5A8CCD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C64F4-BA76-4AAB-BE67-716D806F91AB}" type="slidenum">
              <a:rPr lang="en-US" altLang="en-US" smtClean="0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46245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905C0-5E48-4717-A60D-F5F1E3B19859}" type="slidenum">
              <a:rPr lang="en-US" altLang="en-US" smtClean="0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000124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0FE4F-FD19-4729-B4CE-554974ABED62}" type="slidenum">
              <a:rPr lang="en-US" altLang="en-US" smtClean="0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5292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35877-0814-4058-86CA-6F53EE48B31A}" type="slidenum">
              <a:rPr lang="en-US" altLang="en-US" smtClean="0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56206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35877-0814-4058-86CA-6F53EE48B31A}" type="slidenum">
              <a:rPr lang="en-US" altLang="en-US" smtClean="0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894248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35877-0814-4058-86CA-6F53EE48B31A}" type="slidenum">
              <a:rPr lang="en-US" altLang="en-US" smtClean="0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72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72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767495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35877-0814-4058-86CA-6F53EE48B31A}" type="slidenum">
              <a:rPr lang="en-US" altLang="en-US" smtClean="0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97576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35877-0814-4058-86CA-6F53EE48B31A}" type="slidenum">
              <a:rPr lang="en-US" altLang="en-US" smtClean="0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955748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35877-0814-4058-86CA-6F53EE48B31A}" type="slidenum">
              <a:rPr lang="en-US" altLang="en-US" smtClean="0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949281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9E560-0789-427F-B0A7-38F43A396B80}" type="slidenum">
              <a:rPr lang="en-US" altLang="en-US" smtClean="0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5387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E7D697-66AF-475D-9EFC-AB7FA91CF3C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89CAF-E30E-4665-A316-E55373A8B401}" type="slidenum">
              <a:rPr lang="en-US" altLang="en-US" smtClean="0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7035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AA2D22-ABFA-4B51-A50C-15994BEA400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B05348-98F2-4C5F-BEA3-3168DC02072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4B1AD6-7148-4E0D-95D4-60BEA1CD3DE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765BE5F-03CB-4F01-BEF5-0E382964A2B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3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663142A-A2B5-41CB-9256-57838BB7F28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D8BD707-D9CF-40AE-B4C6-C98DA3205C09}" type="datetimeFigureOut">
              <a:rPr lang="en-US" smtClean="0">
                <a:solidFill>
                  <a:prstClr val="white">
                    <a:shade val="50000"/>
                  </a:prstClr>
                </a:solidFill>
                <a:latin typeface="Book Antiqu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2/16/2016</a:t>
            </a:fld>
            <a:endParaRPr lang="en-US">
              <a:solidFill>
                <a:prstClr val="white">
                  <a:shade val="50000"/>
                </a:prstClr>
              </a:solidFill>
              <a:latin typeface="Book Antiqua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>
                  <a:shade val="50000"/>
                </a:prstClr>
              </a:solidFill>
              <a:latin typeface="Book Antiqua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en-US" smtClean="0">
                <a:solidFill>
                  <a:prstClr val="white">
                    <a:shade val="50000"/>
                  </a:prstClr>
                </a:solidFill>
                <a:latin typeface="Book Antiqu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  <a:latin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16871171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 eaLnBrk="0" hangingPunct="0"/>
            <a:endParaRPr lang="en-US" altLang="en-US">
              <a:solidFill>
                <a:srgbClr val="DFE6D0"/>
              </a:solidFill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 eaLnBrk="0" hangingPunct="0"/>
            <a:endParaRPr lang="en-US" altLang="en-US">
              <a:solidFill>
                <a:srgbClr val="DFE6D0"/>
              </a:solidFill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eaLnBrk="0" hangingPunct="0"/>
            <a:fld id="{987A59E6-13A7-48B2-A851-C896950F22BF}" type="slidenum">
              <a:rPr lang="en-US" altLang="en-US" smtClean="0">
                <a:solidFill>
                  <a:srgbClr val="DFE6D0"/>
                </a:solidFill>
                <a:latin typeface="Times New Roman" pitchFamily="18" charset="0"/>
              </a:rPr>
              <a:pPr eaLnBrk="0" hangingPunct="0"/>
              <a:t>‹#›</a:t>
            </a:fld>
            <a:endParaRPr lang="en-US" altLang="en-US">
              <a:solidFill>
                <a:srgbClr val="DFE6D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21953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8F35877-0814-4058-86CA-6F53EE48B31A}" type="slidenum">
              <a:rPr lang="en-US" altLang="en-US" smtClean="0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002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  <p:sldLayoutId id="2147483743" r:id="rId15"/>
    <p:sldLayoutId id="2147483744" r:id="rId16"/>
    <p:sldLayoutId id="214748374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w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w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forms/d/1EZqAXzR8aay8_aq_2tSDaLHMoa1jVNis4vBIn8729fw/edit" TargetMode="External"/><Relationship Id="rId2" Type="http://schemas.openxmlformats.org/officeDocument/2006/relationships/hyperlink" Target="https://docs.google.com/forms/d/1EZqAXzR8aay8_aq_2tSDaLHMoa1jVNis4vBIn8729fw/viewform" TargetMode="Externa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tif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bussafety.org/contact.html" TargetMode="External"/><Relationship Id="rId2" Type="http://schemas.openxmlformats.org/officeDocument/2006/relationships/hyperlink" Target="http://www.ncbussafety.org/BSIP/index.html" TargetMode="External"/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4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24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4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4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4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4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4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4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4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4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TRANSPORTATION FINANCE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21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Much? Per Mile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Refund Rates Based on Actual Expenditures, Students, and Miles Travelled from the Previous Year in each LEA</a:t>
            </a:r>
          </a:p>
          <a:p>
            <a:endParaRPr lang="en-US" dirty="0" smtClean="0"/>
          </a:p>
          <a:p>
            <a:r>
              <a:rPr lang="en-US" dirty="0" smtClean="0"/>
              <a:t>LEA Encouraged to Update for Major Fuel Price Changes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2698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282860"/>
            <a:ext cx="7467600" cy="339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7678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Much? Per Student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Refund Rates Based on Actual Expenditures, Students, and Miles Travelled from the Previous Year in each LEA</a:t>
            </a:r>
          </a:p>
          <a:p>
            <a:endParaRPr lang="en-US" dirty="0" smtClean="0"/>
          </a:p>
          <a:p>
            <a:r>
              <a:rPr lang="en-US" dirty="0" smtClean="0"/>
              <a:t>LEA Encouraged to Update for Major Fuel Price Changes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269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276600"/>
            <a:ext cx="7234954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80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276600"/>
            <a:ext cx="7234954" cy="3326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7738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648325"/>
            <a:ext cx="7659687" cy="1168400"/>
          </a:xfrm>
        </p:spPr>
        <p:txBody>
          <a:bodyPr/>
          <a:lstStyle/>
          <a:p>
            <a:r>
              <a:rPr lang="en-US" dirty="0" smtClean="0"/>
              <a:t>Support of Local Vehicles</a:t>
            </a:r>
            <a:endParaRPr lang="en-US" dirty="0"/>
          </a:p>
        </p:txBody>
      </p:sp>
      <p:pic>
        <p:nvPicPr>
          <p:cNvPr id="129026" name="Picture 2" descr="http://i290.photobucket.com/albums/ll265/busweb/2014-3/8001b_zps2a1195a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6" t="11283" r="4496" b="13275"/>
          <a:stretch/>
        </p:blipFill>
        <p:spPr bwMode="auto">
          <a:xfrm>
            <a:off x="533400" y="2209800"/>
            <a:ext cx="4572000" cy="2362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Image result for maintenance department vehicles"/>
          <p:cNvSpPr>
            <a:spLocks noChangeAspect="1" noChangeArrowheads="1"/>
          </p:cNvSpPr>
          <p:nvPr/>
        </p:nvSpPr>
        <p:spPr bwMode="auto">
          <a:xfrm>
            <a:off x="161925" y="-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9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52400"/>
            <a:ext cx="4179549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9031" name="Picture 7" descr="Image result for maintenance department vehicl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0124" y="3810000"/>
            <a:ext cx="2628900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9033" name="Picture 9" descr="Image result for maintenance department vehicl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04800"/>
            <a:ext cx="2619373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9036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3886200"/>
            <a:ext cx="2590800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2701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Refunding for Local Vehicle </a:t>
            </a:r>
            <a:r>
              <a:rPr lang="en-US" sz="4000" dirty="0" smtClean="0"/>
              <a:t>Support</a:t>
            </a:r>
            <a:endParaRPr lang="en-US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MUST refund whenever PRC 056 funded resources are used on local vehicles</a:t>
            </a:r>
          </a:p>
          <a:p>
            <a:endParaRPr lang="en-US" dirty="0" smtClean="0"/>
          </a:p>
          <a:p>
            <a:r>
              <a:rPr lang="en-US" dirty="0" smtClean="0"/>
              <a:t>Refund only what is spent</a:t>
            </a:r>
          </a:p>
          <a:p>
            <a:pPr lvl="1"/>
            <a:r>
              <a:rPr lang="en-US" dirty="0" smtClean="0"/>
              <a:t>Fuel</a:t>
            </a:r>
          </a:p>
          <a:p>
            <a:pPr lvl="1"/>
            <a:r>
              <a:rPr lang="en-US" dirty="0" smtClean="0"/>
              <a:t>Parts</a:t>
            </a:r>
          </a:p>
          <a:p>
            <a:pPr lvl="1"/>
            <a:r>
              <a:rPr lang="en-US" dirty="0" smtClean="0"/>
              <a:t>Labor (Benefits)</a:t>
            </a:r>
          </a:p>
          <a:p>
            <a:pPr lvl="1"/>
            <a:r>
              <a:rPr lang="en-US" dirty="0" smtClean="0"/>
              <a:t>Towing</a:t>
            </a:r>
          </a:p>
          <a:p>
            <a:pPr lvl="1"/>
            <a:r>
              <a:rPr lang="en-US" dirty="0" smtClean="0"/>
              <a:t>State Inspection</a:t>
            </a:r>
          </a:p>
          <a:p>
            <a:pPr lvl="1"/>
            <a:r>
              <a:rPr lang="en-US" dirty="0" smtClean="0"/>
              <a:t>Etc.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MCIS </a:t>
            </a:r>
            <a:r>
              <a:rPr lang="en-US" altLang="en-US" dirty="0"/>
              <a:t>report in BSIP shows monthly expenses on a per vehicle basis as they are entered into the system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21853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Category Breakdown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MCIS covers all category breakdowns needed except benefits</a:t>
            </a:r>
          </a:p>
          <a:p>
            <a:r>
              <a:rPr lang="en-US" dirty="0" smtClean="0"/>
              <a:t>Employer Benefit Outlays are Included in Labor Rate</a:t>
            </a:r>
          </a:p>
          <a:p>
            <a:r>
              <a:rPr lang="en-US" dirty="0" smtClean="0"/>
              <a:t>Use TD-19 Labor Rate Breakdown</a:t>
            </a:r>
          </a:p>
        </p:txBody>
      </p:sp>
      <p:pic>
        <p:nvPicPr>
          <p:cNvPr id="131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971800"/>
            <a:ext cx="3505200" cy="3805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1954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Refunding – Continuity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What is easier to manage?</a:t>
            </a:r>
          </a:p>
          <a:p>
            <a:pPr marL="962406" lvl="1" indent="-514350" fontAlgn="auto">
              <a:spcAft>
                <a:spcPts val="0"/>
              </a:spcAft>
              <a:buFont typeface="Wingdings 2"/>
              <a:buAutoNum type="arabicPeriod"/>
              <a:defRPr/>
            </a:pPr>
            <a:r>
              <a:rPr lang="en-US" dirty="0" smtClean="0"/>
              <a:t>All parts are bought using PRC 056 transportation funds</a:t>
            </a:r>
          </a:p>
          <a:p>
            <a:pPr marL="962406" lvl="1" indent="-514350" fontAlgn="auto">
              <a:spcAft>
                <a:spcPts val="0"/>
              </a:spcAft>
              <a:buFont typeface="Wingdings 2"/>
              <a:buAutoNum type="arabicPeriod"/>
              <a:defRPr/>
            </a:pPr>
            <a:r>
              <a:rPr lang="en-US" dirty="0" smtClean="0"/>
              <a:t>Some parts are bought using 056 funds and some parts for local vehicles are bought using other funds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/>
              <a:t>What is easier to manage</a:t>
            </a:r>
            <a:r>
              <a:rPr lang="en-US" dirty="0" smtClean="0"/>
              <a:t>?</a:t>
            </a:r>
          </a:p>
          <a:p>
            <a:pPr marL="962406" lvl="1" indent="-514350" fontAlgn="auto">
              <a:spcAft>
                <a:spcPts val="0"/>
              </a:spcAft>
              <a:buFont typeface="Wingdings 2"/>
              <a:buAutoNum type="arabicPeriod"/>
              <a:defRPr/>
            </a:pPr>
            <a:r>
              <a:rPr lang="en-US" dirty="0" smtClean="0"/>
              <a:t>All mechanics are paid for using PRC 056 funds</a:t>
            </a:r>
          </a:p>
          <a:p>
            <a:pPr marL="962406" lvl="1" indent="-514350" fontAlgn="auto">
              <a:spcAft>
                <a:spcPts val="0"/>
              </a:spcAft>
              <a:buFont typeface="Wingdings 2"/>
              <a:buAutoNum type="arabicPeriod"/>
              <a:defRPr/>
            </a:pPr>
            <a:r>
              <a:rPr lang="en-US" dirty="0" smtClean="0"/>
              <a:t>Some mechanics are paid from PRC 056 and some are paid from other local sources</a:t>
            </a:r>
          </a:p>
          <a:p>
            <a:pPr marL="722376" lvl="1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821971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  <p:bldP spid="34819" grpId="0" build="p"/>
      <p:bldP spid="34819" grpId="1" build="p"/>
      <p:bldP spid="34819" grpId="2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WHY is that easier?!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Because all vehicles are treated the same</a:t>
            </a:r>
          </a:p>
          <a:p>
            <a:pPr marL="722376" lvl="1" indent="-274320">
              <a:buFont typeface="Wingdings 2"/>
              <a:buChar char=""/>
              <a:defRPr/>
            </a:pPr>
            <a:r>
              <a:rPr lang="en-US" dirty="0" smtClean="0"/>
              <a:t>Fill out the paperwork as normal for every vehicle. </a:t>
            </a:r>
          </a:p>
          <a:p>
            <a:pPr marL="722376" lvl="1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Mechanics can work on any vehicles they need</a:t>
            </a:r>
          </a:p>
          <a:p>
            <a:pPr marL="722376" lvl="1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All parts are fair game</a:t>
            </a:r>
          </a:p>
          <a:p>
            <a:pPr marL="425196" indent="-274320">
              <a:buFont typeface="Wingdings 2"/>
              <a:buChar char=""/>
              <a:defRPr/>
            </a:pPr>
            <a:endParaRPr lang="en-US" dirty="0" smtClean="0"/>
          </a:p>
          <a:p>
            <a:pPr marL="420624" lvl="0" indent="-384048">
              <a:buClr>
                <a:srgbClr val="629DD1"/>
              </a:buClr>
              <a:buFont typeface="Wingdings 2"/>
              <a:buChar char=""/>
              <a:defRPr/>
            </a:pPr>
            <a:r>
              <a:rPr lang="en-US" dirty="0" smtClean="0"/>
              <a:t>Eliminates confusion </a:t>
            </a:r>
          </a:p>
          <a:p>
            <a:pPr marL="722376" lvl="1" indent="-274320">
              <a:buFont typeface="Wingdings 2"/>
              <a:buChar char=""/>
              <a:defRPr/>
            </a:pPr>
            <a:r>
              <a:rPr lang="en-US" dirty="0" smtClean="0"/>
              <a:t>Does this non-stock part get paid with this card or that one?</a:t>
            </a:r>
          </a:p>
          <a:p>
            <a:pPr marL="722376" lvl="1" indent="-274320">
              <a:buFont typeface="Wingdings 2"/>
              <a:buChar char=""/>
              <a:defRPr/>
            </a:pPr>
            <a:r>
              <a:rPr lang="en-US" dirty="0" smtClean="0"/>
              <a:t>Do I write it down on the work order? </a:t>
            </a:r>
          </a:p>
          <a:p>
            <a:pPr marL="722376" lvl="1" indent="-274320">
              <a:buFont typeface="Wingdings 2"/>
              <a:buChar char=""/>
              <a:defRPr/>
            </a:pPr>
            <a:r>
              <a:rPr lang="en-US" dirty="0" smtClean="0"/>
              <a:t>Do I reimburse for this time on this vehicle?</a:t>
            </a:r>
          </a:p>
          <a:p>
            <a:pPr marL="420624" lvl="0" indent="-384048">
              <a:buFont typeface="Wingdings 2"/>
              <a:buChar char=""/>
              <a:defRPr/>
            </a:pPr>
            <a:endParaRPr lang="en-US" dirty="0" smtClean="0">
              <a:solidFill>
                <a:prstClr val="black"/>
              </a:solidFill>
            </a:endParaRPr>
          </a:p>
          <a:p>
            <a:pPr marL="420624" lvl="0" indent="-384048">
              <a:buFont typeface="Wingdings 2"/>
              <a:buChar char=""/>
              <a:defRPr/>
            </a:pPr>
            <a:r>
              <a:rPr lang="en-US" dirty="0" smtClean="0">
                <a:solidFill>
                  <a:prstClr val="black"/>
                </a:solidFill>
              </a:rPr>
              <a:t>Do </a:t>
            </a:r>
            <a:r>
              <a:rPr lang="en-US" dirty="0">
                <a:solidFill>
                  <a:prstClr val="black"/>
                </a:solidFill>
              </a:rPr>
              <a:t>what needs to be done and reimburse at the end of the month based on MCIS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en-US" dirty="0" smtClean="0"/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468278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34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348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  <p:bldP spid="34819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400" smtClean="0"/>
              <a:t>THE MONTHLY TRANSPORTATION REFUND REPORT</a:t>
            </a:r>
            <a:br>
              <a:rPr lang="en-US" altLang="en-US" sz="2400" smtClean="0"/>
            </a:br>
            <a:r>
              <a:rPr lang="en-US" altLang="en-US" sz="2400" smtClean="0"/>
              <a:t>TD-19 REPORTING &amp; REIMBURSEMENT</a:t>
            </a:r>
          </a:p>
        </p:txBody>
      </p:sp>
      <p:pic>
        <p:nvPicPr>
          <p:cNvPr id="21507" name="Picture 2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514600"/>
            <a:ext cx="44196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25" descr="j0431552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752600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Now What?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Extra Use of Yellow Bus Costs (by Category)</a:t>
            </a:r>
          </a:p>
          <a:p>
            <a:pPr marL="114300" indent="0">
              <a:buNone/>
            </a:pPr>
            <a:endParaRPr lang="en-US" sz="2400" dirty="0" smtClean="0"/>
          </a:p>
          <a:p>
            <a:pPr marL="114300" indent="0">
              <a:buNone/>
            </a:pPr>
            <a:r>
              <a:rPr lang="en-US" sz="2400" dirty="0" smtClean="0"/>
              <a:t>PLUS</a:t>
            </a:r>
          </a:p>
          <a:p>
            <a:endParaRPr lang="en-US" sz="2400" dirty="0" smtClean="0"/>
          </a:p>
          <a:p>
            <a:r>
              <a:rPr lang="en-US" sz="2400" dirty="0" smtClean="0"/>
              <a:t>Resources (funds) Spent on Local Vehicles (by Category)</a:t>
            </a:r>
          </a:p>
          <a:p>
            <a:pPr marL="114300" indent="0">
              <a:buNone/>
            </a:pPr>
            <a:endParaRPr lang="en-US" sz="2400" dirty="0" smtClean="0"/>
          </a:p>
          <a:p>
            <a:pPr marL="114300" indent="0">
              <a:buNone/>
            </a:pPr>
            <a:r>
              <a:rPr lang="en-US" sz="2400" dirty="0" smtClean="0"/>
              <a:t>EQUALS</a:t>
            </a:r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Refund to the Category on the TD-19</a:t>
            </a:r>
          </a:p>
          <a:p>
            <a:endParaRPr lang="en-US" dirty="0"/>
          </a:p>
          <a:p>
            <a:pPr marL="11430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61732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2445070"/>
              </p:ext>
            </p:extLst>
          </p:nvPr>
        </p:nvGraphicFramePr>
        <p:xfrm>
          <a:off x="533400" y="1591310"/>
          <a:ext cx="6057900" cy="47421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65600"/>
                <a:gridCol w="1104900"/>
                <a:gridCol w="787400"/>
              </a:tblGrid>
              <a:tr h="2933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OBJECT CODE DESCRIPTION</a:t>
                      </a:r>
                      <a:endParaRPr lang="en-US" sz="1000" b="1" i="0" u="none" strike="noStrike" dirty="0">
                        <a:effectLst/>
                        <a:latin typeface="Arial Narrow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OBJECT CODE</a:t>
                      </a:r>
                      <a:endParaRPr lang="en-US" sz="1000" b="1" i="0" u="none" strike="noStrike">
                        <a:effectLst/>
                        <a:latin typeface="Arial Narrow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AMOUNT</a:t>
                      </a:r>
                      <a:endParaRPr lang="en-US" sz="1000" b="1" i="0" u="none" strike="noStrike">
                        <a:effectLst/>
                        <a:latin typeface="Arial Narrow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29337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TRANSPORTATION SALARIES</a:t>
                      </a:r>
                      <a:endParaRPr lang="en-US" sz="1000" b="0" i="0" u="none" strike="noStrike" dirty="0">
                        <a:effectLst/>
                        <a:latin typeface="Arial Narrow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6550-56-175</a:t>
                      </a:r>
                      <a:endParaRPr lang="en-US" sz="1000" b="0" i="0" u="none" strike="noStrike">
                        <a:effectLst/>
                        <a:latin typeface="Arial Narrow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 Narrow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29337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DRIVERS SALARIES</a:t>
                      </a:r>
                      <a:endParaRPr lang="en-US" sz="1000" b="0" i="0" u="none" strike="noStrike" dirty="0">
                        <a:effectLst/>
                        <a:latin typeface="Arial Narrow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6550-56-171</a:t>
                      </a:r>
                      <a:endParaRPr lang="en-US" sz="1000" b="0" i="0" u="none" strike="noStrike">
                        <a:effectLst/>
                        <a:latin typeface="Arial Narrow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 Narrow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29337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CONTRACTED REPAIR/MAINT- EQUIPMENT</a:t>
                      </a:r>
                      <a:endParaRPr lang="en-US" sz="1000" b="0" i="0" u="none" strike="noStrike" dirty="0">
                        <a:effectLst/>
                        <a:latin typeface="Arial Narrow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6550-56-326</a:t>
                      </a:r>
                      <a:endParaRPr lang="en-US" sz="1000" b="0" i="0" u="none" strike="noStrike" dirty="0">
                        <a:effectLst/>
                        <a:latin typeface="Arial Narrow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 Narrow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29337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SUPPLIES AND MATERIALS</a:t>
                      </a:r>
                      <a:endParaRPr lang="en-US" sz="1000" b="0" i="0" u="none" strike="noStrike">
                        <a:effectLst/>
                        <a:latin typeface="Arial Narrow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6550-56-411</a:t>
                      </a:r>
                      <a:endParaRPr lang="en-US" sz="1000" b="0" i="0" u="none" strike="noStrike" dirty="0">
                        <a:effectLst/>
                        <a:latin typeface="Arial Narrow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 Narrow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29337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OIL</a:t>
                      </a:r>
                      <a:endParaRPr lang="en-US" sz="1000" b="0" i="0" u="none" strike="noStrike">
                        <a:effectLst/>
                        <a:latin typeface="Arial Narrow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6550-56-424</a:t>
                      </a:r>
                      <a:endParaRPr lang="en-US" sz="1000" b="0" i="0" u="none" strike="noStrike" dirty="0">
                        <a:effectLst/>
                        <a:latin typeface="Arial Narrow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 Narrow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29337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TIRES AND TUBES</a:t>
                      </a:r>
                      <a:endParaRPr lang="en-US" sz="1000" b="0" i="0" u="none" strike="noStrike">
                        <a:effectLst/>
                        <a:latin typeface="Arial Narrow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6550-56-425</a:t>
                      </a:r>
                      <a:endParaRPr lang="en-US" sz="1000" b="0" i="0" u="none" strike="noStrike" dirty="0">
                        <a:effectLst/>
                        <a:latin typeface="Arial Narrow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 Narrow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29337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REPAIR PARTS</a:t>
                      </a:r>
                      <a:endParaRPr lang="en-US" sz="1000" b="0" i="0" u="none" strike="noStrike" dirty="0">
                        <a:effectLst/>
                        <a:latin typeface="Arial Narrow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6550-56-422</a:t>
                      </a:r>
                      <a:endParaRPr lang="en-US" sz="1000" b="0" i="0" u="none" strike="noStrike" dirty="0">
                        <a:effectLst/>
                        <a:latin typeface="Arial Narrow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 Narrow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29337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GASOLINE AND DIESEL FUEL</a:t>
                      </a:r>
                      <a:endParaRPr lang="en-US" sz="1000" b="0" i="0" u="none" strike="noStrike" dirty="0">
                        <a:effectLst/>
                        <a:latin typeface="Arial Narrow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6550-56-423</a:t>
                      </a:r>
                      <a:endParaRPr lang="en-US" sz="1000" b="0" i="0" u="none" strike="noStrike" dirty="0">
                        <a:effectLst/>
                        <a:latin typeface="Arial Narrow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effectLst/>
                        <a:latin typeface="Arial Narrow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29337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EMPLOYEE'S SOCIAL SECURITY</a:t>
                      </a:r>
                      <a:endParaRPr lang="en-US" sz="1000" b="0" i="0" u="none" strike="noStrike" dirty="0">
                        <a:effectLst/>
                        <a:latin typeface="Arial Narrow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6550-56-211</a:t>
                      </a:r>
                      <a:endParaRPr lang="en-US" sz="1000" b="0" i="0" u="none" strike="noStrike" dirty="0">
                        <a:effectLst/>
                        <a:latin typeface="Arial Narrow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 Narrow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29337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EMPLOYEE'S RETIREMENT</a:t>
                      </a:r>
                      <a:endParaRPr lang="en-US" sz="1000" b="0" i="0" u="none" strike="noStrike" dirty="0">
                        <a:effectLst/>
                        <a:latin typeface="Arial Narrow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6550-56-221</a:t>
                      </a:r>
                      <a:endParaRPr lang="en-US" sz="1000" b="0" i="0" u="none" strike="noStrike" dirty="0">
                        <a:effectLst/>
                        <a:latin typeface="Arial Narrow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effectLst/>
                        <a:latin typeface="Arial Narrow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29337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EMPLOYEE'S HOSP.  INSURANCE</a:t>
                      </a:r>
                      <a:endParaRPr lang="en-US" sz="1000" b="0" i="0" u="none" strike="noStrike" dirty="0">
                        <a:effectLst/>
                        <a:latin typeface="Arial Narrow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6550-56-231</a:t>
                      </a:r>
                      <a:endParaRPr lang="en-US" sz="1000" b="0" i="0" u="none" strike="noStrike" dirty="0">
                        <a:effectLst/>
                        <a:latin typeface="Arial Narrow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 Narrow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278765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TOTAL - STATE PUBLIC SCHOOL FUND.......................................................………………………………………………………</a:t>
                      </a:r>
                      <a:endParaRPr lang="en-US" sz="1000" b="0" i="0" u="none" strike="noStrike" dirty="0">
                        <a:effectLst/>
                        <a:latin typeface="Arial Narrow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 Narrow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278765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MAJOR REPLACEMENTS - OTHER USE OF BUSES.......................................………………………………………………</a:t>
                      </a:r>
                      <a:endParaRPr lang="en-US" sz="1000" b="0" i="0" u="none" strike="noStrike" dirty="0">
                        <a:effectLst/>
                        <a:latin typeface="Arial Narrow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 Narrow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278765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TORT INSURANCE COST............................................................................………………………………………………………………..</a:t>
                      </a:r>
                      <a:endParaRPr lang="en-US" sz="1000" b="0" i="0" u="none" strike="noStrike" dirty="0">
                        <a:effectLst/>
                        <a:latin typeface="Arial Narrow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effectLst/>
                        <a:latin typeface="Arial Narrow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278765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TOTAL AMOUNT OF REFUND.............................................................…………………………………………………………………….</a:t>
                      </a:r>
                      <a:endParaRPr lang="en-US" sz="1000" b="0" i="0" u="none" strike="noStrike" dirty="0">
                        <a:effectLst/>
                        <a:latin typeface="Arial Narrow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effectLst/>
                        <a:latin typeface="Arial Narrow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6627" name="Rectangle 5"/>
          <p:cNvSpPr>
            <a:spLocks noGrp="1" noChangeArrowheads="1"/>
          </p:cNvSpPr>
          <p:nvPr>
            <p:ph type="ctrTitle"/>
          </p:nvPr>
        </p:nvSpPr>
        <p:spPr>
          <a:xfrm>
            <a:off x="5334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altLang="en-US" sz="2000" dirty="0" smtClean="0"/>
              <a:t>TD -19 REFUND REPORT</a:t>
            </a:r>
          </a:p>
        </p:txBody>
      </p:sp>
      <p:sp>
        <p:nvSpPr>
          <p:cNvPr id="26628" name="Line 6"/>
          <p:cNvSpPr>
            <a:spLocks noChangeShapeType="1"/>
          </p:cNvSpPr>
          <p:nvPr/>
        </p:nvSpPr>
        <p:spPr bwMode="auto">
          <a:xfrm>
            <a:off x="8077200" y="3810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29" name="Line 8"/>
          <p:cNvSpPr>
            <a:spLocks noChangeShapeType="1"/>
          </p:cNvSpPr>
          <p:nvPr/>
        </p:nvSpPr>
        <p:spPr bwMode="auto">
          <a:xfrm flipH="1">
            <a:off x="6477000" y="3429000"/>
            <a:ext cx="10287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0" name="Rectangle 9"/>
          <p:cNvSpPr>
            <a:spLocks noChangeArrowheads="1"/>
          </p:cNvSpPr>
          <p:nvPr/>
        </p:nvSpPr>
        <p:spPr bwMode="auto">
          <a:xfrm>
            <a:off x="7505700" y="2971800"/>
            <a:ext cx="11049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200" dirty="0"/>
              <a:t>Insurance</a:t>
            </a:r>
            <a:r>
              <a:rPr lang="en-US" altLang="en-US" sz="1200" dirty="0" smtClean="0"/>
              <a:t> </a:t>
            </a:r>
          </a:p>
          <a:p>
            <a:pPr eaLnBrk="1" hangingPunct="1"/>
            <a:r>
              <a:rPr lang="en-US" altLang="en-US" sz="1200" dirty="0" smtClean="0"/>
              <a:t>Check – </a:t>
            </a:r>
          </a:p>
          <a:p>
            <a:pPr eaLnBrk="1" hangingPunct="1"/>
            <a:r>
              <a:rPr lang="en-US" altLang="en-US" sz="1200" dirty="0" smtClean="0"/>
              <a:t>Garage Fixed</a:t>
            </a:r>
            <a:endParaRPr lang="en-US" altLang="en-US" sz="1200" dirty="0"/>
          </a:p>
        </p:txBody>
      </p:sp>
      <p:sp>
        <p:nvSpPr>
          <p:cNvPr id="26631" name="Line 11"/>
          <p:cNvSpPr>
            <a:spLocks noChangeShapeType="1"/>
          </p:cNvSpPr>
          <p:nvPr/>
        </p:nvSpPr>
        <p:spPr bwMode="auto">
          <a:xfrm flipH="1">
            <a:off x="5715000" y="4114800"/>
            <a:ext cx="1066800" cy="266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2" name="Line 12"/>
          <p:cNvSpPr>
            <a:spLocks noChangeShapeType="1"/>
          </p:cNvSpPr>
          <p:nvPr/>
        </p:nvSpPr>
        <p:spPr bwMode="auto">
          <a:xfrm flipH="1">
            <a:off x="5562600" y="4343400"/>
            <a:ext cx="1219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3" name="Line 13"/>
          <p:cNvSpPr>
            <a:spLocks noChangeShapeType="1"/>
          </p:cNvSpPr>
          <p:nvPr/>
        </p:nvSpPr>
        <p:spPr bwMode="auto">
          <a:xfrm flipH="1">
            <a:off x="5715000" y="4610100"/>
            <a:ext cx="1066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4" name="Rectangle 14"/>
          <p:cNvSpPr>
            <a:spLocks noChangeArrowheads="1"/>
          </p:cNvSpPr>
          <p:nvPr/>
        </p:nvSpPr>
        <p:spPr bwMode="auto">
          <a:xfrm>
            <a:off x="6781800" y="4114800"/>
            <a:ext cx="12954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200" dirty="0" smtClean="0"/>
              <a:t>Prorate Benefits</a:t>
            </a:r>
            <a:endParaRPr lang="en-US" altLang="en-US" sz="1200" dirty="0"/>
          </a:p>
        </p:txBody>
      </p:sp>
      <p:sp>
        <p:nvSpPr>
          <p:cNvPr id="26635" name="Line 16"/>
          <p:cNvSpPr>
            <a:spLocks noChangeShapeType="1"/>
          </p:cNvSpPr>
          <p:nvPr/>
        </p:nvSpPr>
        <p:spPr bwMode="auto">
          <a:xfrm flipH="1">
            <a:off x="6400800" y="2362200"/>
            <a:ext cx="457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6" name="Rectangle 17"/>
          <p:cNvSpPr>
            <a:spLocks noChangeArrowheads="1"/>
          </p:cNvSpPr>
          <p:nvPr/>
        </p:nvSpPr>
        <p:spPr bwMode="auto">
          <a:xfrm>
            <a:off x="6858000" y="1847850"/>
            <a:ext cx="12192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000" dirty="0" smtClean="0"/>
              <a:t>Insurance Check – </a:t>
            </a:r>
          </a:p>
          <a:p>
            <a:pPr algn="ctr" eaLnBrk="1" hangingPunct="1"/>
            <a:r>
              <a:rPr lang="en-US" altLang="en-US" sz="1000" dirty="0" smtClean="0"/>
              <a:t>Contracted Fix</a:t>
            </a:r>
            <a:endParaRPr lang="en-US" altLang="en-US" sz="1000" dirty="0"/>
          </a:p>
        </p:txBody>
      </p:sp>
      <p:sp>
        <p:nvSpPr>
          <p:cNvPr id="26643" name="Line 27"/>
          <p:cNvSpPr>
            <a:spLocks noChangeShapeType="1"/>
          </p:cNvSpPr>
          <p:nvPr/>
        </p:nvSpPr>
        <p:spPr bwMode="auto">
          <a:xfrm flipH="1">
            <a:off x="6248400" y="5381624"/>
            <a:ext cx="914400" cy="180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44" name="Rectangle 28"/>
          <p:cNvSpPr>
            <a:spLocks noChangeArrowheads="1"/>
          </p:cNvSpPr>
          <p:nvPr/>
        </p:nvSpPr>
        <p:spPr bwMode="auto">
          <a:xfrm>
            <a:off x="6858000" y="5191124"/>
            <a:ext cx="1485900" cy="7524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200" dirty="0" smtClean="0"/>
              <a:t>Insurance Check - </a:t>
            </a:r>
          </a:p>
          <a:p>
            <a:pPr algn="ctr" eaLnBrk="1" hangingPunct="1"/>
            <a:r>
              <a:rPr lang="en-US" altLang="en-US" sz="1200" dirty="0" smtClean="0"/>
              <a:t>Total Loss</a:t>
            </a:r>
            <a:endParaRPr lang="en-US" alt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6870700" cy="1371600"/>
          </a:xfrm>
        </p:spPr>
        <p:txBody>
          <a:bodyPr/>
          <a:lstStyle/>
          <a:p>
            <a:pPr eaLnBrk="1" hangingPunct="1"/>
            <a:r>
              <a:rPr lang="en-US" altLang="en-US" sz="4000" b="1" dirty="0" smtClean="0"/>
              <a:t>Reimbursement (TD19)</a:t>
            </a:r>
          </a:p>
        </p:txBody>
      </p:sp>
      <p:sp>
        <p:nvSpPr>
          <p:cNvPr id="4099" name="Rectangle 5"/>
          <p:cNvSpPr>
            <a:spLocks noGrp="1" noChangeArrowheads="1"/>
          </p:cNvSpPr>
          <p:nvPr>
            <p:ph idx="1"/>
          </p:nvPr>
        </p:nvSpPr>
        <p:spPr>
          <a:xfrm>
            <a:off x="381000" y="3657600"/>
            <a:ext cx="7696200" cy="2514600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en-US" altLang="en-US" b="1" dirty="0" smtClean="0">
              <a:solidFill>
                <a:schemeClr val="hlink"/>
              </a:solidFill>
            </a:endParaRPr>
          </a:p>
          <a:p>
            <a:pPr algn="ctr" eaLnBrk="1" hangingPunct="1">
              <a:buFontTx/>
              <a:buNone/>
            </a:pPr>
            <a:endParaRPr lang="en-US" altLang="en-US" b="1" dirty="0" smtClean="0">
              <a:solidFill>
                <a:schemeClr val="hlink"/>
              </a:solidFill>
            </a:endParaRPr>
          </a:p>
          <a:p>
            <a:pPr algn="ctr" eaLnBrk="1" hangingPunct="1">
              <a:buFontTx/>
              <a:buNone/>
            </a:pPr>
            <a:endParaRPr lang="en-US" altLang="en-US" sz="2800" b="1" dirty="0" smtClean="0">
              <a:solidFill>
                <a:schemeClr val="hlink"/>
              </a:solidFill>
            </a:endParaRPr>
          </a:p>
          <a:p>
            <a:pPr algn="ctr" eaLnBrk="1" hangingPunct="1">
              <a:buFontTx/>
              <a:buNone/>
            </a:pPr>
            <a:endParaRPr lang="en-US" altLang="en-US" sz="2800" b="1" dirty="0" smtClean="0">
              <a:solidFill>
                <a:schemeClr val="hlink"/>
              </a:solidFill>
            </a:endParaRPr>
          </a:p>
        </p:txBody>
      </p:sp>
      <p:sp>
        <p:nvSpPr>
          <p:cNvPr id="4100" name="Rectangle 7"/>
          <p:cNvSpPr>
            <a:spLocks noChangeArrowheads="1"/>
          </p:cNvSpPr>
          <p:nvPr/>
        </p:nvSpPr>
        <p:spPr bwMode="auto">
          <a:xfrm>
            <a:off x="1752600" y="3124200"/>
            <a:ext cx="65532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1800" b="1" dirty="0" smtClean="0">
              <a:solidFill>
                <a:schemeClr val="tx2"/>
              </a:solidFill>
            </a:endParaRPr>
          </a:p>
          <a:p>
            <a:pPr eaLnBrk="1" hangingPunct="1"/>
            <a:r>
              <a:rPr lang="en-US" altLang="en-US" sz="1800" b="1" dirty="0" smtClean="0">
                <a:solidFill>
                  <a:schemeClr val="tx2"/>
                </a:solidFill>
              </a:rPr>
              <a:t>Transportation </a:t>
            </a:r>
            <a:r>
              <a:rPr lang="en-US" altLang="en-US" sz="1800" b="1" dirty="0">
                <a:solidFill>
                  <a:schemeClr val="tx2"/>
                </a:solidFill>
              </a:rPr>
              <a:t>Services</a:t>
            </a:r>
          </a:p>
          <a:p>
            <a:pPr eaLnBrk="1" hangingPunct="1"/>
            <a:r>
              <a:rPr lang="en-US" altLang="en-US" sz="1800" b="1" dirty="0">
                <a:solidFill>
                  <a:schemeClr val="tx2"/>
                </a:solidFill>
              </a:rPr>
              <a:t>NC Dept. of P</a:t>
            </a:r>
            <a:r>
              <a:rPr lang="en-US" altLang="en-US" sz="1800" b="1" dirty="0" smtClean="0">
                <a:solidFill>
                  <a:schemeClr val="tx2"/>
                </a:solidFill>
              </a:rPr>
              <a:t>ublic Instruction</a:t>
            </a:r>
            <a:r>
              <a:rPr lang="en-US" altLang="en-US" sz="1800" b="1" dirty="0">
                <a:solidFill>
                  <a:schemeClr val="tx2"/>
                </a:solidFill>
              </a:rPr>
              <a:t/>
            </a:r>
            <a:br>
              <a:rPr lang="en-US" altLang="en-US" sz="1800" b="1" dirty="0">
                <a:solidFill>
                  <a:schemeClr val="tx2"/>
                </a:solidFill>
              </a:rPr>
            </a:br>
            <a:endParaRPr lang="en-US" altLang="en-US" sz="1800" b="1" dirty="0">
              <a:solidFill>
                <a:schemeClr val="tx2"/>
              </a:solidFill>
            </a:endParaRPr>
          </a:p>
        </p:txBody>
      </p:sp>
      <p:pic>
        <p:nvPicPr>
          <p:cNvPr id="4101" name="Picture 8" descr="MCj0410911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338638"/>
            <a:ext cx="2971800" cy="251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9" descr="MCBD07190_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47800"/>
            <a:ext cx="182086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200" y="685800"/>
            <a:ext cx="5194300" cy="1371600"/>
          </a:xfrm>
        </p:spPr>
        <p:txBody>
          <a:bodyPr/>
          <a:lstStyle/>
          <a:p>
            <a:pPr eaLnBrk="1" hangingPunct="1"/>
            <a:r>
              <a:rPr lang="en-US" altLang="en-US" sz="4000" b="1" dirty="0" smtClean="0"/>
              <a:t>Transportation Reimbursement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3657600"/>
            <a:ext cx="7696200" cy="2514600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en-US" altLang="en-US" b="1" smtClean="0">
              <a:solidFill>
                <a:schemeClr val="hlink"/>
              </a:solidFill>
            </a:endParaRPr>
          </a:p>
          <a:p>
            <a:pPr algn="ctr" eaLnBrk="1" hangingPunct="1">
              <a:buFontTx/>
              <a:buNone/>
            </a:pPr>
            <a:endParaRPr lang="en-US" altLang="en-US" b="1" smtClean="0">
              <a:solidFill>
                <a:schemeClr val="hlink"/>
              </a:solidFill>
            </a:endParaRPr>
          </a:p>
          <a:p>
            <a:pPr algn="ctr" eaLnBrk="1" hangingPunct="1">
              <a:buFontTx/>
              <a:buNone/>
            </a:pPr>
            <a:endParaRPr lang="en-US" altLang="en-US" sz="2800" b="1" smtClean="0">
              <a:solidFill>
                <a:schemeClr val="hlink"/>
              </a:solidFill>
            </a:endParaRPr>
          </a:p>
          <a:p>
            <a:pPr algn="ctr" eaLnBrk="1" hangingPunct="1">
              <a:buFontTx/>
              <a:buNone/>
            </a:pPr>
            <a:endParaRPr lang="en-US" altLang="en-US" sz="2800" b="1" smtClean="0">
              <a:solidFill>
                <a:schemeClr val="hlink"/>
              </a:solidFill>
            </a:endParaRPr>
          </a:p>
        </p:txBody>
      </p:sp>
      <p:pic>
        <p:nvPicPr>
          <p:cNvPr id="38916" name="Picture 5" descr="MCj0410911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338638"/>
            <a:ext cx="2971800" cy="251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Picture 6" descr="MCBD07190_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47800"/>
            <a:ext cx="182086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8" name="Text Box 7"/>
          <p:cNvSpPr txBox="1">
            <a:spLocks noChangeArrowheads="1"/>
          </p:cNvSpPr>
          <p:nvPr/>
        </p:nvSpPr>
        <p:spPr bwMode="auto">
          <a:xfrm>
            <a:off x="2514600" y="3505200"/>
            <a:ext cx="320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/>
              <a:t>QUESTIONS?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609600" y="3886200"/>
            <a:ext cx="7848600" cy="1905000"/>
          </a:xfrm>
          <a:noFill/>
        </p:spPr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9100" y="1600200"/>
            <a:ext cx="8229600" cy="1828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Parts issue, Records and inventory 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408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Annual Report TD-1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Inventory Discrepancies Reported Annually</a:t>
            </a:r>
          </a:p>
          <a:p>
            <a:r>
              <a:rPr lang="en-US" dirty="0" smtClean="0"/>
              <a:t>In the past as simple letter of justification was required and accepted</a:t>
            </a:r>
          </a:p>
          <a:p>
            <a:endParaRPr lang="en-US" dirty="0" smtClean="0"/>
          </a:p>
          <a:p>
            <a:r>
              <a:rPr lang="en-US" dirty="0" smtClean="0"/>
              <a:t>State Auditor’s Study of Pupil Transportation</a:t>
            </a:r>
          </a:p>
          <a:p>
            <a:pPr lvl="1"/>
            <a:r>
              <a:rPr lang="en-US" dirty="0" smtClean="0"/>
              <a:t>Significant focus on LEA Parts Inventory</a:t>
            </a:r>
          </a:p>
          <a:p>
            <a:pPr lvl="2"/>
            <a:r>
              <a:rPr lang="en-US" dirty="0" smtClean="0"/>
              <a:t>Replacement cycles</a:t>
            </a:r>
          </a:p>
          <a:p>
            <a:pPr lvl="2"/>
            <a:r>
              <a:rPr lang="en-US" dirty="0" smtClean="0"/>
              <a:t>Stocking Levels</a:t>
            </a:r>
          </a:p>
          <a:p>
            <a:pPr lvl="1"/>
            <a:r>
              <a:rPr lang="en-US" dirty="0" smtClean="0"/>
              <a:t>Increased focus on accountability for inventory shortages.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9989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Parts Issue Process Overview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From High Above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084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Purchase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Create County PO and submit to vendor (may just be a phone call)</a:t>
            </a:r>
          </a:p>
          <a:p>
            <a:r>
              <a:rPr lang="en-US" dirty="0" smtClean="0"/>
              <a:t>Wait for arrival of stock and invoice</a:t>
            </a:r>
          </a:p>
          <a:p>
            <a:r>
              <a:rPr lang="en-US" dirty="0" smtClean="0"/>
              <a:t>Receive Parts into BSIP inventory and then place on a shelf (Stocked Parts)</a:t>
            </a:r>
          </a:p>
          <a:p>
            <a:pPr marL="137160" indent="0">
              <a:buNone/>
            </a:pPr>
            <a:r>
              <a:rPr lang="en-US" dirty="0" smtClean="0"/>
              <a:t>OR</a:t>
            </a:r>
          </a:p>
          <a:p>
            <a:r>
              <a:rPr lang="en-US" dirty="0" smtClean="0"/>
              <a:t>Put the part on a vehicle and charge the cost immediately to the work order in the BSIP system (Non-Stock Parts)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4295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308" y="66675"/>
            <a:ext cx="9001873" cy="4581525"/>
          </a:xfrm>
          <a:prstGeom prst="rect">
            <a:avLst/>
          </a:prstGeom>
        </p:spPr>
      </p:pic>
      <p:pic>
        <p:nvPicPr>
          <p:cNvPr id="6" name="Picture Placeholder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447" y="3657600"/>
            <a:ext cx="9001873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164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7588"/>
          <a:stretch/>
        </p:blipFill>
        <p:spPr>
          <a:xfrm>
            <a:off x="68308" y="3592497"/>
            <a:ext cx="9001873" cy="3265503"/>
          </a:xfrm>
          <a:prstGeom prst="rect">
            <a:avLst/>
          </a:prstGeom>
        </p:spPr>
      </p:pic>
      <p:pic>
        <p:nvPicPr>
          <p:cNvPr id="7" name="Picture Placeholder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308" y="66675"/>
            <a:ext cx="9001873" cy="343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316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Distribution of Parts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 needed distribute parts to technicians to repair vehicles</a:t>
            </a:r>
          </a:p>
          <a:p>
            <a:endParaRPr lang="en-US" dirty="0" smtClean="0"/>
          </a:p>
          <a:p>
            <a:r>
              <a:rPr lang="en-US" dirty="0" smtClean="0"/>
              <a:t>Create a work order and issue the part to it</a:t>
            </a:r>
          </a:p>
          <a:p>
            <a:pPr lvl="1"/>
            <a:r>
              <a:rPr lang="en-US" dirty="0" smtClean="0"/>
              <a:t>At time of distribution</a:t>
            </a:r>
          </a:p>
          <a:p>
            <a:pPr lvl="1"/>
            <a:r>
              <a:rPr lang="en-US" dirty="0" smtClean="0"/>
              <a:t>After the job is completed via a paper work order</a:t>
            </a:r>
          </a:p>
          <a:p>
            <a:pPr lvl="1"/>
            <a:endParaRPr lang="en-US" dirty="0"/>
          </a:p>
          <a:p>
            <a:r>
              <a:rPr lang="en-US" dirty="0" smtClean="0"/>
              <a:t>Non-Stock parts - Invoiced directly to the work order (attach invoice/receipt to order)</a:t>
            </a:r>
          </a:p>
        </p:txBody>
      </p:sp>
    </p:spTree>
    <p:extLst>
      <p:ext uri="{BB962C8B-B14F-4D97-AF65-F5344CB8AC3E}">
        <p14:creationId xmlns:p14="http://schemas.microsoft.com/office/powerpoint/2010/main" val="2871029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Devil in the Details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Parts on Service Trucks and Field Repairs</a:t>
            </a:r>
          </a:p>
          <a:p>
            <a:endParaRPr lang="en-US" dirty="0" smtClean="0"/>
          </a:p>
          <a:p>
            <a:r>
              <a:rPr lang="en-US" dirty="0" smtClean="0"/>
              <a:t>Control of the Stock Room not Absolute</a:t>
            </a:r>
          </a:p>
          <a:p>
            <a:pPr lvl="1"/>
            <a:r>
              <a:rPr lang="en-US" dirty="0" smtClean="0"/>
              <a:t>Areas Outside the Parts Room</a:t>
            </a:r>
          </a:p>
          <a:p>
            <a:pPr lvl="1"/>
            <a:r>
              <a:rPr lang="en-US" dirty="0" smtClean="0"/>
              <a:t>Tires, out-buildings, upstairs storage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Perceived Lack of Importance in Paperwork</a:t>
            </a:r>
          </a:p>
          <a:p>
            <a:pPr lvl="1"/>
            <a:r>
              <a:rPr lang="en-US" dirty="0" smtClean="0"/>
              <a:t>Raise the bar on the information collected</a:t>
            </a:r>
          </a:p>
          <a:p>
            <a:pPr lvl="1"/>
            <a:r>
              <a:rPr lang="en-US" dirty="0" smtClean="0"/>
              <a:t>Let personnel see the data be used for something</a:t>
            </a:r>
          </a:p>
        </p:txBody>
      </p:sp>
    </p:spTree>
    <p:extLst>
      <p:ext uri="{BB962C8B-B14F-4D97-AF65-F5344CB8AC3E}">
        <p14:creationId xmlns:p14="http://schemas.microsoft.com/office/powerpoint/2010/main" val="2289132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Level Keys to Success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Personal Responsibility</a:t>
            </a:r>
          </a:p>
          <a:p>
            <a:pPr lvl="1"/>
            <a:r>
              <a:rPr lang="en-US" dirty="0" smtClean="0"/>
              <a:t>However it can be instilled this is worth more than any other thing you can do</a:t>
            </a:r>
          </a:p>
          <a:p>
            <a:r>
              <a:rPr lang="en-US" dirty="0" smtClean="0"/>
              <a:t>Stock Room Parts Distribution Process</a:t>
            </a:r>
          </a:p>
          <a:p>
            <a:pPr lvl="1"/>
            <a:r>
              <a:rPr lang="en-US" dirty="0" smtClean="0"/>
              <a:t>Ultimately it is about parts not leaving without being recorded in whatever form that takes</a:t>
            </a:r>
          </a:p>
          <a:p>
            <a:r>
              <a:rPr lang="en-US" dirty="0" smtClean="0"/>
              <a:t>Cost </a:t>
            </a:r>
            <a:r>
              <a:rPr lang="en-US" dirty="0"/>
              <a:t>Clerks and </a:t>
            </a:r>
            <a:r>
              <a:rPr lang="en-US" dirty="0" smtClean="0"/>
              <a:t>Supervisors </a:t>
            </a:r>
            <a:r>
              <a:rPr lang="en-US" dirty="0"/>
              <a:t>careful review of work </a:t>
            </a:r>
            <a:r>
              <a:rPr lang="en-US" dirty="0" smtClean="0"/>
              <a:t>orders</a:t>
            </a:r>
          </a:p>
          <a:p>
            <a:pPr lvl="1"/>
            <a:r>
              <a:rPr lang="en-US" dirty="0" smtClean="0"/>
              <a:t>If the work order doesn’t make sense it should be questioned immediately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596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7620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206375"/>
            <a:ext cx="7010400" cy="9366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4138" tIns="41275" rIns="84138" bIns="41275"/>
          <a:lstStyle/>
          <a:p>
            <a:pPr eaLnBrk="1" hangingPunct="1"/>
            <a:r>
              <a:rPr lang="en-US" altLang="en-US" b="1" u="sng" smtClean="0"/>
              <a:t>NC Public School Laws</a:t>
            </a:r>
            <a:endParaRPr lang="en-US" altLang="en-US" b="1" smtClean="0"/>
          </a:p>
        </p:txBody>
      </p:sp>
      <p:sp>
        <p:nvSpPr>
          <p:cNvPr id="139269" name="Rectangle 5"/>
          <p:cNvSpPr>
            <a:spLocks noChangeArrowheads="1"/>
          </p:cNvSpPr>
          <p:nvPr/>
        </p:nvSpPr>
        <p:spPr bwMode="auto">
          <a:xfrm>
            <a:off x="228600" y="3352800"/>
            <a:ext cx="30480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4138" tIns="41275" rIns="84138" bIns="41275">
            <a:spAutoFit/>
          </a:bodyPr>
          <a:lstStyle/>
          <a:p>
            <a:pPr defTabSz="755650">
              <a:defRPr/>
            </a:pPr>
            <a:r>
              <a:rPr lang="en-US" sz="180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Contract Transportation</a:t>
            </a:r>
          </a:p>
        </p:txBody>
      </p:sp>
      <p:sp>
        <p:nvSpPr>
          <p:cNvPr id="139270" name="Rectangle 6"/>
          <p:cNvSpPr>
            <a:spLocks noChangeArrowheads="1"/>
          </p:cNvSpPr>
          <p:nvPr/>
        </p:nvSpPr>
        <p:spPr bwMode="auto">
          <a:xfrm>
            <a:off x="6851650" y="2009775"/>
            <a:ext cx="915988" cy="41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4138" tIns="41275" rIns="84138" bIns="41275">
            <a:spAutoFit/>
          </a:bodyPr>
          <a:lstStyle/>
          <a:p>
            <a:pPr defTabSz="755650">
              <a:defRPr/>
            </a:pPr>
            <a:r>
              <a:rPr lang="en-US" sz="220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Buses</a:t>
            </a:r>
          </a:p>
        </p:txBody>
      </p:sp>
      <p:sp>
        <p:nvSpPr>
          <p:cNvPr id="139271" name="Rectangle 7"/>
          <p:cNvSpPr>
            <a:spLocks noChangeArrowheads="1"/>
          </p:cNvSpPr>
          <p:nvPr/>
        </p:nvSpPr>
        <p:spPr bwMode="auto">
          <a:xfrm>
            <a:off x="6172200" y="4724400"/>
            <a:ext cx="1143000" cy="41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4138" tIns="41275" rIns="84138" bIns="41275">
            <a:spAutoFit/>
          </a:bodyPr>
          <a:lstStyle/>
          <a:p>
            <a:pPr defTabSz="755650">
              <a:defRPr/>
            </a:pPr>
            <a:r>
              <a:rPr lang="en-US" sz="220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Drivers</a:t>
            </a:r>
          </a:p>
        </p:txBody>
      </p:sp>
      <p:sp>
        <p:nvSpPr>
          <p:cNvPr id="139272" name="Rectangle 8"/>
          <p:cNvSpPr>
            <a:spLocks noChangeArrowheads="1"/>
          </p:cNvSpPr>
          <p:nvPr/>
        </p:nvSpPr>
        <p:spPr bwMode="auto">
          <a:xfrm>
            <a:off x="4114800" y="4876800"/>
            <a:ext cx="1646238" cy="41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4138" tIns="41275" rIns="84138" bIns="41275">
            <a:spAutoFit/>
          </a:bodyPr>
          <a:lstStyle/>
          <a:p>
            <a:pPr defTabSz="755650">
              <a:defRPr/>
            </a:pPr>
            <a:r>
              <a:rPr lang="en-US" sz="220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HELP!!!!!!</a:t>
            </a:r>
          </a:p>
        </p:txBody>
      </p:sp>
      <p:sp>
        <p:nvSpPr>
          <p:cNvPr id="139273" name="Rectangle 9"/>
          <p:cNvSpPr>
            <a:spLocks noChangeArrowheads="1"/>
          </p:cNvSpPr>
          <p:nvPr/>
        </p:nvSpPr>
        <p:spPr bwMode="auto">
          <a:xfrm>
            <a:off x="1600200" y="4953000"/>
            <a:ext cx="1165225" cy="41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4138" tIns="41275" rIns="84138" bIns="41275">
            <a:spAutoFit/>
          </a:bodyPr>
          <a:lstStyle/>
          <a:p>
            <a:pPr defTabSz="755650">
              <a:defRPr/>
            </a:pPr>
            <a:r>
              <a:rPr lang="en-US" sz="220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Funding</a:t>
            </a:r>
          </a:p>
        </p:txBody>
      </p:sp>
      <p:sp>
        <p:nvSpPr>
          <p:cNvPr id="139274" name="Rectangle 10"/>
          <p:cNvSpPr>
            <a:spLocks noChangeArrowheads="1"/>
          </p:cNvSpPr>
          <p:nvPr/>
        </p:nvSpPr>
        <p:spPr bwMode="auto">
          <a:xfrm>
            <a:off x="609600" y="1828800"/>
            <a:ext cx="1828800" cy="41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4138" tIns="41275" rIns="84138" bIns="41275">
            <a:spAutoFit/>
          </a:bodyPr>
          <a:lstStyle/>
          <a:p>
            <a:pPr marL="415925" lvl="1" defTabSz="755650">
              <a:defRPr/>
            </a:pPr>
            <a:r>
              <a:rPr lang="en-US" sz="220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Liability</a:t>
            </a:r>
          </a:p>
        </p:txBody>
      </p:sp>
      <p:sp>
        <p:nvSpPr>
          <p:cNvPr id="139275" name="Rectangle 11"/>
          <p:cNvSpPr>
            <a:spLocks noChangeArrowheads="1"/>
          </p:cNvSpPr>
          <p:nvPr/>
        </p:nvSpPr>
        <p:spPr bwMode="auto">
          <a:xfrm>
            <a:off x="3962400" y="1143000"/>
            <a:ext cx="1468438" cy="41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4138" tIns="41275" rIns="84138" bIns="41275">
            <a:spAutoFit/>
          </a:bodyPr>
          <a:lstStyle/>
          <a:p>
            <a:pPr defTabSz="755650">
              <a:defRPr/>
            </a:pPr>
            <a:r>
              <a:rPr lang="en-US" sz="220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Insurance</a:t>
            </a:r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685800" y="4343400"/>
            <a:ext cx="838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/>
              <a:t>DPI</a:t>
            </a:r>
          </a:p>
        </p:txBody>
      </p:sp>
      <p:pic>
        <p:nvPicPr>
          <p:cNvPr id="14349" name="Picture 13" descr="BD07175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270125"/>
            <a:ext cx="3048000" cy="245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9278" name="Rectangle 14"/>
          <p:cNvSpPr>
            <a:spLocks noChangeArrowheads="1"/>
          </p:cNvSpPr>
          <p:nvPr/>
        </p:nvSpPr>
        <p:spPr bwMode="auto">
          <a:xfrm>
            <a:off x="6553200" y="3352800"/>
            <a:ext cx="1828800" cy="41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4138" tIns="41275" rIns="84138" bIns="41275">
            <a:spAutoFit/>
          </a:bodyPr>
          <a:lstStyle/>
          <a:p>
            <a:pPr marL="415925" lvl="1" defTabSz="755650">
              <a:defRPr/>
            </a:pPr>
            <a:r>
              <a:rPr lang="en-US" sz="220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Laws</a:t>
            </a:r>
          </a:p>
        </p:txBody>
      </p:sp>
      <p:pic>
        <p:nvPicPr>
          <p:cNvPr id="14351" name="Picture 15" descr="MCBD07190_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705475"/>
            <a:ext cx="152400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2" name="Picture 16" descr="MCBD07190_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5762625"/>
            <a:ext cx="14478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3" name="Picture 17" descr="MCBD07190_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5646738"/>
            <a:ext cx="1600200" cy="121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4" name="Picture 18" descr="MCBD07190_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5638800"/>
            <a:ext cx="1371600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55" name="Text Box 19"/>
          <p:cNvSpPr txBox="1">
            <a:spLocks noChangeArrowheads="1"/>
          </p:cNvSpPr>
          <p:nvPr/>
        </p:nvSpPr>
        <p:spPr bwMode="auto">
          <a:xfrm>
            <a:off x="3505200" y="1676400"/>
            <a:ext cx="2438400" cy="42703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200" b="1"/>
              <a:t>Reimbursement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308" y="66675"/>
            <a:ext cx="9001873" cy="4124325"/>
          </a:xfrm>
          <a:prstGeom prst="rect">
            <a:avLst/>
          </a:prstGeom>
        </p:spPr>
      </p:pic>
      <p:pic>
        <p:nvPicPr>
          <p:cNvPr id="6" name="Picture Placeholder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87" b="32677"/>
          <a:stretch/>
        </p:blipFill>
        <p:spPr>
          <a:xfrm>
            <a:off x="65927" y="3733800"/>
            <a:ext cx="9001873" cy="3111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055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 Process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Gateway Personnel (All Parts exiting inventory must go through one of these people)</a:t>
            </a:r>
          </a:p>
          <a:p>
            <a:pPr lvl="1"/>
            <a:r>
              <a:rPr lang="en-US" dirty="0" smtClean="0"/>
              <a:t>No Exceptions</a:t>
            </a:r>
          </a:p>
          <a:p>
            <a:r>
              <a:rPr lang="en-US" dirty="0" smtClean="0"/>
              <a:t>Gateway Personnel record usage</a:t>
            </a:r>
          </a:p>
          <a:p>
            <a:pPr lvl="1"/>
            <a:r>
              <a:rPr lang="en-US" dirty="0" smtClean="0"/>
              <a:t>Include Tech, Bus, and Part Number</a:t>
            </a:r>
          </a:p>
          <a:p>
            <a:pPr lvl="1"/>
            <a:r>
              <a:rPr lang="en-US" dirty="0" smtClean="0"/>
              <a:t>Record Keeping (Any of these Work)</a:t>
            </a:r>
          </a:p>
          <a:p>
            <a:pPr lvl="2"/>
            <a:r>
              <a:rPr lang="en-US" dirty="0" smtClean="0"/>
              <a:t>Google Form</a:t>
            </a:r>
          </a:p>
          <a:p>
            <a:pPr lvl="2"/>
            <a:r>
              <a:rPr lang="en-US" dirty="0" smtClean="0"/>
              <a:t>Spreadsheet</a:t>
            </a:r>
          </a:p>
          <a:p>
            <a:pPr lvl="2"/>
            <a:r>
              <a:rPr lang="en-US" dirty="0" smtClean="0"/>
              <a:t>Notepad</a:t>
            </a:r>
          </a:p>
          <a:p>
            <a:pPr lvl="2"/>
            <a:r>
              <a:rPr lang="en-US" dirty="0" smtClean="0"/>
              <a:t>In BSIP Immediately</a:t>
            </a:r>
          </a:p>
          <a:p>
            <a:pPr marL="137160" indent="0">
              <a:buNone/>
            </a:pPr>
            <a:r>
              <a:rPr lang="en-US" sz="1000" u="sng" dirty="0">
                <a:hlinkClick r:id="rId2"/>
              </a:rPr>
              <a:t>https://docs.google.com/forms/d/1EZqAXzR8aay8_aq_2tSDaLHMoa1jVNis4vBIn8729fw/viewform</a:t>
            </a:r>
            <a:endParaRPr lang="en-US" sz="1000" u="sng" dirty="0"/>
          </a:p>
          <a:p>
            <a:endParaRPr lang="en-US" sz="1000" dirty="0"/>
          </a:p>
          <a:p>
            <a:pPr marL="137160" indent="0">
              <a:buNone/>
            </a:pPr>
            <a:r>
              <a:rPr lang="en-US" sz="1000" dirty="0">
                <a:hlinkClick r:id="rId3"/>
              </a:rPr>
              <a:t>https://docs.google.com/forms/d/1EZqAXzR8aay8_aq_2tSDaLHMoa1jVNis4vBIn8729fw/edit</a:t>
            </a:r>
            <a:r>
              <a:rPr lang="en-US" sz="1000" dirty="0" smtClean="0">
                <a:hlinkClick r:id="rId3"/>
              </a:rPr>
              <a:t>#</a:t>
            </a:r>
            <a:endParaRPr lang="en-US" sz="1000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518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 Process 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Technician turns in completed paperwork</a:t>
            </a:r>
          </a:p>
          <a:p>
            <a:endParaRPr lang="en-US" dirty="0" smtClean="0"/>
          </a:p>
          <a:p>
            <a:r>
              <a:rPr lang="en-US" dirty="0" smtClean="0"/>
              <a:t>Supervisor reviews and submits to data entry</a:t>
            </a:r>
          </a:p>
          <a:p>
            <a:endParaRPr lang="en-US" dirty="0" smtClean="0"/>
          </a:p>
          <a:p>
            <a:r>
              <a:rPr lang="en-US" dirty="0" smtClean="0"/>
              <a:t>Data Entry assures everything looks ok and enters orders into BSIP</a:t>
            </a:r>
          </a:p>
          <a:p>
            <a:pPr lvl="1"/>
            <a:r>
              <a:rPr lang="en-US" dirty="0" smtClean="0"/>
              <a:t>Items used are checked off the outgoing parts list to indicate they were definitely charged</a:t>
            </a:r>
          </a:p>
          <a:p>
            <a:endParaRPr lang="en-US" dirty="0" smtClean="0"/>
          </a:p>
          <a:p>
            <a:r>
              <a:rPr lang="en-US" dirty="0" smtClean="0"/>
              <a:t>Periodically any outstanding parts not on orders have to be tracked down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117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7066" y="1571754"/>
            <a:ext cx="2688771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25713">
            <a:off x="3200400" y="3298907"/>
            <a:ext cx="3172335" cy="3060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Who Cares About Records?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endParaRPr lang="en-US" b="1" dirty="0" smtClean="0"/>
          </a:p>
          <a:p>
            <a:pPr eaLnBrk="1" hangingPunct="1">
              <a:defRPr/>
            </a:pPr>
            <a:endParaRPr lang="en-US" dirty="0" smtClean="0"/>
          </a:p>
          <a:p>
            <a:pPr lvl="1" eaLnBrk="1" hangingPunct="1">
              <a:buFont typeface="Wingdings" pitchFamily="2" charset="2"/>
              <a:buNone/>
              <a:defRPr/>
            </a:pPr>
            <a:endParaRPr lang="en-US" dirty="0" smtClean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9150">
            <a:off x="533400" y="3134400"/>
            <a:ext cx="2827225" cy="3430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9867">
            <a:off x="327670" y="1770492"/>
            <a:ext cx="5008109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9" descr="http://caswellchamber.com.previewdns.com/wp-content/uploads/2013/07/schoollogo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30312">
            <a:off x="6215403" y="4267200"/>
            <a:ext cx="2297564" cy="2297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863633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000" dirty="0" smtClean="0"/>
              <a:t>Guiding Principals On Data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It should be truthful and correct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It should reflect things that actually happened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It should be complete and have enough detail to understand what was done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82272975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68"/>
          <a:stretch/>
        </p:blipFill>
        <p:spPr bwMode="auto">
          <a:xfrm>
            <a:off x="2819400" y="30892"/>
            <a:ext cx="6099565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 rot="17352964">
            <a:off x="-1290220" y="1826646"/>
            <a:ext cx="529326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4000" b="1" dirty="0" smtClean="0">
                <a:solidFill>
                  <a:prstClr val="white"/>
                </a:solidFill>
                <a:latin typeface="Book Antiqua"/>
              </a:rPr>
              <a:t>TD-18 Work Order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4000" b="1" dirty="0" smtClean="0">
                <a:solidFill>
                  <a:prstClr val="white"/>
                </a:solidFill>
                <a:latin typeface="Book Antiqua"/>
              </a:rPr>
              <a:t>              Expectations</a:t>
            </a:r>
            <a:endParaRPr lang="en-US" sz="4000" b="1" dirty="0">
              <a:solidFill>
                <a:prstClr val="white"/>
              </a:solidFill>
              <a:latin typeface="Book Antiqua"/>
            </a:endParaRPr>
          </a:p>
        </p:txBody>
      </p:sp>
      <p:sp>
        <p:nvSpPr>
          <p:cNvPr id="8" name="Rectangle 7"/>
          <p:cNvSpPr/>
          <p:nvPr/>
        </p:nvSpPr>
        <p:spPr>
          <a:xfrm rot="17374415">
            <a:off x="-512190" y="3505712"/>
            <a:ext cx="529326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4000" b="1" dirty="0" smtClean="0">
                <a:solidFill>
                  <a:prstClr val="white"/>
                </a:solidFill>
                <a:latin typeface="Book Antiqua"/>
              </a:rPr>
              <a:t>Are Way Higher Than This!</a:t>
            </a:r>
            <a:endParaRPr lang="en-US" sz="4000" b="1" dirty="0">
              <a:solidFill>
                <a:prstClr val="white"/>
              </a:solidFill>
              <a:latin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22592680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/>
              <a:t>Supervisor Expectations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/>
              <a:t>All TD18s, MIs, and PMs submitted by Technicians should be reviewed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Supervisor should use all information available to determine whether the order makes sense</a:t>
            </a:r>
          </a:p>
        </p:txBody>
      </p:sp>
    </p:spTree>
    <p:extLst>
      <p:ext uri="{BB962C8B-B14F-4D97-AF65-F5344CB8AC3E}">
        <p14:creationId xmlns:p14="http://schemas.microsoft.com/office/powerpoint/2010/main" val="1206467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This is Why Technicians/Supervisors Need to Give VMRS Codes…..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7200" y="1943100"/>
            <a:ext cx="4040188" cy="838200"/>
          </a:xfrm>
        </p:spPr>
        <p:txBody>
          <a:bodyPr>
            <a:noAutofit/>
          </a:bodyPr>
          <a:lstStyle/>
          <a:p>
            <a:pPr algn="ctr"/>
            <a:r>
              <a:rPr lang="en-US" sz="2200" cap="none" dirty="0" smtClean="0"/>
              <a:t>Description Cost Clerk Sees When Searching by Text</a:t>
            </a:r>
            <a:endParaRPr lang="en-US" sz="2200" cap="non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5024" y="1820641"/>
            <a:ext cx="4041775" cy="838200"/>
          </a:xfrm>
        </p:spPr>
        <p:txBody>
          <a:bodyPr>
            <a:normAutofit/>
          </a:bodyPr>
          <a:lstStyle/>
          <a:p>
            <a:pPr algn="ctr"/>
            <a:r>
              <a:rPr lang="en-US" sz="2200" cap="none" dirty="0" smtClean="0"/>
              <a:t>Actual Major System Code Corresponds to</a:t>
            </a:r>
            <a:endParaRPr lang="en-US" sz="2200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>
          <a:xfrm>
            <a:off x="457200" y="3048000"/>
            <a:ext cx="4040188" cy="34290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063-005-021 - Hardware Kit – Assembly</a:t>
            </a:r>
          </a:p>
          <a:p>
            <a:r>
              <a:rPr lang="en-US" sz="2000" dirty="0" smtClean="0"/>
              <a:t>082-001-007 – Motor – Fan or Blower</a:t>
            </a:r>
          </a:p>
          <a:p>
            <a:r>
              <a:rPr lang="en-US" sz="2000" dirty="0" smtClean="0"/>
              <a:t>065-003-012 – Hose</a:t>
            </a:r>
          </a:p>
          <a:p>
            <a:r>
              <a:rPr lang="en-US" sz="2000" dirty="0" smtClean="0"/>
              <a:t>065-004-020 – Seals</a:t>
            </a:r>
          </a:p>
          <a:p>
            <a:r>
              <a:rPr lang="en-US" sz="2000" dirty="0" smtClean="0"/>
              <a:t>193-002-000 – Belts</a:t>
            </a:r>
          </a:p>
          <a:p>
            <a:r>
              <a:rPr lang="en-US" sz="2000" dirty="0" smtClean="0"/>
              <a:t>094-004-027 - Clamp</a:t>
            </a:r>
            <a:endParaRPr lang="en-US" sz="20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971800"/>
            <a:ext cx="4041775" cy="3505200"/>
          </a:xfrm>
        </p:spPr>
        <p:txBody>
          <a:bodyPr>
            <a:noAutofit/>
          </a:bodyPr>
          <a:lstStyle/>
          <a:p>
            <a:r>
              <a:rPr lang="en-US" sz="2000" dirty="0" smtClean="0"/>
              <a:t>063 – Satellite Communications Systems</a:t>
            </a:r>
          </a:p>
          <a:p>
            <a:r>
              <a:rPr lang="en-US" sz="2000" dirty="0" smtClean="0"/>
              <a:t>082 – Mechanical Refrigeration Unit</a:t>
            </a:r>
          </a:p>
          <a:p>
            <a:r>
              <a:rPr lang="en-US" sz="2000" dirty="0" smtClean="0"/>
              <a:t>065 – Hydraulic Systems – Multi-Function</a:t>
            </a:r>
          </a:p>
          <a:p>
            <a:r>
              <a:rPr lang="en-US" sz="2000" dirty="0" smtClean="0"/>
              <a:t>193 – Belt Conveyor System</a:t>
            </a:r>
          </a:p>
          <a:p>
            <a:r>
              <a:rPr lang="en-US" sz="2000" dirty="0" smtClean="0"/>
              <a:t>094 – Bulk Product </a:t>
            </a:r>
            <a:r>
              <a:rPr lang="en-US" dirty="0" smtClean="0"/>
              <a:t>Transfer Systems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059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/>
              <a:t>Data Entry Expectations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Regardless of type all orders MUST reflect what the technician and supervisor signed off on</a:t>
            </a:r>
            <a:endParaRPr lang="en-US" dirty="0"/>
          </a:p>
          <a:p>
            <a:pPr eaLnBrk="1" hangingPunct="1">
              <a:defRPr/>
            </a:pPr>
            <a:r>
              <a:rPr lang="en-US" dirty="0" smtClean="0"/>
              <a:t>Data entry personnel should make no substantive changes to anything without the people who SIGNED their names to it</a:t>
            </a:r>
          </a:p>
          <a:p>
            <a:pPr>
              <a:defRPr/>
            </a:pPr>
            <a:r>
              <a:rPr lang="en-US" dirty="0"/>
              <a:t>If something is wrong or does not make sense it should be </a:t>
            </a:r>
            <a:r>
              <a:rPr lang="en-US" dirty="0" smtClean="0"/>
              <a:t>questioned</a:t>
            </a:r>
            <a:endParaRPr lang="en-US" dirty="0"/>
          </a:p>
          <a:p>
            <a:pPr eaLnBrk="1" hangingPunct="1"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21695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thumbs.dreamstime.com/z/stack-white-papers-hand-drawn-style-vector-illustration-4438077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5" t="20169" r="8510" b="27017"/>
          <a:stretch/>
        </p:blipFill>
        <p:spPr bwMode="auto">
          <a:xfrm>
            <a:off x="56540" y="3412093"/>
            <a:ext cx="4367018" cy="2423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s://i1.wp.com/www.sciencesurvivalblog.com/wp-content/uploads/2010/04/0511-0702-0211-2547_Businessman_Holding_a_Help_Sign_Up_Under_a_Pile_of_Papers_clipart_imag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040" y="3464980"/>
            <a:ext cx="2442259" cy="3292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4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7467600" cy="63976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500" dirty="0" smtClean="0"/>
              <a:t>Data Entry Expectations Continued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990600"/>
            <a:ext cx="8534400" cy="609600"/>
          </a:xfrm>
        </p:spPr>
        <p:txBody>
          <a:bodyPr>
            <a:normAutofit/>
          </a:bodyPr>
          <a:lstStyle/>
          <a:p>
            <a:pPr marL="36576" indent="0" eaLnBrk="1" hangingPunct="1">
              <a:buNone/>
              <a:defRPr/>
            </a:pPr>
            <a:r>
              <a:rPr lang="en-US" dirty="0" smtClean="0"/>
              <a:t>Everything should be entered in a timely manner</a:t>
            </a:r>
          </a:p>
          <a:p>
            <a:pPr lvl="2">
              <a:defRPr/>
            </a:pPr>
            <a:endParaRPr lang="en-US" dirty="0" smtClean="0"/>
          </a:p>
          <a:p>
            <a:pPr lvl="2"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381000" y="2514600"/>
            <a:ext cx="8534400" cy="6096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" indent="0" algn="ctr" fontAlgn="auto">
              <a:spcAft>
                <a:spcPts val="0"/>
              </a:spcAft>
              <a:buClr>
                <a:srgbClr val="CEB966"/>
              </a:buClr>
              <a:buFont typeface="Wingdings 2"/>
              <a:buNone/>
              <a:defRPr/>
            </a:pPr>
            <a:r>
              <a:rPr lang="en-US" dirty="0" smtClean="0">
                <a:solidFill>
                  <a:prstClr val="white"/>
                </a:solidFill>
              </a:rPr>
              <a:t>Stage 1:</a:t>
            </a:r>
          </a:p>
          <a:p>
            <a:pPr lvl="2" fontAlgn="auto">
              <a:spcAft>
                <a:spcPts val="0"/>
              </a:spcAft>
              <a:buClr>
                <a:srgbClr val="9CB084"/>
              </a:buClr>
              <a:defRPr/>
            </a:pPr>
            <a:endParaRPr lang="en-US" dirty="0" smtClean="0">
              <a:solidFill>
                <a:prstClr val="white"/>
              </a:solidFill>
            </a:endParaRPr>
          </a:p>
          <a:p>
            <a:pPr lvl="2" fontAlgn="auto">
              <a:spcAft>
                <a:spcPts val="0"/>
              </a:spcAft>
              <a:buClr>
                <a:srgbClr val="9CB084"/>
              </a:buClr>
              <a:defRPr/>
            </a:pPr>
            <a:endParaRPr lang="en-US" dirty="0" smtClean="0">
              <a:solidFill>
                <a:prstClr val="white"/>
              </a:solidFill>
            </a:endParaRPr>
          </a:p>
          <a:p>
            <a:pPr lvl="1" fontAlgn="auto">
              <a:spcAft>
                <a:spcPts val="0"/>
              </a:spcAft>
              <a:buClr>
                <a:srgbClr val="CEB966"/>
              </a:buClr>
              <a:defRPr/>
            </a:pPr>
            <a:endParaRPr lang="en-US" dirty="0" smtClean="0">
              <a:solidFill>
                <a:prstClr val="white"/>
              </a:solidFill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381000" y="1828800"/>
            <a:ext cx="8534400" cy="6096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" indent="0" algn="ctr" fontAlgn="auto">
              <a:spcAft>
                <a:spcPts val="0"/>
              </a:spcAft>
              <a:buClr>
                <a:srgbClr val="CEB966"/>
              </a:buClr>
              <a:buFont typeface="Wingdings 2"/>
              <a:buNone/>
              <a:defRPr/>
            </a:pPr>
            <a:r>
              <a:rPr lang="en-US" dirty="0" smtClean="0">
                <a:solidFill>
                  <a:prstClr val="white"/>
                </a:solidFill>
              </a:rPr>
              <a:t>Stage 2: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381000" y="1447800"/>
            <a:ext cx="8534400" cy="6096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" indent="0" algn="ctr" fontAlgn="auto">
              <a:spcAft>
                <a:spcPts val="0"/>
              </a:spcAft>
              <a:buClr>
                <a:srgbClr val="CEB966"/>
              </a:buClr>
              <a:buFont typeface="Wingdings 2"/>
              <a:buNone/>
              <a:defRPr/>
            </a:pPr>
            <a:r>
              <a:rPr lang="en-US" dirty="0" smtClean="0">
                <a:solidFill>
                  <a:prstClr val="white"/>
                </a:solidFill>
              </a:rPr>
              <a:t>Stage 3:</a:t>
            </a:r>
          </a:p>
        </p:txBody>
      </p:sp>
      <p:pic>
        <p:nvPicPr>
          <p:cNvPr id="12" name="Picture 8" descr="https://encrypted-tbn0.gstatic.com/images?q=tbn:ANd9GcSa6VEwdSh0azVKgsO3_WHsgG2845O27g-l_O5v3PHVuMvl5xE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299" y="2921794"/>
            <a:ext cx="3006500" cy="3901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7151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0" grpId="1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Reimbursement Law / Policy</a:t>
            </a:r>
            <a:endParaRPr lang="en-US" altLang="en-US" dirty="0" smtClean="0"/>
          </a:p>
        </p:txBody>
      </p:sp>
      <p:sp>
        <p:nvSpPr>
          <p:cNvPr id="15363" name="Rectangle 6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dirty="0" smtClean="0"/>
              <a:t>115C-242 Use and Operation of School Buses</a:t>
            </a:r>
          </a:p>
          <a:p>
            <a:pPr lvl="1"/>
            <a:r>
              <a:rPr lang="en-US" altLang="en-US" dirty="0" smtClean="0"/>
              <a:t>Intent is to pay for to and from school transportation</a:t>
            </a:r>
          </a:p>
          <a:p>
            <a:pPr lvl="1"/>
            <a:r>
              <a:rPr lang="en-US" altLang="en-US" dirty="0" smtClean="0"/>
              <a:t>Allows other approved use with conditions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DPI Allotment Policy Manual</a:t>
            </a:r>
          </a:p>
          <a:p>
            <a:pPr lvl="1"/>
            <a:r>
              <a:rPr lang="en-US" altLang="en-US" dirty="0" smtClean="0"/>
              <a:t>PRC 056 cannot be used to support other local, federal, or state programs</a:t>
            </a:r>
          </a:p>
          <a:p>
            <a:pPr lvl="1"/>
            <a:r>
              <a:rPr lang="en-US" altLang="en-US" dirty="0" smtClean="0"/>
              <a:t>“When allotted state transportation funds are used to provide transportation services for these programs, the responsible program must reimburse this fund.”</a:t>
            </a:r>
          </a:p>
          <a:p>
            <a:pPr lvl="2"/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892" y="335692"/>
            <a:ext cx="6369908" cy="6369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/>
              <a:t>Data to the Legislature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Every fuel and mileage entry for every bus in the state for the whole year</a:t>
            </a:r>
          </a:p>
          <a:p>
            <a:pPr>
              <a:defRPr/>
            </a:pPr>
            <a:r>
              <a:rPr lang="en-US" dirty="0" smtClean="0"/>
              <a:t>Every 30-day inspection and PM completed including when it was due and when it was done</a:t>
            </a:r>
          </a:p>
          <a:p>
            <a:pPr>
              <a:defRPr/>
            </a:pPr>
            <a:r>
              <a:rPr lang="en-US" dirty="0"/>
              <a:t>Every stocked part </a:t>
            </a:r>
            <a:r>
              <a:rPr lang="en-US" dirty="0" smtClean="0"/>
              <a:t>used, </a:t>
            </a:r>
            <a:r>
              <a:rPr lang="en-US" dirty="0"/>
              <a:t>how many were used </a:t>
            </a:r>
            <a:r>
              <a:rPr lang="en-US" dirty="0" smtClean="0"/>
              <a:t>by </a:t>
            </a:r>
            <a:r>
              <a:rPr lang="en-US" dirty="0"/>
              <a:t>each garage, the current stock level at each garage, and the current moving average </a:t>
            </a:r>
            <a:r>
              <a:rPr lang="en-US" dirty="0" smtClean="0"/>
              <a:t>price</a:t>
            </a:r>
          </a:p>
          <a:p>
            <a:pPr>
              <a:defRPr/>
            </a:pPr>
            <a:r>
              <a:rPr lang="en-US" dirty="0" smtClean="0"/>
              <a:t>Cost to operate each bus for each of the last 5 years (by county/bus #/year)</a:t>
            </a:r>
          </a:p>
          <a:p>
            <a:pPr marL="36576" indent="0" eaLnBrk="1" hangingPunct="1">
              <a:buNone/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56123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  <p:bldP spid="34818" grpId="1"/>
      <p:bldP spid="34819" grpId="0" build="p"/>
      <p:bldP spid="34819" grpId="1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Annual physical Inventory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379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Create Blind Count Documents</a:t>
            </a:r>
          </a:p>
          <a:p>
            <a:r>
              <a:rPr lang="en-US" dirty="0" smtClean="0"/>
              <a:t>Count Parts</a:t>
            </a:r>
          </a:p>
          <a:p>
            <a:r>
              <a:rPr lang="en-US" dirty="0" smtClean="0"/>
              <a:t>Enter Counts</a:t>
            </a:r>
          </a:p>
          <a:p>
            <a:r>
              <a:rPr lang="en-US" dirty="0" smtClean="0"/>
              <a:t>Review Entry for Discrepancies</a:t>
            </a:r>
          </a:p>
          <a:p>
            <a:pPr lvl="1"/>
            <a:r>
              <a:rPr lang="en-US" dirty="0" smtClean="0"/>
              <a:t>Correct typos</a:t>
            </a:r>
          </a:p>
          <a:p>
            <a:pPr lvl="1"/>
            <a:r>
              <a:rPr lang="en-US" dirty="0" smtClean="0"/>
              <a:t>Spend your time figuring out where the big dollars disappeared</a:t>
            </a:r>
          </a:p>
          <a:p>
            <a:pPr lvl="1"/>
            <a:r>
              <a:rPr lang="en-US" dirty="0" smtClean="0"/>
              <a:t>Correct Counts, POs, Work Orders, and do recounts where needed</a:t>
            </a:r>
          </a:p>
          <a:p>
            <a:r>
              <a:rPr lang="en-US" dirty="0" smtClean="0"/>
              <a:t>Post Counts</a:t>
            </a:r>
          </a:p>
        </p:txBody>
      </p:sp>
    </p:spTree>
    <p:extLst>
      <p:ext uri="{BB962C8B-B14F-4D97-AF65-F5344CB8AC3E}">
        <p14:creationId xmlns:p14="http://schemas.microsoft.com/office/powerpoint/2010/main" val="1095251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Determine actual stock on-hand</a:t>
            </a:r>
          </a:p>
          <a:p>
            <a:pPr lvl="1"/>
            <a:r>
              <a:rPr lang="en-US" dirty="0" smtClean="0"/>
              <a:t>A return to even ground for the start of the next year</a:t>
            </a:r>
          </a:p>
          <a:p>
            <a:r>
              <a:rPr lang="en-US" dirty="0" smtClean="0"/>
              <a:t>Analysis of the Year</a:t>
            </a:r>
          </a:p>
          <a:p>
            <a:pPr lvl="1"/>
            <a:r>
              <a:rPr lang="en-US" dirty="0" smtClean="0"/>
              <a:t>Identify problem areas for instituting corrective action</a:t>
            </a:r>
          </a:p>
          <a:p>
            <a:pPr lvl="1"/>
            <a:r>
              <a:rPr lang="en-US" dirty="0" smtClean="0"/>
              <a:t>Compare to previous years to determine whether you’re moving in the right direction</a:t>
            </a:r>
          </a:p>
          <a:p>
            <a:r>
              <a:rPr lang="en-US" dirty="0" smtClean="0"/>
              <a:t>Contain the problems to one year so you can get a good read on each year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38822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Last Opportunity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After the fiscal year has closed LEAs will be afforded the opportunity to point to losses which should not have been listed as losses</a:t>
            </a:r>
          </a:p>
          <a:p>
            <a:pPr lvl="1"/>
            <a:r>
              <a:rPr lang="en-US" dirty="0" smtClean="0"/>
              <a:t>Stolen items (with police report)</a:t>
            </a:r>
          </a:p>
          <a:p>
            <a:pPr lvl="1"/>
            <a:r>
              <a:rPr lang="en-US" dirty="0" smtClean="0"/>
              <a:t>Invoice and Work Order errors not know before the final posting of physical inventory (corrected after inventory was complete)</a:t>
            </a:r>
          </a:p>
          <a:p>
            <a:pPr lvl="1"/>
            <a:r>
              <a:rPr lang="en-US" dirty="0" smtClean="0"/>
              <a:t>Failure to transfer parts between the stock room and service trucks</a:t>
            </a:r>
          </a:p>
          <a:p>
            <a:pPr lvl="1"/>
            <a:r>
              <a:rPr lang="en-US" dirty="0" smtClean="0"/>
              <a:t>Incorrect inventory adjustments</a:t>
            </a:r>
          </a:p>
          <a:p>
            <a:r>
              <a:rPr lang="en-US" dirty="0" smtClean="0"/>
              <a:t>In all cases documentation of the error and the corrections will be required</a:t>
            </a:r>
          </a:p>
        </p:txBody>
      </p:sp>
    </p:spTree>
    <p:extLst>
      <p:ext uri="{BB962C8B-B14F-4D97-AF65-F5344CB8AC3E}">
        <p14:creationId xmlns:p14="http://schemas.microsoft.com/office/powerpoint/2010/main" val="2950048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Inventory Shortages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 Problem</a:t>
            </a:r>
          </a:p>
          <a:p>
            <a:r>
              <a:rPr lang="en-US" dirty="0" smtClean="0"/>
              <a:t>(… </a:t>
            </a:r>
            <a:r>
              <a:rPr lang="en-US" dirty="0"/>
              <a:t>a</a:t>
            </a:r>
            <a:r>
              <a:rPr lang="en-US" dirty="0" smtClean="0"/>
              <a:t>side from that losing things is bad….)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168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it a problem?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400" dirty="0" smtClean="0"/>
              <a:t>PRC 056 could be used to support Local Vehicles which would be an illegal use of state funds</a:t>
            </a:r>
          </a:p>
          <a:p>
            <a:pPr marL="137160" indent="0">
              <a:buNone/>
            </a:pPr>
            <a:endParaRPr lang="en-US" sz="2400" dirty="0" smtClean="0"/>
          </a:p>
          <a:p>
            <a:r>
              <a:rPr lang="en-US" sz="2400" dirty="0" smtClean="0"/>
              <a:t>Stock may be being actively stolen during the year</a:t>
            </a:r>
          </a:p>
          <a:p>
            <a:pPr marL="137160" indent="0">
              <a:buNone/>
            </a:pPr>
            <a:endParaRPr lang="en-US" sz="2400" dirty="0" smtClean="0"/>
          </a:p>
          <a:p>
            <a:r>
              <a:rPr lang="en-US" sz="2400" dirty="0" smtClean="0"/>
              <a:t>Incorrect reporting alters refund rates, which must reflect the actual cost per mile or student in order to </a:t>
            </a:r>
            <a:r>
              <a:rPr lang="en-US" sz="2400" dirty="0"/>
              <a:t>prevent illegal use of state funds</a:t>
            </a:r>
            <a:endParaRPr lang="en-US" sz="2400" dirty="0" smtClean="0"/>
          </a:p>
          <a:p>
            <a:pPr marL="137160" indent="0">
              <a:buNone/>
            </a:pPr>
            <a:endParaRPr lang="en-US" sz="2400" dirty="0" smtClean="0"/>
          </a:p>
          <a:p>
            <a:r>
              <a:rPr lang="en-US" sz="2400" dirty="0" smtClean="0"/>
              <a:t>Vehicles </a:t>
            </a:r>
            <a:r>
              <a:rPr lang="en-US" sz="2400" dirty="0"/>
              <a:t>will have incorrect maintenance and cost records. </a:t>
            </a:r>
            <a:endParaRPr lang="en-US" sz="2400" dirty="0" smtClean="0"/>
          </a:p>
          <a:p>
            <a:pPr marL="137160" indent="0">
              <a:buNone/>
            </a:pPr>
            <a:endParaRPr lang="en-US" sz="2400" dirty="0" smtClean="0"/>
          </a:p>
          <a:p>
            <a:r>
              <a:rPr lang="en-US" sz="2400" dirty="0" smtClean="0"/>
              <a:t>Knowingly falsifying state records is illegal</a:t>
            </a:r>
          </a:p>
        </p:txBody>
      </p:sp>
    </p:spTree>
    <p:extLst>
      <p:ext uri="{BB962C8B-B14F-4D97-AF65-F5344CB8AC3E}">
        <p14:creationId xmlns:p14="http://schemas.microsoft.com/office/powerpoint/2010/main" val="175363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Questioned Costs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54" y="1447800"/>
            <a:ext cx="9015646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962400"/>
            <a:ext cx="69819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1545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Big Was the Problem?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48640" lvl="1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en-US" sz="2800" dirty="0"/>
              <a:t>~8-10 Counties appear to have performed no full inventory of stock on hand in 13-14</a:t>
            </a:r>
          </a:p>
          <a:p>
            <a:r>
              <a:rPr lang="en-US" dirty="0" smtClean="0"/>
              <a:t>Reported Stock Losses in 2013-14</a:t>
            </a:r>
          </a:p>
          <a:p>
            <a:pPr lvl="1"/>
            <a:r>
              <a:rPr lang="en-US" dirty="0" smtClean="0"/>
              <a:t>$2,234,144 across ~11 thousand line item losses</a:t>
            </a:r>
          </a:p>
          <a:p>
            <a:pPr lvl="1"/>
            <a:r>
              <a:rPr lang="en-US" dirty="0" smtClean="0"/>
              <a:t>Losses Ranged from $0 - $466k in each County</a:t>
            </a:r>
          </a:p>
          <a:p>
            <a:pPr lvl="1"/>
            <a:r>
              <a:rPr lang="en-US" dirty="0"/>
              <a:t>36 Counties reported losses greater than $10,000</a:t>
            </a:r>
          </a:p>
          <a:p>
            <a:pPr lvl="1"/>
            <a:r>
              <a:rPr lang="en-US" dirty="0"/>
              <a:t>16 of those 36 reported losses greater than $30,000</a:t>
            </a:r>
          </a:p>
          <a:p>
            <a:pPr lvl="1"/>
            <a:r>
              <a:rPr lang="en-US" dirty="0"/>
              <a:t>Half of those 16 reported losses greater than $100k</a:t>
            </a:r>
          </a:p>
          <a:p>
            <a:r>
              <a:rPr lang="en-US" dirty="0" smtClean="0"/>
              <a:t>These are things that SHOULD have been on hand and available to use, were not knowingly stolen or the result of a known data error, and yet could not be found</a:t>
            </a:r>
          </a:p>
        </p:txBody>
      </p:sp>
    </p:spTree>
    <p:extLst>
      <p:ext uri="{BB962C8B-B14F-4D97-AF65-F5344CB8AC3E}">
        <p14:creationId xmlns:p14="http://schemas.microsoft.com/office/powerpoint/2010/main" val="3114762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Big is the Problem?</a:t>
            </a:r>
            <a:br>
              <a:rPr lang="en-US" dirty="0" smtClean="0"/>
            </a:br>
            <a:r>
              <a:rPr lang="en-US" dirty="0" smtClean="0"/>
              <a:t>UPDATE!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Reported Stock Losses in 2014-15</a:t>
            </a:r>
          </a:p>
          <a:p>
            <a:pPr lvl="1"/>
            <a:r>
              <a:rPr lang="en-US" dirty="0" smtClean="0"/>
              <a:t>$900k across ~8k thousand line item losses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Losses Ranged from $0 - $164k in each County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17 Counties reported losses greater than $10,000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7 of those 17 reported losses greater than $30,000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Only 3 reported losses greater than $100k (Only one if you take out fuel losses)</a:t>
            </a:r>
          </a:p>
        </p:txBody>
      </p:sp>
    </p:spTree>
    <p:extLst>
      <p:ext uri="{BB962C8B-B14F-4D97-AF65-F5344CB8AC3E}">
        <p14:creationId xmlns:p14="http://schemas.microsoft.com/office/powerpoint/2010/main" val="2600674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Primary 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Extra Use of the Yellow Bus</a:t>
            </a:r>
          </a:p>
          <a:p>
            <a:pPr lvl="1"/>
            <a:r>
              <a:rPr lang="en-US" dirty="0" smtClean="0"/>
              <a:t>Handled by the Yellow Bus Refund Rate</a:t>
            </a:r>
          </a:p>
          <a:p>
            <a:pPr lvl="1"/>
            <a:r>
              <a:rPr lang="en-US" dirty="0" smtClean="0"/>
              <a:t>Ensure full cost of extra use is covered</a:t>
            </a:r>
          </a:p>
          <a:p>
            <a:endParaRPr lang="en-US" dirty="0" smtClean="0"/>
          </a:p>
          <a:p>
            <a:r>
              <a:rPr lang="en-US" dirty="0" smtClean="0"/>
              <a:t>Use of PRC 056 funded resources for repair and maintenance of the local fleet</a:t>
            </a:r>
          </a:p>
          <a:p>
            <a:pPr lvl="1"/>
            <a:r>
              <a:rPr lang="en-US" dirty="0" smtClean="0"/>
              <a:t>Handled by MCIS report from BSIP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Both sources are combined together to complete the TD-19 refund report</a:t>
            </a: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24364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dirty="0" smtClean="0"/>
              <a:t>Reminder: Guiding Principals On Data Entry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It should be truthful and correct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It should reflect things that actually happened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It should be complete and have enough detail to understand what was done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75181647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DPI Audit Findings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“</a:t>
            </a:r>
            <a:r>
              <a:rPr lang="en-US" dirty="0"/>
              <a:t>Alternators were issued to multiple vehicles which were then not found upon vehicle inspection</a:t>
            </a:r>
            <a:r>
              <a:rPr lang="en-US" dirty="0" smtClean="0"/>
              <a:t>.”</a:t>
            </a:r>
          </a:p>
          <a:p>
            <a:endParaRPr lang="en-US" dirty="0" smtClean="0"/>
          </a:p>
          <a:p>
            <a:r>
              <a:rPr lang="en-US" dirty="0" smtClean="0"/>
              <a:t>“</a:t>
            </a:r>
            <a:r>
              <a:rPr lang="en-US" dirty="0"/>
              <a:t>New brake drums were issued in pairs, but with no new brake shoes </a:t>
            </a:r>
            <a:r>
              <a:rPr lang="en-US" dirty="0" smtClean="0"/>
              <a:t>“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“</a:t>
            </a:r>
            <a:r>
              <a:rPr lang="en-US" dirty="0"/>
              <a:t>Multiple items were issued to a vehicle which has only one of that item, such as a roof-mounted strobe light</a:t>
            </a:r>
            <a:r>
              <a:rPr lang="en-US" dirty="0" smtClean="0"/>
              <a:t>.”</a:t>
            </a:r>
            <a:endParaRPr lang="en-US" dirty="0"/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“</a:t>
            </a:r>
            <a:r>
              <a:rPr lang="en-US" dirty="0"/>
              <a:t>Items were issued that did not fit the vehicle, specifically (e.g. wrong Amp alternator) or in general (transmission Pall filter on a bus that does not have one.) </a:t>
            </a:r>
            <a:r>
              <a:rPr lang="en-US" dirty="0" smtClean="0"/>
              <a:t>“</a:t>
            </a:r>
            <a:endParaRPr lang="en-US" dirty="0"/>
          </a:p>
          <a:p>
            <a:endParaRPr lang="en-US" dirty="0" smtClean="0"/>
          </a:p>
          <a:p>
            <a:pPr marL="548640" lvl="2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en-US" sz="2800" dirty="0" smtClean="0"/>
              <a:t>“We </a:t>
            </a:r>
            <a:r>
              <a:rPr lang="en-US" sz="2800" dirty="0"/>
              <a:t>were unable to verify this due to lack of paperwork, whether it be because technicians do not complete it or that the parts manager discards all of that paperwork</a:t>
            </a:r>
            <a:r>
              <a:rPr lang="en-US" sz="2800" dirty="0" smtClean="0"/>
              <a:t>.”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46908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DPI Audit Findings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“More </a:t>
            </a:r>
            <a:r>
              <a:rPr lang="en-US" dirty="0"/>
              <a:t>than four recapped tires at a time (Four is the maximum allowed by law – no recaps can be on the front axle</a:t>
            </a:r>
            <a:r>
              <a:rPr lang="en-US" dirty="0" smtClean="0"/>
              <a:t>.)”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“More </a:t>
            </a:r>
            <a:r>
              <a:rPr lang="en-US" dirty="0"/>
              <a:t>than six tires on one work order (exceeding the total number of tires on the vehicle</a:t>
            </a:r>
            <a:r>
              <a:rPr lang="en-US" dirty="0" smtClean="0"/>
              <a:t>)”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“Incorrect </a:t>
            </a:r>
            <a:r>
              <a:rPr lang="en-US" dirty="0"/>
              <a:t>tire sizes for the </a:t>
            </a:r>
            <a:r>
              <a:rPr lang="en-US" dirty="0" smtClean="0"/>
              <a:t>vehicles”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“Two </a:t>
            </a:r>
            <a:r>
              <a:rPr lang="en-US" dirty="0"/>
              <a:t>different tire sizes to the same </a:t>
            </a:r>
            <a:r>
              <a:rPr lang="en-US" dirty="0" smtClean="0"/>
              <a:t>vehicle”</a:t>
            </a:r>
          </a:p>
          <a:p>
            <a:endParaRPr lang="en-US" dirty="0" smtClean="0"/>
          </a:p>
          <a:p>
            <a:r>
              <a:rPr lang="en-US" dirty="0" smtClean="0"/>
              <a:t>“Discrepancies </a:t>
            </a:r>
            <a:r>
              <a:rPr lang="en-US" dirty="0"/>
              <a:t>in some items appear to have been eliminated by creating work orders to cover the missing </a:t>
            </a:r>
            <a:r>
              <a:rPr lang="en-US" dirty="0" smtClean="0"/>
              <a:t>parts”</a:t>
            </a:r>
          </a:p>
          <a:p>
            <a:endParaRPr lang="en-US" dirty="0" smtClean="0"/>
          </a:p>
          <a:p>
            <a:r>
              <a:rPr lang="en-US" dirty="0" smtClean="0"/>
              <a:t>“</a:t>
            </a:r>
            <a:r>
              <a:rPr lang="en-US" dirty="0"/>
              <a:t>Work orders with only a bus number and a list of parts (essentially blank) were created which offset what would have otherwise shown as parts and tire losses</a:t>
            </a:r>
            <a:r>
              <a:rPr lang="en-US" dirty="0" smtClean="0"/>
              <a:t>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189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DPI Audit Findings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sz="3500" dirty="0" smtClean="0"/>
              <a:t>“Given </a:t>
            </a:r>
            <a:r>
              <a:rPr lang="en-US" sz="3500" dirty="0"/>
              <a:t>the wrong tire quantities on the work orders reviewed, it seems likely that</a:t>
            </a:r>
            <a:r>
              <a:rPr lang="en-US" sz="3500" b="1" dirty="0"/>
              <a:t> thousands of dollars</a:t>
            </a:r>
            <a:r>
              <a:rPr lang="en-US" sz="3500" dirty="0"/>
              <a:t> in tires cannot be accounted for</a:t>
            </a:r>
            <a:r>
              <a:rPr lang="en-US" sz="3500" dirty="0" smtClean="0"/>
              <a:t>.”</a:t>
            </a:r>
          </a:p>
          <a:p>
            <a:endParaRPr lang="en-US" sz="3500" dirty="0" smtClean="0"/>
          </a:p>
          <a:p>
            <a:r>
              <a:rPr lang="en-US" sz="3500" dirty="0" smtClean="0"/>
              <a:t>“Eight </a:t>
            </a:r>
            <a:r>
              <a:rPr lang="en-US" sz="3500" dirty="0"/>
              <a:t>tires were reported issued to this bus while the technician reports replacing two. The extra tires listed have a total value of  </a:t>
            </a:r>
            <a:r>
              <a:rPr lang="en-US" sz="3500" b="1" u="sng" dirty="0"/>
              <a:t>$</a:t>
            </a:r>
            <a:r>
              <a:rPr lang="en-US" sz="3500" b="1" u="sng" dirty="0" smtClean="0"/>
              <a:t>1,966.33</a:t>
            </a:r>
            <a:r>
              <a:rPr lang="en-US" sz="3500" b="1" dirty="0" smtClean="0"/>
              <a:t>”</a:t>
            </a:r>
            <a:endParaRPr lang="en-US" sz="3500" dirty="0"/>
          </a:p>
          <a:p>
            <a:endParaRPr lang="en-US" sz="3500" dirty="0" smtClean="0"/>
          </a:p>
          <a:p>
            <a:r>
              <a:rPr lang="en-US" sz="3500" dirty="0" smtClean="0"/>
              <a:t>“In </a:t>
            </a:r>
            <a:r>
              <a:rPr lang="en-US" sz="3500" dirty="0"/>
              <a:t>addition to the </a:t>
            </a:r>
            <a:r>
              <a:rPr lang="en-US" sz="3500" dirty="0" smtClean="0"/>
              <a:t>specific </a:t>
            </a:r>
            <a:r>
              <a:rPr lang="en-US" sz="3500" dirty="0"/>
              <a:t>orders reviewed in this audit, there were </a:t>
            </a:r>
            <a:r>
              <a:rPr lang="en-US" sz="3500" b="1" dirty="0"/>
              <a:t>several hundred</a:t>
            </a:r>
            <a:r>
              <a:rPr lang="en-US" sz="3500" dirty="0"/>
              <a:t> other parts </a:t>
            </a:r>
            <a:r>
              <a:rPr lang="en-US" sz="3500" dirty="0" smtClean="0"/>
              <a:t>charged [at the same time]…  </a:t>
            </a:r>
            <a:r>
              <a:rPr lang="en-US" sz="3500" dirty="0"/>
              <a:t>It is uncertain whether this was just an error or whether it was done systematically to eliminate what would have otherwise been inventory losses. </a:t>
            </a:r>
            <a:r>
              <a:rPr lang="en-US" sz="3500" dirty="0" smtClean="0"/>
              <a:t>“</a:t>
            </a:r>
            <a:endParaRPr lang="en-US" sz="3500" dirty="0"/>
          </a:p>
          <a:p>
            <a:pPr lvl="1"/>
            <a:endParaRPr lang="en-US" sz="3500" dirty="0" smtClean="0"/>
          </a:p>
          <a:p>
            <a:r>
              <a:rPr lang="en-US" sz="3500" dirty="0" smtClean="0"/>
              <a:t>“The </a:t>
            </a:r>
            <a:r>
              <a:rPr lang="en-US" sz="3500" dirty="0"/>
              <a:t>paper copies of the work orders which were reviewed were essentially blank except for bus numbers and part numbers. </a:t>
            </a:r>
            <a:r>
              <a:rPr lang="en-US" sz="3500" dirty="0" smtClean="0"/>
              <a:t>“</a:t>
            </a:r>
          </a:p>
          <a:p>
            <a:endParaRPr lang="en-US" sz="3500" dirty="0"/>
          </a:p>
          <a:p>
            <a:pPr marL="548640" lvl="1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en-US" sz="3500" dirty="0" smtClean="0"/>
              <a:t>“Based </a:t>
            </a:r>
            <a:r>
              <a:rPr lang="en-US" sz="3500" dirty="0"/>
              <a:t>on the work orders reviewed, it appears that maintenance records for many vehicles do not reflect the parts actually placed on them</a:t>
            </a:r>
            <a:r>
              <a:rPr lang="en-US" sz="3500" dirty="0" smtClean="0"/>
              <a:t>.”</a:t>
            </a:r>
            <a:endParaRPr lang="en-US" sz="3500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7854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Inventory Resources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DPI Resources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742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 smtClean="0"/>
              <a:t>Public Schools Transportation:  Allotment Overview</a:t>
            </a:r>
            <a:endParaRPr lang="en-US" altLang="en-US" dirty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>
              <a:buFontTx/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05359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Purpose of the </a:t>
            </a:r>
            <a:r>
              <a:rPr lang="en-US" altLang="en-US" dirty="0" smtClean="0"/>
              <a:t>Transportation Allotment</a:t>
            </a:r>
            <a:endParaRPr lang="en-US" altLang="en-US" dirty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dirty="0" smtClean="0"/>
              <a:t>“</a:t>
            </a:r>
            <a:r>
              <a:rPr lang="en-US" dirty="0" smtClean="0"/>
              <a:t>Provides </a:t>
            </a:r>
            <a:r>
              <a:rPr lang="en-US" dirty="0"/>
              <a:t>funding for all transportation related expenses for "yellow bus" </a:t>
            </a:r>
            <a:r>
              <a:rPr lang="en-US" dirty="0" smtClean="0"/>
              <a:t>use </a:t>
            </a:r>
            <a:r>
              <a:rPr lang="en-US" dirty="0"/>
              <a:t>for eligible school age (K-12) students for travel to and from school </a:t>
            </a:r>
            <a:r>
              <a:rPr lang="en-US" dirty="0" smtClean="0"/>
              <a:t>and </a:t>
            </a:r>
            <a:r>
              <a:rPr lang="en-US" dirty="0"/>
              <a:t>between </a:t>
            </a:r>
            <a:r>
              <a:rPr lang="en-US" dirty="0" smtClean="0"/>
              <a:t>schools…”</a:t>
            </a:r>
          </a:p>
          <a:p>
            <a:pPr marL="0" indent="0">
              <a:buNone/>
            </a:pPr>
            <a:r>
              <a:rPr lang="en-US" dirty="0" smtClean="0"/>
              <a:t>- DPI Allotment Policy Manual 2013-14</a:t>
            </a:r>
            <a:endParaRPr lang="en-US" dirty="0"/>
          </a:p>
          <a:p>
            <a:pPr>
              <a:buFontTx/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89859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Picture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800" dirty="0" smtClean="0"/>
              <a:t>Funding Base * Budget Rating + Legislated Adjustments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Funding Base: Dollars spent by the LEA (state and local) on eligible to-from K-12 school transportation the previous year</a:t>
            </a:r>
          </a:p>
          <a:p>
            <a:endParaRPr lang="en-US" dirty="0" smtClean="0"/>
          </a:p>
          <a:p>
            <a:r>
              <a:rPr lang="en-US" dirty="0" smtClean="0"/>
              <a:t>Budget Rating: Measure of efficiency of the transportation operation</a:t>
            </a:r>
          </a:p>
          <a:p>
            <a:pPr lvl="1"/>
            <a:r>
              <a:rPr lang="en-US" dirty="0" smtClean="0"/>
              <a:t>Dollars, Buses, and Students Transported in the county</a:t>
            </a:r>
          </a:p>
          <a:p>
            <a:pPr lvl="1"/>
            <a:r>
              <a:rPr lang="en-US" dirty="0" smtClean="0"/>
              <a:t>Modified via linear regression for site characteristics of the county which make transportation more/less costly</a:t>
            </a:r>
          </a:p>
          <a:p>
            <a:pPr lvl="1"/>
            <a:r>
              <a:rPr lang="en-US" dirty="0" smtClean="0"/>
              <a:t>Compared against all other counties</a:t>
            </a:r>
          </a:p>
          <a:p>
            <a:endParaRPr lang="en-US" dirty="0" smtClean="0"/>
          </a:p>
          <a:p>
            <a:r>
              <a:rPr lang="en-US" dirty="0" smtClean="0"/>
              <a:t>Legislated Adjustments: Retirement, Medical, Salary, Fuel, other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2800" dirty="0"/>
              <a:t>Funding Base * Budget Rating + Legislated Adjustments</a:t>
            </a:r>
          </a:p>
        </p:txBody>
      </p:sp>
    </p:spTree>
    <p:extLst>
      <p:ext uri="{BB962C8B-B14F-4D97-AF65-F5344CB8AC3E}">
        <p14:creationId xmlns:p14="http://schemas.microsoft.com/office/powerpoint/2010/main" val="3041022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County? City? Both?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Funding Base and Legislated Adjustments – Each LEA has their own based on what the LEA spent the previous year</a:t>
            </a:r>
          </a:p>
          <a:p>
            <a:endParaRPr lang="en-US" dirty="0" smtClean="0"/>
          </a:p>
          <a:p>
            <a:r>
              <a:rPr lang="en-US" dirty="0" smtClean="0"/>
              <a:t>Budget Rating – Combined (Same for City and County)</a:t>
            </a:r>
          </a:p>
          <a:p>
            <a:pPr lvl="1"/>
            <a:r>
              <a:rPr lang="en-US" dirty="0" smtClean="0"/>
              <a:t>County does maintenance, so separating out which costs belong to the city is not very feasible</a:t>
            </a:r>
          </a:p>
          <a:p>
            <a:pPr lvl="1"/>
            <a:r>
              <a:rPr lang="en-US" dirty="0" smtClean="0"/>
              <a:t>Geographical and other site characteristics are county wide and thus cannot be applied fairly to some portion of the county</a:t>
            </a:r>
          </a:p>
          <a:p>
            <a:pPr marL="365760" lvl="1" indent="0">
              <a:buNone/>
            </a:pPr>
            <a:r>
              <a:rPr lang="en-US" dirty="0" smtClean="0"/>
              <a:t>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434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More Detail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755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 Use of the Yellow Bus</a:t>
            </a:r>
            <a:endParaRPr lang="en-US" dirty="0"/>
          </a:p>
        </p:txBody>
      </p:sp>
      <p:pic>
        <p:nvPicPr>
          <p:cNvPr id="4" name="Picture 8" descr="MCj0410911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143000"/>
            <a:ext cx="2971800" cy="251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3458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Funding </a:t>
            </a:r>
            <a:r>
              <a:rPr lang="en-US" altLang="en-US" dirty="0" smtClean="0"/>
              <a:t>Base </a:t>
            </a:r>
            <a:endParaRPr lang="en-US" altLang="en-US" dirty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Actual expenditures from previous year – sum of state and local </a:t>
            </a:r>
            <a:r>
              <a:rPr lang="en-US" altLang="en-US" sz="2000" b="1" i="1" dirty="0">
                <a:solidFill>
                  <a:srgbClr val="FF0000"/>
                </a:solidFill>
              </a:rPr>
              <a:t>ELIGIBLE</a:t>
            </a:r>
            <a:r>
              <a:rPr lang="en-US" altLang="en-US" dirty="0"/>
              <a:t> expenditures</a:t>
            </a:r>
            <a:r>
              <a:rPr lang="en-US" altLang="en-US" dirty="0" smtClean="0"/>
              <a:t>.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Relate </a:t>
            </a:r>
            <a:r>
              <a:rPr lang="en-US" altLang="en-US" dirty="0"/>
              <a:t>directly to the transportation of K-12 students to and from school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Correspond </a:t>
            </a:r>
            <a:r>
              <a:rPr lang="en-US" altLang="en-US" dirty="0"/>
              <a:t>to one of state object codes in PRC </a:t>
            </a:r>
            <a:r>
              <a:rPr lang="en-US" altLang="en-US" dirty="0" smtClean="0"/>
              <a:t>056</a:t>
            </a:r>
          </a:p>
          <a:p>
            <a:pPr lvl="1"/>
            <a:r>
              <a:rPr lang="en-US" altLang="en-US" dirty="0" smtClean="0"/>
              <a:t>With some exceptions</a:t>
            </a:r>
          </a:p>
          <a:p>
            <a:pPr lvl="2"/>
            <a:r>
              <a:rPr lang="en-US" altLang="en-US" dirty="0" smtClean="0"/>
              <a:t>Some items you can BUY with PRC 056 but they aren’t included in your funding base</a:t>
            </a:r>
          </a:p>
          <a:p>
            <a:pPr lvl="2"/>
            <a:r>
              <a:rPr lang="en-US" altLang="en-US" dirty="0" smtClean="0"/>
              <a:t>Some items are allotted separately from the funding process</a:t>
            </a:r>
          </a:p>
        </p:txBody>
      </p:sp>
    </p:spTree>
    <p:extLst>
      <p:ext uri="{BB962C8B-B14F-4D97-AF65-F5344CB8AC3E}">
        <p14:creationId xmlns:p14="http://schemas.microsoft.com/office/powerpoint/2010/main" val="352881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4000" dirty="0" smtClean="0"/>
              <a:t>Deriving the Budget Rating</a:t>
            </a:r>
            <a:endParaRPr lang="en-US" altLang="en-US" sz="4000" dirty="0"/>
          </a:p>
        </p:txBody>
      </p:sp>
      <p:sp>
        <p:nvSpPr>
          <p:cNvPr id="7168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Tx/>
              <a:buNone/>
            </a:pPr>
            <a:endParaRPr lang="en-US" altLang="en-US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u="sng" dirty="0" smtClean="0"/>
              <a:t>INPUT </a:t>
            </a:r>
            <a:r>
              <a:rPr lang="en-US" altLang="en-US" u="sng" dirty="0"/>
              <a:t>DATA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Number of Students Transported Last Year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TD-2 Student Count (October)</a:t>
            </a:r>
            <a:endParaRPr lang="en-US" altLang="en-US" dirty="0" smtClean="0"/>
          </a:p>
          <a:p>
            <a:pPr lvl="1">
              <a:lnSpc>
                <a:spcPct val="90000"/>
              </a:lnSpc>
            </a:pPr>
            <a:r>
              <a:rPr lang="en-US" altLang="en-US" dirty="0" smtClean="0"/>
              <a:t>TD-24 Contract Transportation Supporting Documentation (October</a:t>
            </a:r>
            <a:r>
              <a:rPr lang="en-US" altLang="en-US" dirty="0"/>
              <a:t>)</a:t>
            </a:r>
          </a:p>
          <a:p>
            <a:pPr>
              <a:lnSpc>
                <a:spcPct val="90000"/>
              </a:lnSpc>
            </a:pPr>
            <a:r>
              <a:rPr lang="en-US" altLang="en-US" dirty="0" smtClean="0"/>
              <a:t>Number </a:t>
            </a:r>
            <a:r>
              <a:rPr lang="en-US" altLang="en-US" dirty="0"/>
              <a:t>of Buses Operated </a:t>
            </a:r>
            <a:r>
              <a:rPr lang="en-US" altLang="en-US" dirty="0" smtClean="0"/>
              <a:t>on Routes Last </a:t>
            </a:r>
            <a:r>
              <a:rPr lang="en-US" altLang="en-US" dirty="0"/>
              <a:t>Year (91+ days</a:t>
            </a:r>
            <a:r>
              <a:rPr lang="en-US" altLang="en-US" dirty="0" smtClean="0"/>
              <a:t>)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/>
              <a:t>TD-10 Bus Inventory (March)</a:t>
            </a: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 smtClean="0"/>
              <a:t>Total </a:t>
            </a:r>
            <a:r>
              <a:rPr lang="en-US" altLang="en-US" sz="2000" b="1" i="1" dirty="0">
                <a:solidFill>
                  <a:srgbClr val="FF0000"/>
                </a:solidFill>
              </a:rPr>
              <a:t>ELIGIBLE</a:t>
            </a:r>
            <a:r>
              <a:rPr lang="en-US" altLang="en-US" dirty="0"/>
              <a:t> Expenses Last </a:t>
            </a:r>
            <a:r>
              <a:rPr lang="en-US" altLang="en-US" dirty="0" smtClean="0"/>
              <a:t>Year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/>
              <a:t>Local </a:t>
            </a:r>
            <a:r>
              <a:rPr lang="en-US" altLang="en-US" smtClean="0"/>
              <a:t>and State PRC </a:t>
            </a:r>
            <a:r>
              <a:rPr lang="en-US" altLang="en-US" dirty="0" smtClean="0"/>
              <a:t>056 Data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/>
              <a:t>TD-1 Annual Report (August)</a:t>
            </a:r>
            <a:endParaRPr lang="en-US" altLang="en-US" dirty="0"/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/>
              <a:t>Cost per Student Transported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Buses </a:t>
            </a:r>
            <a:r>
              <a:rPr lang="en-US" altLang="en-US" dirty="0" smtClean="0"/>
              <a:t>per </a:t>
            </a:r>
            <a:r>
              <a:rPr lang="en-US" altLang="en-US" dirty="0"/>
              <a:t>100 Students Transported</a:t>
            </a:r>
          </a:p>
        </p:txBody>
      </p:sp>
    </p:spTree>
    <p:extLst>
      <p:ext uri="{BB962C8B-B14F-4D97-AF65-F5344CB8AC3E}">
        <p14:creationId xmlns:p14="http://schemas.microsoft.com/office/powerpoint/2010/main" val="58956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Budget Rating - Site Characteristics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Things beyond the control of transportation that impact efficiency</a:t>
            </a:r>
          </a:p>
          <a:p>
            <a:pPr lvl="1"/>
            <a:r>
              <a:rPr lang="en-US" altLang="en-US" dirty="0" smtClean="0"/>
              <a:t>Distance </a:t>
            </a:r>
            <a:r>
              <a:rPr lang="en-US" altLang="en-US" dirty="0"/>
              <a:t>of Students to School</a:t>
            </a:r>
          </a:p>
          <a:p>
            <a:pPr lvl="1"/>
            <a:r>
              <a:rPr lang="en-US" altLang="en-US" dirty="0"/>
              <a:t>Pupil Density (Students per mile of road</a:t>
            </a:r>
            <a:r>
              <a:rPr lang="en-US" altLang="en-US" dirty="0" smtClean="0"/>
              <a:t>)</a:t>
            </a:r>
          </a:p>
          <a:p>
            <a:pPr lvl="1"/>
            <a:r>
              <a:rPr lang="en-US" altLang="en-US" dirty="0" smtClean="0"/>
              <a:t>EC Transportation</a:t>
            </a:r>
            <a:endParaRPr lang="en-US" altLang="en-US" dirty="0"/>
          </a:p>
          <a:p>
            <a:r>
              <a:rPr lang="en-US" altLang="en-US" dirty="0"/>
              <a:t>Linear Regression allows very different counties to be measured using the same criteria - </a:t>
            </a:r>
            <a:r>
              <a:rPr lang="en-US" altLang="en-US" b="1" dirty="0">
                <a:solidFill>
                  <a:srgbClr val="FF0000"/>
                </a:solidFill>
              </a:rPr>
              <a:t>“levels the playing </a:t>
            </a:r>
            <a:r>
              <a:rPr lang="en-US" altLang="en-US" b="1" dirty="0" smtClean="0">
                <a:solidFill>
                  <a:srgbClr val="FF0000"/>
                </a:solidFill>
              </a:rPr>
              <a:t>field”</a:t>
            </a:r>
            <a:br>
              <a:rPr lang="en-US" altLang="en-US" b="1" dirty="0" smtClean="0">
                <a:solidFill>
                  <a:srgbClr val="FF0000"/>
                </a:solidFill>
              </a:rPr>
            </a:br>
            <a:endParaRPr lang="en-US" altLang="en-US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749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What?</a:t>
            </a:r>
            <a:endParaRPr lang="en-US" dirty="0"/>
          </a:p>
        </p:txBody>
      </p:sp>
      <p:pic>
        <p:nvPicPr>
          <p:cNvPr id="1026" name="Picture 2" descr="http://i1.wp.com/condor.depaul.edu/sjost/it223/documents/resid-plots.gif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66646" b="61212"/>
          <a:stretch/>
        </p:blipFill>
        <p:spPr bwMode="auto">
          <a:xfrm>
            <a:off x="6297706" y="2638312"/>
            <a:ext cx="2389094" cy="2077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www.fhwa.dot.gov/publications/research/infrastructure/pavements/ltpp/12031/images/image082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9" t="19679"/>
          <a:stretch/>
        </p:blipFill>
        <p:spPr bwMode="auto">
          <a:xfrm>
            <a:off x="609600" y="3048000"/>
            <a:ext cx="4905785" cy="3366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57200" y="1600201"/>
            <a:ext cx="5562600" cy="121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8872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916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884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Clr>
                <a:srgbClr val="759AA5">
                  <a:lumMod val="60000"/>
                  <a:lumOff val="40000"/>
                </a:srgbClr>
              </a:buClr>
              <a:buFont typeface="Arial" pitchFamily="34" charset="0"/>
              <a:buNone/>
            </a:pPr>
            <a:r>
              <a:rPr lang="en-US" altLang="en-US" b="1" dirty="0" smtClean="0">
                <a:solidFill>
                  <a:prstClr val="white"/>
                </a:solidFill>
              </a:rPr>
              <a:t>It makes it so that low population density doesn’t mean low budget rating.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4000" y="6006369"/>
            <a:ext cx="2362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dirty="0" smtClean="0">
                <a:solidFill>
                  <a:prstClr val="black"/>
                </a:solidFill>
                <a:latin typeface="Times New Roman" pitchFamily="18" charset="0"/>
              </a:rPr>
              <a:t>Population Density</a:t>
            </a:r>
            <a:endParaRPr lang="en-US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16200000">
            <a:off x="-466755" y="4410045"/>
            <a:ext cx="2362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dirty="0" smtClean="0">
                <a:solidFill>
                  <a:prstClr val="black"/>
                </a:solidFill>
                <a:latin typeface="Times New Roman" pitchFamily="18" charset="0"/>
              </a:rPr>
              <a:t>Budget Rating</a:t>
            </a:r>
            <a:endParaRPr lang="en-US" dirty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988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Budget Rating Graphically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754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65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53" y="76200"/>
            <a:ext cx="9076953" cy="6643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2202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53" y="76200"/>
            <a:ext cx="9076953" cy="6643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9876" name="Group 4"/>
          <p:cNvGrpSpPr>
            <a:grpSpLocks/>
          </p:cNvGrpSpPr>
          <p:nvPr/>
        </p:nvGrpSpPr>
        <p:grpSpPr bwMode="auto">
          <a:xfrm>
            <a:off x="2672291" y="1295400"/>
            <a:ext cx="3668186" cy="4724400"/>
            <a:chOff x="3408" y="2736"/>
            <a:chExt cx="672" cy="672"/>
          </a:xfrm>
        </p:grpSpPr>
        <p:sp>
          <p:nvSpPr>
            <p:cNvPr id="79880" name="Line 8"/>
            <p:cNvSpPr>
              <a:spLocks noChangeShapeType="1"/>
            </p:cNvSpPr>
            <p:nvPr/>
          </p:nvSpPr>
          <p:spPr bwMode="auto">
            <a:xfrm>
              <a:off x="3744" y="2736"/>
              <a:ext cx="0" cy="67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2400">
                <a:solidFill>
                  <a:prstClr val="white"/>
                </a:solidFill>
                <a:latin typeface="Times New Roman" pitchFamily="18" charset="0"/>
              </a:endParaRPr>
            </a:p>
          </p:txBody>
        </p:sp>
        <p:grpSp>
          <p:nvGrpSpPr>
            <p:cNvPr id="79881" name="Group 9"/>
            <p:cNvGrpSpPr>
              <a:grpSpLocks/>
            </p:cNvGrpSpPr>
            <p:nvPr/>
          </p:nvGrpSpPr>
          <p:grpSpPr bwMode="auto">
            <a:xfrm>
              <a:off x="3408" y="2976"/>
              <a:ext cx="672" cy="0"/>
              <a:chOff x="3408" y="2880"/>
              <a:chExt cx="672" cy="0"/>
            </a:xfrm>
          </p:grpSpPr>
          <p:sp>
            <p:nvSpPr>
              <p:cNvPr id="79883" name="Line 11"/>
              <p:cNvSpPr>
                <a:spLocks noChangeShapeType="1"/>
              </p:cNvSpPr>
              <p:nvPr/>
            </p:nvSpPr>
            <p:spPr bwMode="auto">
              <a:xfrm>
                <a:off x="3792" y="2880"/>
                <a:ext cx="288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 sz="2400">
                  <a:solidFill>
                    <a:prstClr val="white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9884" name="Line 12"/>
              <p:cNvSpPr>
                <a:spLocks noChangeShapeType="1"/>
              </p:cNvSpPr>
              <p:nvPr/>
            </p:nvSpPr>
            <p:spPr bwMode="auto">
              <a:xfrm flipH="1">
                <a:off x="3408" y="2880"/>
                <a:ext cx="288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 sz="2400" dirty="0">
                  <a:solidFill>
                    <a:prstClr val="white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79885" name="Text Box 13"/>
          <p:cNvSpPr txBox="1">
            <a:spLocks noChangeArrowheads="1"/>
          </p:cNvSpPr>
          <p:nvPr/>
        </p:nvSpPr>
        <p:spPr bwMode="auto">
          <a:xfrm>
            <a:off x="2819400" y="1981200"/>
            <a:ext cx="34734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</a:rPr>
              <a:t>HIGHER        LOWER</a:t>
            </a:r>
          </a:p>
          <a:p>
            <a:pPr eaLnBrk="0" hangingPunct="0"/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</a:rPr>
              <a:t>Bus Ratings  Bus Ratings</a:t>
            </a:r>
          </a:p>
        </p:txBody>
      </p:sp>
    </p:spTree>
    <p:extLst>
      <p:ext uri="{BB962C8B-B14F-4D97-AF65-F5344CB8AC3E}">
        <p14:creationId xmlns:p14="http://schemas.microsoft.com/office/powerpoint/2010/main" val="3545803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53" y="76200"/>
            <a:ext cx="9076953" cy="6643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0900" name="Group 4"/>
          <p:cNvGrpSpPr>
            <a:grpSpLocks/>
          </p:cNvGrpSpPr>
          <p:nvPr/>
        </p:nvGrpSpPr>
        <p:grpSpPr bwMode="auto">
          <a:xfrm>
            <a:off x="1143000" y="2288942"/>
            <a:ext cx="7467600" cy="3584343"/>
            <a:chOff x="3504" y="2791"/>
            <a:chExt cx="672" cy="548"/>
          </a:xfrm>
        </p:grpSpPr>
        <p:sp>
          <p:nvSpPr>
            <p:cNvPr id="80903" name="Line 7"/>
            <p:cNvSpPr>
              <a:spLocks noChangeShapeType="1"/>
            </p:cNvSpPr>
            <p:nvPr/>
          </p:nvSpPr>
          <p:spPr bwMode="auto">
            <a:xfrm rot="16200000">
              <a:off x="3839" y="2737"/>
              <a:ext cx="1" cy="67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2400">
                <a:solidFill>
                  <a:prstClr val="white"/>
                </a:solidFill>
                <a:latin typeface="Times New Roman" pitchFamily="18" charset="0"/>
              </a:endParaRPr>
            </a:p>
          </p:txBody>
        </p:sp>
        <p:sp>
          <p:nvSpPr>
            <p:cNvPr id="80905" name="Line 9"/>
            <p:cNvSpPr>
              <a:spLocks noChangeShapeType="1"/>
            </p:cNvSpPr>
            <p:nvPr/>
          </p:nvSpPr>
          <p:spPr bwMode="auto">
            <a:xfrm rot="16176127">
              <a:off x="3658" y="2924"/>
              <a:ext cx="268" cy="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2400">
                <a:solidFill>
                  <a:prstClr val="white"/>
                </a:solidFill>
                <a:latin typeface="Times New Roman" pitchFamily="18" charset="0"/>
              </a:endParaRPr>
            </a:p>
          </p:txBody>
        </p:sp>
        <p:sp>
          <p:nvSpPr>
            <p:cNvPr id="80906" name="Line 10"/>
            <p:cNvSpPr>
              <a:spLocks noChangeShapeType="1"/>
            </p:cNvSpPr>
            <p:nvPr/>
          </p:nvSpPr>
          <p:spPr bwMode="auto">
            <a:xfrm rot="16200000" flipH="1">
              <a:off x="3670" y="3216"/>
              <a:ext cx="245" cy="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2400">
                <a:solidFill>
                  <a:prstClr val="white"/>
                </a:solidFill>
                <a:latin typeface="Times New Roman" pitchFamily="18" charset="0"/>
              </a:endParaRPr>
            </a:p>
          </p:txBody>
        </p:sp>
      </p:grpSp>
      <p:sp>
        <p:nvSpPr>
          <p:cNvPr id="80908" name="Text Box 12"/>
          <p:cNvSpPr txBox="1">
            <a:spLocks noChangeArrowheads="1"/>
          </p:cNvSpPr>
          <p:nvPr/>
        </p:nvSpPr>
        <p:spPr bwMode="auto">
          <a:xfrm>
            <a:off x="2971800" y="5029200"/>
            <a:ext cx="31829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</a:rPr>
              <a:t>HIGHER Cost Ratings</a:t>
            </a:r>
          </a:p>
        </p:txBody>
      </p:sp>
      <p:sp>
        <p:nvSpPr>
          <p:cNvPr id="80911" name="Text Box 15"/>
          <p:cNvSpPr txBox="1">
            <a:spLocks noChangeArrowheads="1"/>
          </p:cNvSpPr>
          <p:nvPr/>
        </p:nvSpPr>
        <p:spPr bwMode="auto">
          <a:xfrm>
            <a:off x="3048000" y="2362200"/>
            <a:ext cx="3352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</a:rPr>
              <a:t>LOWER Cost Ratings</a:t>
            </a:r>
          </a:p>
        </p:txBody>
      </p:sp>
    </p:spTree>
    <p:extLst>
      <p:ext uri="{BB962C8B-B14F-4D97-AF65-F5344CB8AC3E}">
        <p14:creationId xmlns:p14="http://schemas.microsoft.com/office/powerpoint/2010/main" val="145034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/>
              <a:t>Current year allotment = </a:t>
            </a:r>
            <a:r>
              <a:rPr lang="en-US" altLang="en-US" dirty="0" smtClean="0"/>
              <a:t>Funding base  * Budget Rating </a:t>
            </a:r>
            <a:r>
              <a:rPr lang="en-US" altLang="en-US" dirty="0"/>
              <a:t>+ Adjustments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 dirty="0"/>
          </a:p>
          <a:p>
            <a:pPr>
              <a:buFontTx/>
              <a:buNone/>
            </a:pPr>
            <a:r>
              <a:rPr lang="en-US" altLang="en-US" dirty="0" smtClean="0"/>
              <a:t>$1,900,000 </a:t>
            </a:r>
            <a:r>
              <a:rPr lang="en-US" altLang="en-US" sz="2000" b="1" i="1" dirty="0">
                <a:solidFill>
                  <a:srgbClr val="FF0000"/>
                </a:solidFill>
              </a:rPr>
              <a:t>ELIGIBLE</a:t>
            </a:r>
            <a:r>
              <a:rPr lang="en-US" altLang="en-US" dirty="0"/>
              <a:t> </a:t>
            </a:r>
            <a:r>
              <a:rPr lang="en-US" altLang="en-US" dirty="0" smtClean="0"/>
              <a:t>state expenditures</a:t>
            </a:r>
          </a:p>
          <a:p>
            <a:pPr>
              <a:buNone/>
            </a:pPr>
            <a:r>
              <a:rPr lang="en-US" altLang="en-US" dirty="0" smtClean="0"/>
              <a:t>+	    100,000 </a:t>
            </a:r>
            <a:r>
              <a:rPr lang="en-US" altLang="en-US" sz="2000" b="1" i="1" dirty="0">
                <a:solidFill>
                  <a:srgbClr val="FF0000"/>
                </a:solidFill>
              </a:rPr>
              <a:t>ELIGIBLE</a:t>
            </a:r>
            <a:r>
              <a:rPr lang="en-US" altLang="en-US" dirty="0"/>
              <a:t> </a:t>
            </a:r>
            <a:r>
              <a:rPr lang="en-US" altLang="en-US" dirty="0" smtClean="0"/>
              <a:t>local expenditures</a:t>
            </a:r>
            <a:endParaRPr lang="en-US" altLang="en-US" dirty="0"/>
          </a:p>
          <a:p>
            <a:pPr>
              <a:buFontTx/>
              <a:buNone/>
            </a:pPr>
            <a:r>
              <a:rPr lang="en-US" altLang="en-US" dirty="0" smtClean="0"/>
              <a:t>*          98% </a:t>
            </a:r>
            <a:r>
              <a:rPr lang="en-US" altLang="en-US" dirty="0"/>
              <a:t>budget rating</a:t>
            </a:r>
          </a:p>
          <a:p>
            <a:pPr>
              <a:buFontTx/>
              <a:buNone/>
            </a:pPr>
            <a:r>
              <a:rPr lang="en-US" altLang="en-US" dirty="0" smtClean="0"/>
              <a:t>$1,960,000  State allotment </a:t>
            </a:r>
            <a:r>
              <a:rPr lang="en-US" altLang="en-US" dirty="0"/>
              <a:t>before adjustments</a:t>
            </a:r>
          </a:p>
          <a:p>
            <a:pPr>
              <a:buFontTx/>
              <a:buNone/>
            </a:pPr>
            <a:endParaRPr lang="en-US" altLang="en-US" dirty="0" smtClean="0"/>
          </a:p>
          <a:p>
            <a:pPr>
              <a:buFontTx/>
              <a:buNone/>
            </a:pPr>
            <a:r>
              <a:rPr lang="en-US" altLang="en-US" dirty="0" smtClean="0"/>
              <a:t>+     10,000 </a:t>
            </a:r>
            <a:r>
              <a:rPr lang="en-US" altLang="en-US" dirty="0"/>
              <a:t>ADM Increase Adjustment</a:t>
            </a:r>
          </a:p>
          <a:p>
            <a:pPr>
              <a:buFontTx/>
              <a:buNone/>
            </a:pPr>
            <a:r>
              <a:rPr lang="en-US" altLang="en-US" dirty="0"/>
              <a:t>+      </a:t>
            </a:r>
            <a:r>
              <a:rPr lang="en-US" altLang="en-US" dirty="0" smtClean="0"/>
              <a:t>50,000 Salary and Benefit Increases</a:t>
            </a:r>
          </a:p>
          <a:p>
            <a:pPr>
              <a:buFontTx/>
              <a:buChar char="-"/>
            </a:pPr>
            <a:r>
              <a:rPr lang="en-US" altLang="en-US" dirty="0" smtClean="0"/>
              <a:t>     30,000 Fuel/Legislative Reduction </a:t>
            </a:r>
          </a:p>
          <a:p>
            <a:pPr marL="0" indent="0">
              <a:buNone/>
            </a:pPr>
            <a:r>
              <a:rPr lang="en-US" altLang="en-US" dirty="0"/>
              <a:t> </a:t>
            </a:r>
            <a:r>
              <a:rPr lang="en-US" altLang="en-US" dirty="0" smtClean="0"/>
              <a:t> $1,990,000 Final State Allotment</a:t>
            </a:r>
          </a:p>
        </p:txBody>
      </p:sp>
      <p:sp>
        <p:nvSpPr>
          <p:cNvPr id="45060" name="Line 4"/>
          <p:cNvSpPr>
            <a:spLocks noChangeShapeType="1"/>
          </p:cNvSpPr>
          <p:nvPr/>
        </p:nvSpPr>
        <p:spPr bwMode="auto">
          <a:xfrm>
            <a:off x="762000" y="3352800"/>
            <a:ext cx="3048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en-US" sz="2400">
              <a:solidFill>
                <a:prstClr val="white"/>
              </a:solidFill>
              <a:latin typeface="Times New Roman" pitchFamily="18" charset="0"/>
            </a:endParaRPr>
          </a:p>
        </p:txBody>
      </p:sp>
      <p:sp>
        <p:nvSpPr>
          <p:cNvPr id="45061" name="Line 5"/>
          <p:cNvSpPr>
            <a:spLocks noChangeShapeType="1"/>
          </p:cNvSpPr>
          <p:nvPr/>
        </p:nvSpPr>
        <p:spPr bwMode="auto">
          <a:xfrm>
            <a:off x="838200" y="5638800"/>
            <a:ext cx="3048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en-US" sz="2400">
              <a:solidFill>
                <a:prstClr val="white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0102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Actually…. There are two….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Budget Rating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287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Permitted Without Refunding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Transportation To and From School and for the Regularly Organized School Day.</a:t>
            </a:r>
          </a:p>
          <a:p>
            <a:r>
              <a:rPr lang="en-US" dirty="0" smtClean="0"/>
              <a:t>One day prior to start of school</a:t>
            </a:r>
          </a:p>
          <a:p>
            <a:endParaRPr lang="en-US" dirty="0" smtClean="0"/>
          </a:p>
          <a:p>
            <a:r>
              <a:rPr lang="en-US" dirty="0" smtClean="0"/>
              <a:t>Illness or Injury of Employee or Student</a:t>
            </a:r>
          </a:p>
          <a:p>
            <a:endParaRPr lang="en-US" dirty="0" smtClean="0"/>
          </a:p>
          <a:p>
            <a:r>
              <a:rPr lang="en-US" dirty="0" smtClean="0"/>
              <a:t>EC Students to Private Program (at LEA’s discretion)</a:t>
            </a:r>
          </a:p>
          <a:p>
            <a:endParaRPr lang="en-US" dirty="0" smtClean="0"/>
          </a:p>
          <a:p>
            <a:r>
              <a:rPr lang="en-US" dirty="0" smtClean="0"/>
              <a:t>Alternative Schools</a:t>
            </a:r>
          </a:p>
          <a:p>
            <a:endParaRPr lang="en-US" dirty="0" smtClean="0"/>
          </a:p>
          <a:p>
            <a:r>
              <a:rPr lang="en-US" dirty="0" smtClean="0"/>
              <a:t>Extended School Day Programs 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05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Run Rating AKA Current Rating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/>
              <a:t>Latest complete year information for </a:t>
            </a:r>
            <a:r>
              <a:rPr lang="en-US" sz="2600" dirty="0" smtClean="0"/>
              <a:t>everyone.</a:t>
            </a:r>
          </a:p>
          <a:p>
            <a:pPr lvl="1"/>
            <a:r>
              <a:rPr lang="en-US" sz="2200" dirty="0" smtClean="0"/>
              <a:t>2015-16 one slated for mid-late November</a:t>
            </a:r>
            <a:endParaRPr lang="en-US" sz="2200" dirty="0"/>
          </a:p>
          <a:p>
            <a:endParaRPr lang="en-US" sz="2600" dirty="0"/>
          </a:p>
          <a:p>
            <a:r>
              <a:rPr lang="en-US" sz="2600" dirty="0" smtClean="0"/>
              <a:t>Includes all 2014-15 data from all LEAs</a:t>
            </a:r>
          </a:p>
          <a:p>
            <a:endParaRPr lang="en-US" sz="2600" dirty="0" smtClean="0"/>
          </a:p>
          <a:p>
            <a:r>
              <a:rPr lang="en-US" sz="2600" dirty="0" smtClean="0"/>
              <a:t>Updates site characteristic data and compares all LEAs against each other to create a new efficiency model</a:t>
            </a:r>
          </a:p>
          <a:p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4172231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Trouble with the New Run Rating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 2014-15 when you’re making operational decisions that define the New Run Rating: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You know your buses, students, and money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You don’t know everyone else’s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You don’t know how what everyone else is doing will impact your relative efficiency</a:t>
            </a:r>
          </a:p>
          <a:p>
            <a:pPr lvl="1"/>
            <a:endParaRPr lang="en-US" dirty="0"/>
          </a:p>
          <a:p>
            <a:r>
              <a:rPr lang="en-US" dirty="0" smtClean="0"/>
              <a:t>It can feel like a moving target</a:t>
            </a:r>
          </a:p>
          <a:p>
            <a:pPr lvl="1"/>
            <a:r>
              <a:rPr lang="en-US" dirty="0" smtClean="0"/>
              <a:t>It is….</a:t>
            </a:r>
          </a:p>
          <a:p>
            <a:pPr lvl="1"/>
            <a:r>
              <a:rPr lang="en-US" dirty="0" smtClean="0"/>
              <a:t>BUT… there’s another rating</a:t>
            </a:r>
          </a:p>
        </p:txBody>
      </p:sp>
    </p:spTree>
    <p:extLst>
      <p:ext uri="{BB962C8B-B14F-4D97-AF65-F5344CB8AC3E}">
        <p14:creationId xmlns:p14="http://schemas.microsoft.com/office/powerpoint/2010/main" val="218894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Simulator Rating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Data from 2013-14 for everything EXCEPT:</a:t>
            </a:r>
          </a:p>
          <a:p>
            <a:pPr lvl="1"/>
            <a:r>
              <a:rPr lang="en-US" dirty="0" smtClean="0"/>
              <a:t>YOUR 2014-15 Expenditures</a:t>
            </a:r>
          </a:p>
          <a:p>
            <a:pPr lvl="1"/>
            <a:r>
              <a:rPr lang="en-US" dirty="0" smtClean="0"/>
              <a:t>YOUR 2014-15 Students</a:t>
            </a:r>
          </a:p>
          <a:p>
            <a:pPr lvl="1"/>
            <a:r>
              <a:rPr lang="en-US" dirty="0" smtClean="0"/>
              <a:t>YOUR 2014-15 Buses</a:t>
            </a:r>
          </a:p>
          <a:p>
            <a:pPr lvl="1"/>
            <a:r>
              <a:rPr lang="en-US" dirty="0" smtClean="0"/>
              <a:t>Modifications to undo legislative changes in 14-15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It is the New Run Rating Model from the previous year, but modified by what you actually did in 2014-15</a:t>
            </a:r>
          </a:p>
          <a:p>
            <a:endParaRPr lang="en-US" dirty="0"/>
          </a:p>
          <a:p>
            <a:r>
              <a:rPr lang="en-US" b="1" dirty="0" smtClean="0"/>
              <a:t>Funding is Based on The Highest of the Two Ratings</a:t>
            </a:r>
          </a:p>
        </p:txBody>
      </p:sp>
    </p:spTree>
    <p:extLst>
      <p:ext uri="{BB962C8B-B14F-4D97-AF65-F5344CB8AC3E}">
        <p14:creationId xmlns:p14="http://schemas.microsoft.com/office/powerpoint/2010/main" val="3797765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So Far 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Ultimately </a:t>
            </a:r>
            <a:r>
              <a:rPr lang="en-US" dirty="0"/>
              <a:t>Efficiency is Determined by </a:t>
            </a:r>
          </a:p>
          <a:p>
            <a:pPr lvl="1"/>
            <a:r>
              <a:rPr lang="en-US" dirty="0"/>
              <a:t>Money Spent</a:t>
            </a:r>
          </a:p>
          <a:p>
            <a:pPr lvl="1"/>
            <a:r>
              <a:rPr lang="en-US" dirty="0"/>
              <a:t>Buses Used</a:t>
            </a:r>
          </a:p>
          <a:p>
            <a:pPr lvl="1"/>
            <a:r>
              <a:rPr lang="en-US" dirty="0"/>
              <a:t>Students Transported</a:t>
            </a:r>
          </a:p>
          <a:p>
            <a:pPr lvl="1"/>
            <a:r>
              <a:rPr lang="en-US" dirty="0"/>
              <a:t>Particular Geographical and Site Characteristics (outside </a:t>
            </a:r>
            <a:r>
              <a:rPr lang="en-US" dirty="0" smtClean="0"/>
              <a:t>forces)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Now….. What can you spend money on….. ?</a:t>
            </a:r>
            <a:endParaRPr lang="en-US" dirty="0"/>
          </a:p>
          <a:p>
            <a:pPr marL="365760" lvl="1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98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Foundation of the Funding Base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Expenses In Detail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884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Funding Base – </a:t>
            </a:r>
            <a:br>
              <a:rPr lang="en-US" dirty="0" smtClean="0"/>
            </a:br>
            <a:r>
              <a:rPr lang="en-US" dirty="0" smtClean="0"/>
              <a:t>Eligible (YES) Expenditures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Relate directly to the transportation of K-12 students to and from school</a:t>
            </a:r>
          </a:p>
          <a:p>
            <a:r>
              <a:rPr lang="en-US" altLang="en-US" dirty="0"/>
              <a:t>Correspond to one of state object codes in PRC </a:t>
            </a:r>
            <a:r>
              <a:rPr lang="en-US" altLang="en-US" dirty="0" smtClean="0"/>
              <a:t>056</a:t>
            </a:r>
          </a:p>
          <a:p>
            <a:pPr lvl="1"/>
            <a:r>
              <a:rPr lang="en-US" altLang="en-US" dirty="0" smtClean="0"/>
              <a:t>With some exceptions</a:t>
            </a:r>
            <a:endParaRPr lang="en-US" altLang="en-US" dirty="0"/>
          </a:p>
          <a:p>
            <a:pPr lvl="1"/>
            <a:endParaRPr lang="en-US" altLang="en-US" dirty="0" smtClean="0"/>
          </a:p>
          <a:p>
            <a:pPr lvl="1"/>
            <a:endParaRPr lang="en-US" altLang="en-US" dirty="0"/>
          </a:p>
          <a:p>
            <a:r>
              <a:rPr lang="en-US" altLang="en-US" dirty="0" smtClean="0"/>
              <a:t>Eligible expenditures form the funding base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7883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Ineligible Expenditures (NO)</a:t>
            </a:r>
            <a:endParaRPr lang="en-US" altLang="en-US" dirty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dirty="0" smtClean="0"/>
              <a:t>Expenses that don’t correspond to PRC 056 object codes</a:t>
            </a:r>
            <a:endParaRPr lang="en-US" altLang="en-US" dirty="0"/>
          </a:p>
          <a:p>
            <a:pPr lvl="1"/>
            <a:r>
              <a:rPr lang="en-US" altLang="en-US" dirty="0" smtClean="0"/>
              <a:t>They don’t fit, you can’t spend it</a:t>
            </a:r>
          </a:p>
          <a:p>
            <a:endParaRPr lang="en-US" altLang="en-US" dirty="0"/>
          </a:p>
          <a:p>
            <a:r>
              <a:rPr lang="en-US" altLang="en-US" dirty="0" smtClean="0"/>
              <a:t>Funds Allotted Separately </a:t>
            </a:r>
            <a:endParaRPr lang="en-US" altLang="en-US" dirty="0"/>
          </a:p>
          <a:p>
            <a:pPr lvl="1"/>
            <a:r>
              <a:rPr lang="en-US" altLang="en-US" dirty="0"/>
              <a:t>Contingency</a:t>
            </a:r>
          </a:p>
          <a:p>
            <a:pPr lvl="1"/>
            <a:r>
              <a:rPr lang="en-US" altLang="en-US" dirty="0"/>
              <a:t>Replacement Buses</a:t>
            </a:r>
          </a:p>
          <a:p>
            <a:pPr lvl="1"/>
            <a:r>
              <a:rPr lang="en-US" altLang="en-US" dirty="0" smtClean="0"/>
              <a:t>Camera Grants</a:t>
            </a:r>
            <a:endParaRPr lang="en-US" altLang="en-US" dirty="0"/>
          </a:p>
          <a:p>
            <a:pPr lvl="1"/>
            <a:r>
              <a:rPr lang="en-US" altLang="en-US" dirty="0" smtClean="0"/>
              <a:t>License/Title/Use Tax</a:t>
            </a:r>
          </a:p>
          <a:p>
            <a:r>
              <a:rPr lang="en-US" altLang="en-US" dirty="0" smtClean="0"/>
              <a:t>Since they are handled separately they are not considered</a:t>
            </a:r>
            <a:endParaRPr lang="en-US" altLang="en-US" dirty="0"/>
          </a:p>
          <a:p>
            <a:pPr lvl="1"/>
            <a:endParaRPr lang="en-US" altLang="en-US" dirty="0"/>
          </a:p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651217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4000" dirty="0"/>
              <a:t>Ineligible Expenditures (NO)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dirty="0" smtClean="0"/>
              <a:t>A few PRC 056 object codes contain ineligible expenditures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/>
              <a:t>You CAN spend state money, but it won’t be included in your base</a:t>
            </a:r>
            <a:endParaRPr lang="en-US" altLang="en-US" dirty="0"/>
          </a:p>
          <a:p>
            <a:pPr lvl="1">
              <a:lnSpc>
                <a:spcPct val="90000"/>
              </a:lnSpc>
            </a:pPr>
            <a:r>
              <a:rPr lang="en-US" altLang="en-US" dirty="0" smtClean="0"/>
              <a:t>Computer Equipment and Software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/>
              <a:t>Lease/Purchase of Equipment</a:t>
            </a:r>
          </a:p>
          <a:p>
            <a:pPr lvl="1"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 smtClean="0"/>
              <a:t>Things which, by law, have to be paid from elsewhere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/>
              <a:t>Transportation Dire</a:t>
            </a:r>
            <a:r>
              <a:rPr lang="en-US" altLang="en-US" b="1" dirty="0" smtClean="0"/>
              <a:t>c</a:t>
            </a:r>
            <a:r>
              <a:rPr lang="en-US" altLang="en-US" dirty="0" smtClean="0"/>
              <a:t>tor Salary (PRC 002)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/>
              <a:t>Expenses for Remediation (PRC 069)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/>
              <a:t>Pre-K EC Expenses (PRC 032)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/>
              <a:t>State Resources Used on Local Vehicles or for Local Programs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/>
              <a:t>Use of Yellow Buses not for to-from school transportation</a:t>
            </a:r>
            <a:br>
              <a:rPr lang="en-US" altLang="en-US" dirty="0" smtClean="0"/>
            </a:br>
            <a:endParaRPr lang="en-US" altLang="en-US" dirty="0" smtClean="0"/>
          </a:p>
          <a:p>
            <a:pPr lvl="1">
              <a:lnSpc>
                <a:spcPct val="90000"/>
              </a:lnSpc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594888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 smtClean="0"/>
              <a:t>CAN Use PRC 056 Funds “Eligible”</a:t>
            </a:r>
            <a:endParaRPr lang="en-US" altLang="en-US" dirty="0"/>
          </a:p>
        </p:txBody>
      </p:sp>
      <p:sp>
        <p:nvSpPr>
          <p:cNvPr id="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90000"/>
              </a:lnSpc>
            </a:pPr>
            <a:r>
              <a:rPr lang="en-US" altLang="en-US" sz="2800" dirty="0" smtClean="0"/>
              <a:t>Repair of State Transportation Vehicles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 smtClean="0"/>
              <a:t>School </a:t>
            </a:r>
            <a:r>
              <a:rPr lang="en-US" altLang="en-US" sz="2400" dirty="0"/>
              <a:t>Bus Tires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 smtClean="0"/>
              <a:t>Labor </a:t>
            </a:r>
            <a:r>
              <a:rPr lang="en-US" altLang="en-US" sz="2400" dirty="0"/>
              <a:t>Charges from Dealership Repairing a School Bus Engine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Mechanic Salaries</a:t>
            </a:r>
          </a:p>
          <a:p>
            <a:pPr>
              <a:lnSpc>
                <a:spcPct val="90000"/>
              </a:lnSpc>
            </a:pPr>
            <a:endParaRPr lang="en-US" altLang="en-US" dirty="0" smtClean="0"/>
          </a:p>
          <a:p>
            <a:pPr>
              <a:lnSpc>
                <a:spcPct val="90000"/>
              </a:lnSpc>
            </a:pPr>
            <a:endParaRPr lang="en-US" altLang="en-US" dirty="0" smtClean="0"/>
          </a:p>
          <a:p>
            <a:pPr>
              <a:lnSpc>
                <a:spcPct val="90000"/>
              </a:lnSpc>
            </a:pPr>
            <a:r>
              <a:rPr lang="en-US" altLang="en-US" sz="3100" dirty="0" smtClean="0"/>
              <a:t>Bus Driver’s</a:t>
            </a:r>
          </a:p>
          <a:p>
            <a:pPr lvl="1">
              <a:lnSpc>
                <a:spcPct val="90000"/>
              </a:lnSpc>
            </a:pPr>
            <a:r>
              <a:rPr lang="en-US" altLang="en-US" sz="2600" dirty="0" smtClean="0"/>
              <a:t>Bus </a:t>
            </a:r>
            <a:r>
              <a:rPr lang="en-US" altLang="en-US" sz="2600" dirty="0"/>
              <a:t>Driver Salaries</a:t>
            </a:r>
          </a:p>
          <a:p>
            <a:pPr lvl="1">
              <a:lnSpc>
                <a:spcPct val="90000"/>
              </a:lnSpc>
            </a:pPr>
            <a:r>
              <a:rPr lang="en-US" altLang="en-US" sz="2600" dirty="0"/>
              <a:t>Bus Driver Hourly Supplement (total wages still within state range)</a:t>
            </a:r>
          </a:p>
          <a:p>
            <a:pPr lvl="1">
              <a:lnSpc>
                <a:spcPct val="90000"/>
              </a:lnSpc>
            </a:pPr>
            <a:r>
              <a:rPr lang="en-US" altLang="en-US" sz="2600" dirty="0"/>
              <a:t>Driver Overtime Pay (Driver still under hourly maximum for the year)</a:t>
            </a:r>
          </a:p>
          <a:p>
            <a:pPr lvl="1">
              <a:lnSpc>
                <a:spcPct val="90000"/>
              </a:lnSpc>
            </a:pPr>
            <a:r>
              <a:rPr lang="en-US" altLang="en-US" sz="2600" dirty="0"/>
              <a:t>Drug Testing for only Yellow Bus Drivers</a:t>
            </a:r>
          </a:p>
          <a:p>
            <a:pPr>
              <a:lnSpc>
                <a:spcPct val="90000"/>
              </a:lnSpc>
            </a:pPr>
            <a:r>
              <a:rPr lang="en-US" altLang="en-US" dirty="0" smtClean="0"/>
              <a:t/>
            </a:r>
            <a:br>
              <a:rPr lang="en-US" altLang="en-US" dirty="0" smtClean="0"/>
            </a:br>
            <a:endParaRPr lang="en-US" altLang="en-US" dirty="0" smtClean="0"/>
          </a:p>
          <a:p>
            <a:pPr lvl="1">
              <a:lnSpc>
                <a:spcPct val="90000"/>
              </a:lnSpc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576128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 smtClean="0"/>
              <a:t>CAN Use PRC 056 Funds “Eligible”</a:t>
            </a:r>
            <a:endParaRPr lang="en-US" altLang="en-US" dirty="0"/>
          </a:p>
        </p:txBody>
      </p:sp>
      <p:sp>
        <p:nvSpPr>
          <p:cNvPr id="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sz="2600" dirty="0" smtClean="0"/>
              <a:t>Garage Operations</a:t>
            </a:r>
          </a:p>
          <a:p>
            <a:pPr lvl="1">
              <a:lnSpc>
                <a:spcPct val="90000"/>
              </a:lnSpc>
            </a:pPr>
            <a:r>
              <a:rPr lang="en-US" altLang="en-US" sz="2600" dirty="0"/>
              <a:t>Generator Fuel for Garage</a:t>
            </a:r>
          </a:p>
          <a:p>
            <a:pPr lvl="1">
              <a:lnSpc>
                <a:spcPct val="90000"/>
              </a:lnSpc>
            </a:pPr>
            <a:r>
              <a:rPr lang="en-US" altLang="en-US" sz="2600" dirty="0" smtClean="0"/>
              <a:t>Uniform </a:t>
            </a:r>
            <a:r>
              <a:rPr lang="en-US" altLang="en-US" sz="2600" dirty="0"/>
              <a:t>Services for Garage Staff</a:t>
            </a:r>
          </a:p>
          <a:p>
            <a:pPr lvl="1">
              <a:lnSpc>
                <a:spcPct val="90000"/>
              </a:lnSpc>
            </a:pPr>
            <a:r>
              <a:rPr lang="en-US" altLang="en-US" sz="2600" dirty="0"/>
              <a:t>Utilities for Bus Garage</a:t>
            </a:r>
          </a:p>
          <a:p>
            <a:pPr lvl="1">
              <a:lnSpc>
                <a:spcPct val="90000"/>
              </a:lnSpc>
            </a:pPr>
            <a:r>
              <a:rPr lang="en-US" altLang="en-US" sz="2600" dirty="0"/>
              <a:t>Cellular Service for Garage Staff</a:t>
            </a:r>
          </a:p>
          <a:p>
            <a:pPr lvl="1">
              <a:lnSpc>
                <a:spcPct val="90000"/>
              </a:lnSpc>
            </a:pPr>
            <a:r>
              <a:rPr lang="en-US" altLang="en-US" sz="2600" dirty="0" smtClean="0"/>
              <a:t>Toll </a:t>
            </a:r>
            <a:r>
              <a:rPr lang="en-US" altLang="en-US" sz="2600" dirty="0"/>
              <a:t>Road </a:t>
            </a:r>
            <a:r>
              <a:rPr lang="en-US" altLang="en-US" sz="2600" dirty="0" smtClean="0"/>
              <a:t>Charges</a:t>
            </a:r>
          </a:p>
          <a:p>
            <a:pPr lvl="1">
              <a:lnSpc>
                <a:spcPct val="90000"/>
              </a:lnSpc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374105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Refund Rate Guide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1148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2229006"/>
              </p:ext>
            </p:extLst>
          </p:nvPr>
        </p:nvGraphicFramePr>
        <p:xfrm>
          <a:off x="76200" y="1397001"/>
          <a:ext cx="8229600" cy="53071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25821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Category #1</a:t>
                      </a:r>
                      <a:endParaRPr lang="en-US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Category #2</a:t>
                      </a:r>
                      <a:endParaRPr lang="en-US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Category #3</a:t>
                      </a:r>
                      <a:endParaRPr lang="en-US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Category #4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4552">
                <a:tc>
                  <a:txBody>
                    <a:bodyPr/>
                    <a:lstStyle/>
                    <a:p>
                      <a:r>
                        <a:rPr lang="en-US" sz="1700" b="1" dirty="0" smtClean="0"/>
                        <a:t>Full Reimbursement Rate</a:t>
                      </a:r>
                      <a:endParaRPr lang="en-US" sz="17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b="1" dirty="0" smtClean="0"/>
                        <a:t>State Programs</a:t>
                      </a:r>
                      <a:endParaRPr lang="en-US" sz="17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b="1" dirty="0" smtClean="0"/>
                        <a:t>Full Rate (Driver</a:t>
                      </a:r>
                      <a:r>
                        <a:rPr lang="en-US" sz="1700" b="1" baseline="0" dirty="0" smtClean="0"/>
                        <a:t> Paid Separate)</a:t>
                      </a:r>
                      <a:endParaRPr lang="en-US" sz="17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b="1" dirty="0" smtClean="0"/>
                        <a:t>State Programs (Driver Paid Separate)</a:t>
                      </a:r>
                      <a:endParaRPr lang="en-US" sz="17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70839">
                <a:tc>
                  <a:txBody>
                    <a:bodyPr/>
                    <a:lstStyle/>
                    <a:p>
                      <a:r>
                        <a:rPr lang="en-US" sz="1700" b="1" dirty="0" smtClean="0"/>
                        <a:t>Tran.</a:t>
                      </a:r>
                      <a:r>
                        <a:rPr lang="en-US" sz="1700" b="1" baseline="0" dirty="0" smtClean="0"/>
                        <a:t> Personnel Salary</a:t>
                      </a:r>
                      <a:endParaRPr lang="en-US" sz="17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7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b="1" dirty="0" smtClean="0"/>
                        <a:t>Tran.</a:t>
                      </a:r>
                      <a:r>
                        <a:rPr lang="en-US" sz="1700" b="1" baseline="0" dirty="0" smtClean="0"/>
                        <a:t> Personnel Salary</a:t>
                      </a:r>
                      <a:endParaRPr lang="en-US" sz="17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7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821">
                <a:tc>
                  <a:txBody>
                    <a:bodyPr/>
                    <a:lstStyle/>
                    <a:p>
                      <a:r>
                        <a:rPr lang="en-US" sz="1700" b="1" dirty="0" smtClean="0"/>
                        <a:t>Driver Salary</a:t>
                      </a:r>
                      <a:endParaRPr lang="en-US" sz="17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1" dirty="0" smtClean="0"/>
                        <a:t>Driver Salary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7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7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821">
                <a:tc>
                  <a:txBody>
                    <a:bodyPr/>
                    <a:lstStyle/>
                    <a:p>
                      <a:r>
                        <a:rPr lang="en-US" sz="1700" b="1" dirty="0" smtClean="0"/>
                        <a:t>Benefits</a:t>
                      </a:r>
                      <a:endParaRPr lang="en-US" sz="17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b="1" dirty="0" smtClean="0"/>
                        <a:t>Benefits</a:t>
                      </a:r>
                      <a:endParaRPr lang="en-US" sz="17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b="1" dirty="0" smtClean="0"/>
                        <a:t>Benefits</a:t>
                      </a:r>
                      <a:endParaRPr lang="en-US" sz="17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7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821">
                <a:tc>
                  <a:txBody>
                    <a:bodyPr/>
                    <a:lstStyle/>
                    <a:p>
                      <a:r>
                        <a:rPr lang="en-US" sz="1700" b="1" dirty="0" smtClean="0"/>
                        <a:t>Oil</a:t>
                      </a:r>
                      <a:endParaRPr lang="en-US" sz="17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b="1" dirty="0" smtClean="0"/>
                        <a:t>Oil</a:t>
                      </a:r>
                      <a:endParaRPr lang="en-US" sz="17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b="1" dirty="0" smtClean="0"/>
                        <a:t>Oil</a:t>
                      </a:r>
                      <a:endParaRPr lang="en-US" sz="17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b="1" dirty="0" smtClean="0"/>
                        <a:t>Oil</a:t>
                      </a:r>
                      <a:endParaRPr lang="en-US" sz="17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821">
                <a:tc>
                  <a:txBody>
                    <a:bodyPr/>
                    <a:lstStyle/>
                    <a:p>
                      <a:r>
                        <a:rPr lang="en-US" sz="1700" b="1" dirty="0" smtClean="0"/>
                        <a:t>Tires &amp; Tubes</a:t>
                      </a:r>
                      <a:endParaRPr lang="en-US" sz="17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b="1" dirty="0" smtClean="0"/>
                        <a:t>Tires &amp; Tubes</a:t>
                      </a:r>
                      <a:endParaRPr lang="en-US" sz="17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b="1" dirty="0" smtClean="0"/>
                        <a:t>Tires &amp; Tubes</a:t>
                      </a:r>
                      <a:endParaRPr lang="en-US" sz="17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b="1" dirty="0" smtClean="0"/>
                        <a:t>Tires &amp; Tubes</a:t>
                      </a:r>
                      <a:endParaRPr lang="en-US" sz="17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0186">
                <a:tc>
                  <a:txBody>
                    <a:bodyPr/>
                    <a:lstStyle/>
                    <a:p>
                      <a:r>
                        <a:rPr lang="en-US" sz="1700" b="1" dirty="0" smtClean="0"/>
                        <a:t>Vehicle Repair Parts</a:t>
                      </a:r>
                      <a:endParaRPr lang="en-US" sz="17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b="1" dirty="0" smtClean="0"/>
                        <a:t>Vehicle Repair Parts</a:t>
                      </a:r>
                      <a:endParaRPr lang="en-US" sz="17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b="1" dirty="0" smtClean="0"/>
                        <a:t>Vehicle Repair Parts</a:t>
                      </a:r>
                      <a:endParaRPr lang="en-US" sz="17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b="1" dirty="0" smtClean="0"/>
                        <a:t>Vehicle Repair Parts</a:t>
                      </a:r>
                      <a:endParaRPr lang="en-US" sz="17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821">
                <a:tc>
                  <a:txBody>
                    <a:bodyPr/>
                    <a:lstStyle/>
                    <a:p>
                      <a:r>
                        <a:rPr lang="en-US" sz="1700" b="1" dirty="0" smtClean="0"/>
                        <a:t>Fuel</a:t>
                      </a:r>
                      <a:endParaRPr lang="en-US" sz="17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b="1" dirty="0" smtClean="0"/>
                        <a:t>Fuel</a:t>
                      </a:r>
                      <a:endParaRPr lang="en-US" sz="17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b="1" dirty="0" smtClean="0"/>
                        <a:t>Fuel</a:t>
                      </a:r>
                      <a:endParaRPr lang="en-US" sz="17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b="1" dirty="0" smtClean="0"/>
                        <a:t>Fuel</a:t>
                      </a:r>
                      <a:endParaRPr lang="en-US" sz="17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0186">
                <a:tc>
                  <a:txBody>
                    <a:bodyPr/>
                    <a:lstStyle/>
                    <a:p>
                      <a:r>
                        <a:rPr lang="en-US" sz="1700" b="1" dirty="0" smtClean="0"/>
                        <a:t>Capital Replacement</a:t>
                      </a:r>
                      <a:endParaRPr lang="en-US" sz="17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7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b="1" dirty="0" smtClean="0"/>
                        <a:t>Capital Replacement</a:t>
                      </a:r>
                      <a:endParaRPr lang="en-US" sz="17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7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0186">
                <a:tc>
                  <a:txBody>
                    <a:bodyPr/>
                    <a:lstStyle/>
                    <a:p>
                      <a:r>
                        <a:rPr lang="en-US" sz="1700" b="1" dirty="0" smtClean="0"/>
                        <a:t>Tort</a:t>
                      </a:r>
                      <a:r>
                        <a:rPr lang="en-US" sz="1700" b="1" baseline="0" dirty="0" smtClean="0"/>
                        <a:t> (Insurance) Cost</a:t>
                      </a:r>
                      <a:endParaRPr lang="en-US" sz="17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7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b="1" dirty="0" smtClean="0"/>
                        <a:t>Tort</a:t>
                      </a:r>
                      <a:r>
                        <a:rPr lang="en-US" sz="1700" b="1" baseline="0" dirty="0" smtClean="0"/>
                        <a:t> (Insurance) Cost</a:t>
                      </a:r>
                      <a:endParaRPr lang="en-US" sz="17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7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765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 smtClean="0"/>
              <a:t>CAN Use PRC 056 Funds “Eligible”</a:t>
            </a:r>
            <a:endParaRPr lang="en-US" altLang="en-US" dirty="0"/>
          </a:p>
        </p:txBody>
      </p:sp>
      <p:sp>
        <p:nvSpPr>
          <p:cNvPr id="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sz="2600" dirty="0" smtClean="0"/>
              <a:t>Training</a:t>
            </a:r>
          </a:p>
          <a:p>
            <a:pPr lvl="1">
              <a:lnSpc>
                <a:spcPct val="90000"/>
              </a:lnSpc>
            </a:pPr>
            <a:r>
              <a:rPr lang="en-US" altLang="en-US" sz="2600" dirty="0" smtClean="0"/>
              <a:t>Travel </a:t>
            </a:r>
            <a:r>
              <a:rPr lang="en-US" altLang="en-US" sz="2600" dirty="0"/>
              <a:t>Expenses to Technician Training</a:t>
            </a:r>
          </a:p>
          <a:p>
            <a:pPr lvl="1">
              <a:lnSpc>
                <a:spcPct val="90000"/>
              </a:lnSpc>
            </a:pPr>
            <a:r>
              <a:rPr lang="en-US" altLang="en-US" sz="2600" dirty="0"/>
              <a:t>Hiring a Trainer for an engine diagnostic class</a:t>
            </a:r>
          </a:p>
          <a:p>
            <a:pPr lvl="1">
              <a:lnSpc>
                <a:spcPct val="90000"/>
              </a:lnSpc>
            </a:pPr>
            <a:r>
              <a:rPr lang="en-US" altLang="en-US" sz="2600" dirty="0"/>
              <a:t>Staff Development Training on OSHA Regulations</a:t>
            </a:r>
          </a:p>
          <a:p>
            <a:pPr lvl="1">
              <a:lnSpc>
                <a:spcPct val="90000"/>
              </a:lnSpc>
            </a:pPr>
            <a:endParaRPr lang="en-US" altLang="en-US" sz="2600" dirty="0" smtClean="0"/>
          </a:p>
          <a:p>
            <a:pPr>
              <a:lnSpc>
                <a:spcPct val="90000"/>
              </a:lnSpc>
            </a:pPr>
            <a:r>
              <a:rPr lang="en-US" altLang="en-US" sz="2600" dirty="0" smtClean="0"/>
              <a:t>Contract Transportation</a:t>
            </a:r>
            <a:endParaRPr lang="en-US" altLang="en-US" sz="2600" dirty="0"/>
          </a:p>
          <a:p>
            <a:pPr lvl="1">
              <a:lnSpc>
                <a:spcPct val="90000"/>
              </a:lnSpc>
            </a:pPr>
            <a:r>
              <a:rPr lang="en-US" altLang="en-US" sz="2600" dirty="0" smtClean="0"/>
              <a:t>Contract </a:t>
            </a:r>
            <a:r>
              <a:rPr lang="en-US" altLang="en-US" sz="2600" dirty="0"/>
              <a:t>Transportation for a Student</a:t>
            </a:r>
          </a:p>
          <a:p>
            <a:pPr lvl="1">
              <a:lnSpc>
                <a:spcPct val="90000"/>
              </a:lnSpc>
            </a:pPr>
            <a:r>
              <a:rPr lang="en-US" altLang="en-US" sz="2600" dirty="0"/>
              <a:t>Contracting with a Parent to Provide Transportation to School</a:t>
            </a:r>
          </a:p>
          <a:p>
            <a:pPr lvl="1">
              <a:lnSpc>
                <a:spcPct val="90000"/>
              </a:lnSpc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213160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 smtClean="0"/>
              <a:t>CAN NOT Use PRC 056 Funds</a:t>
            </a:r>
            <a:endParaRPr lang="en-US" altLang="en-US" dirty="0"/>
          </a:p>
        </p:txBody>
      </p:sp>
      <p:sp>
        <p:nvSpPr>
          <p:cNvPr id="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altLang="en-US" sz="2600" dirty="0" smtClean="0"/>
              <a:t>Maintenance of Local Vehicles (Must Be Refunded if PRC 056 Funded Items Used)</a:t>
            </a:r>
            <a:endParaRPr lang="en-US" altLang="en-US" sz="2600" dirty="0"/>
          </a:p>
          <a:p>
            <a:pPr lvl="1">
              <a:lnSpc>
                <a:spcPct val="90000"/>
              </a:lnSpc>
            </a:pPr>
            <a:r>
              <a:rPr lang="en-US" altLang="en-US" sz="2600" dirty="0" smtClean="0"/>
              <a:t>Tires </a:t>
            </a:r>
            <a:r>
              <a:rPr lang="en-US" altLang="en-US" sz="2600" dirty="0"/>
              <a:t>for the Superintendent’s Car</a:t>
            </a:r>
          </a:p>
          <a:p>
            <a:pPr lvl="1">
              <a:lnSpc>
                <a:spcPct val="90000"/>
              </a:lnSpc>
            </a:pPr>
            <a:r>
              <a:rPr lang="en-US" altLang="en-US" sz="2600" dirty="0"/>
              <a:t>State Inspection of a Food Services Truck</a:t>
            </a:r>
          </a:p>
          <a:p>
            <a:pPr lvl="1">
              <a:lnSpc>
                <a:spcPct val="90000"/>
              </a:lnSpc>
            </a:pPr>
            <a:r>
              <a:rPr lang="en-US" altLang="en-US" sz="2600" dirty="0"/>
              <a:t>Oil Change for a Maintenance Department Truck</a:t>
            </a:r>
          </a:p>
          <a:p>
            <a:pPr lvl="1">
              <a:lnSpc>
                <a:spcPct val="90000"/>
              </a:lnSpc>
            </a:pPr>
            <a:r>
              <a:rPr lang="en-US" altLang="en-US" sz="2600" dirty="0"/>
              <a:t>Technician Labor to do Body Repairs on the Transportation Director’s Car</a:t>
            </a:r>
          </a:p>
          <a:p>
            <a:pPr lvl="1">
              <a:lnSpc>
                <a:spcPct val="90000"/>
              </a:lnSpc>
            </a:pPr>
            <a:r>
              <a:rPr lang="en-US" altLang="en-US" sz="2600" dirty="0"/>
              <a:t>Replacing Alternator on an Activity Bus</a:t>
            </a:r>
          </a:p>
          <a:p>
            <a:pPr>
              <a:lnSpc>
                <a:spcPct val="90000"/>
              </a:lnSpc>
            </a:pPr>
            <a:endParaRPr lang="en-US" altLang="en-US" sz="2600" dirty="0" smtClean="0"/>
          </a:p>
          <a:p>
            <a:pPr>
              <a:lnSpc>
                <a:spcPct val="90000"/>
              </a:lnSpc>
            </a:pPr>
            <a:r>
              <a:rPr lang="en-US" altLang="en-US" sz="2600" dirty="0" smtClean="0"/>
              <a:t>Purchasing </a:t>
            </a:r>
            <a:r>
              <a:rPr lang="en-US" altLang="en-US" sz="2600" dirty="0"/>
              <a:t>an Activity </a:t>
            </a:r>
            <a:r>
              <a:rPr lang="en-US" altLang="en-US" sz="2600" dirty="0" smtClean="0"/>
              <a:t>Bus </a:t>
            </a:r>
            <a:endParaRPr lang="en-US" altLang="en-US" sz="2600" dirty="0"/>
          </a:p>
          <a:p>
            <a:pPr>
              <a:lnSpc>
                <a:spcPct val="90000"/>
              </a:lnSpc>
            </a:pPr>
            <a:endParaRPr lang="en-US" altLang="en-US" sz="2600" dirty="0" smtClean="0"/>
          </a:p>
          <a:p>
            <a:pPr>
              <a:lnSpc>
                <a:spcPct val="90000"/>
              </a:lnSpc>
            </a:pPr>
            <a:r>
              <a:rPr lang="en-US" altLang="en-US" sz="2600" dirty="0" smtClean="0"/>
              <a:t>Garage and Facilities</a:t>
            </a:r>
          </a:p>
          <a:p>
            <a:pPr lvl="1">
              <a:lnSpc>
                <a:spcPct val="90000"/>
              </a:lnSpc>
            </a:pPr>
            <a:r>
              <a:rPr lang="en-US" altLang="en-US" sz="2600" dirty="0" smtClean="0"/>
              <a:t>Building a new Garage</a:t>
            </a:r>
          </a:p>
          <a:p>
            <a:pPr lvl="1">
              <a:lnSpc>
                <a:spcPct val="90000"/>
              </a:lnSpc>
            </a:pPr>
            <a:r>
              <a:rPr lang="en-US" altLang="en-US" sz="2600" dirty="0" smtClean="0"/>
              <a:t>Explosion Proofing the Garage</a:t>
            </a:r>
          </a:p>
          <a:p>
            <a:pPr lvl="1">
              <a:lnSpc>
                <a:spcPct val="90000"/>
              </a:lnSpc>
            </a:pPr>
            <a:r>
              <a:rPr lang="en-US" altLang="en-US" sz="2600" dirty="0" smtClean="0"/>
              <a:t>Replacing an Underground Fuel Tank</a:t>
            </a:r>
          </a:p>
          <a:p>
            <a:pPr>
              <a:lnSpc>
                <a:spcPct val="90000"/>
              </a:lnSpc>
            </a:pPr>
            <a:endParaRPr lang="en-US" altLang="en-US" dirty="0" smtClean="0"/>
          </a:p>
          <a:p>
            <a:pPr>
              <a:lnSpc>
                <a:spcPct val="90000"/>
              </a:lnSpc>
            </a:pPr>
            <a:endParaRPr lang="en-US" altLang="en-US" dirty="0" smtClean="0"/>
          </a:p>
          <a:p>
            <a:pPr lvl="1">
              <a:lnSpc>
                <a:spcPct val="90000"/>
              </a:lnSpc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14086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 smtClean="0"/>
              <a:t>CAN NOT Use PRC 056 Funds</a:t>
            </a:r>
            <a:endParaRPr lang="en-US" altLang="en-US" dirty="0"/>
          </a:p>
        </p:txBody>
      </p:sp>
      <p:sp>
        <p:nvSpPr>
          <p:cNvPr id="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dirty="0" smtClean="0"/>
              <a:t>Salaries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/>
              <a:t>Transportation </a:t>
            </a:r>
            <a:r>
              <a:rPr lang="en-US" altLang="en-US" dirty="0"/>
              <a:t>Director </a:t>
            </a:r>
            <a:r>
              <a:rPr lang="en-US" altLang="en-US" dirty="0" smtClean="0"/>
              <a:t>Salary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Salary of the Activity Bus Use and Billing </a:t>
            </a:r>
            <a:r>
              <a:rPr lang="en-US" altLang="en-US" dirty="0" smtClean="0"/>
              <a:t>Coordinator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Driver for Field Trip to the Museum</a:t>
            </a:r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 smtClean="0"/>
              <a:t>Other Programs Use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/>
              <a:t>Busing </a:t>
            </a:r>
            <a:r>
              <a:rPr lang="en-US" altLang="en-US" dirty="0"/>
              <a:t>Costs for Summer Reading Camps (Read to Achieve</a:t>
            </a:r>
            <a:r>
              <a:rPr lang="en-US" altLang="en-US" dirty="0" smtClean="0"/>
              <a:t>)</a:t>
            </a:r>
          </a:p>
          <a:p>
            <a:pPr>
              <a:lnSpc>
                <a:spcPct val="90000"/>
              </a:lnSpc>
            </a:pPr>
            <a:endParaRPr lang="en-US" altLang="en-US" dirty="0" smtClean="0"/>
          </a:p>
          <a:p>
            <a:pPr>
              <a:lnSpc>
                <a:spcPct val="90000"/>
              </a:lnSpc>
            </a:pPr>
            <a:r>
              <a:rPr lang="en-US" altLang="en-US" dirty="0" smtClean="0"/>
              <a:t>Drug Testing Beyond Necessary for School Bus Drivers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/>
              <a:t>Drug </a:t>
            </a:r>
            <a:r>
              <a:rPr lang="en-US" altLang="en-US" dirty="0"/>
              <a:t>Testing Program for the whole LEA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Drug Testing for Coaches who only drive Activity buses</a:t>
            </a:r>
          </a:p>
          <a:p>
            <a:pPr>
              <a:lnSpc>
                <a:spcPct val="90000"/>
              </a:lnSpc>
            </a:pPr>
            <a:endParaRPr lang="en-US" altLang="en-US" dirty="0" smtClean="0"/>
          </a:p>
          <a:p>
            <a:pPr>
              <a:lnSpc>
                <a:spcPct val="90000"/>
              </a:lnSpc>
            </a:pPr>
            <a:r>
              <a:rPr lang="en-US" altLang="en-US" dirty="0" smtClean="0"/>
              <a:t>Bus </a:t>
            </a:r>
            <a:r>
              <a:rPr lang="en-US" altLang="en-US" dirty="0"/>
              <a:t>Driver Perfect Attendance </a:t>
            </a:r>
            <a:r>
              <a:rPr lang="en-US" altLang="en-US" dirty="0" smtClean="0"/>
              <a:t>Bonuses</a:t>
            </a:r>
            <a:endParaRPr lang="en-US" altLang="en-US" dirty="0"/>
          </a:p>
          <a:p>
            <a:pPr>
              <a:lnSpc>
                <a:spcPct val="90000"/>
              </a:lnSpc>
            </a:pPr>
            <a:endParaRPr lang="en-US" altLang="en-US" dirty="0" smtClean="0"/>
          </a:p>
          <a:p>
            <a:pPr lvl="1">
              <a:lnSpc>
                <a:spcPct val="90000"/>
              </a:lnSpc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232049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 smtClean="0"/>
              <a:t>CAN Use </a:t>
            </a:r>
            <a:r>
              <a:rPr lang="en-US" altLang="en-US" dirty="0"/>
              <a:t>PRC 056 </a:t>
            </a:r>
            <a:r>
              <a:rPr lang="en-US" altLang="en-US" dirty="0" smtClean="0"/>
              <a:t>Funds but NOT part of the Funding Base – Ineligible “No” Expenditures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6482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Lease or Purchase of Equipment</a:t>
            </a:r>
          </a:p>
          <a:p>
            <a:pPr lvl="1"/>
            <a:r>
              <a:rPr lang="en-US" sz="2800" dirty="0" smtClean="0"/>
              <a:t>Purchase </a:t>
            </a:r>
            <a:r>
              <a:rPr lang="en-US" sz="2800" dirty="0"/>
              <a:t>of Computers for the Garage</a:t>
            </a:r>
          </a:p>
          <a:p>
            <a:pPr lvl="1"/>
            <a:r>
              <a:rPr lang="en-US" sz="2800" dirty="0"/>
              <a:t>Bus Radios</a:t>
            </a:r>
          </a:p>
          <a:p>
            <a:pPr lvl="1"/>
            <a:r>
              <a:rPr lang="en-US" sz="2800" dirty="0"/>
              <a:t>Camera Equipment</a:t>
            </a:r>
          </a:p>
          <a:p>
            <a:pPr lvl="1"/>
            <a:r>
              <a:rPr lang="en-US" sz="2800" dirty="0"/>
              <a:t>Portable Lift</a:t>
            </a:r>
          </a:p>
          <a:p>
            <a:endParaRPr lang="en-US" sz="2800" dirty="0" smtClean="0"/>
          </a:p>
          <a:p>
            <a:r>
              <a:rPr lang="en-US" sz="2800" dirty="0" smtClean="0"/>
              <a:t>Engine </a:t>
            </a:r>
            <a:r>
              <a:rPr lang="en-US" sz="2800" dirty="0"/>
              <a:t>Diagnostic Software</a:t>
            </a:r>
          </a:p>
          <a:p>
            <a:endParaRPr lang="en-US" sz="28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1298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 smtClean="0"/>
              <a:t>CAN Use </a:t>
            </a:r>
            <a:r>
              <a:rPr lang="en-US" altLang="en-US" dirty="0"/>
              <a:t>PRC 056 </a:t>
            </a:r>
            <a:r>
              <a:rPr lang="en-US" altLang="en-US" dirty="0" smtClean="0"/>
              <a:t>Funds but NOT part of the Funding Base – Ineligible “No” Expenditures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724400"/>
          </a:xfrm>
        </p:spPr>
        <p:txBody>
          <a:bodyPr>
            <a:normAutofit/>
          </a:bodyPr>
          <a:lstStyle/>
          <a:p>
            <a:r>
              <a:rPr lang="en-US" sz="2800" dirty="0"/>
              <a:t>Pay Outside the Allowable Salary Schedule</a:t>
            </a:r>
          </a:p>
          <a:p>
            <a:pPr lvl="1"/>
            <a:r>
              <a:rPr lang="en-US" sz="2800" dirty="0"/>
              <a:t>Driver Overtime Pay (Places Driver over State range for the year)</a:t>
            </a:r>
          </a:p>
          <a:p>
            <a:endParaRPr lang="en-US" sz="2800" dirty="0"/>
          </a:p>
          <a:p>
            <a:r>
              <a:rPr lang="en-US" sz="2800" dirty="0"/>
              <a:t>Things DPI Allots Money for Separately</a:t>
            </a:r>
          </a:p>
          <a:p>
            <a:pPr lvl="1"/>
            <a:r>
              <a:rPr lang="en-US" sz="2800" dirty="0"/>
              <a:t>Title Fees and Hwy Use Tax on New School Buses</a:t>
            </a:r>
          </a:p>
          <a:p>
            <a:pPr lvl="1"/>
            <a:r>
              <a:rPr lang="en-US" sz="2800" dirty="0"/>
              <a:t>Spending Allotted Contingency Funds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031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Budget Rating Simulator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4031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Allotment Sheet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42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152400" y="229103"/>
          <a:ext cx="7391400" cy="5943097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5867400"/>
                <a:gridCol w="1524000"/>
              </a:tblGrid>
              <a:tr h="56371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 LEA Funding DATA - (City/County Separated)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52332">
                <a:tc>
                  <a:txBody>
                    <a:bodyPr/>
                    <a:lstStyle/>
                    <a:p>
                      <a:pPr marL="40005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Base Data: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69766">
                <a:tc>
                  <a:txBody>
                    <a:bodyPr/>
                    <a:lstStyle/>
                    <a:p>
                      <a:pPr marL="742950" marR="0" indent="-74295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              (1a)  Eligible State Expenditures : 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smtClean="0">
                          <a:effectLst/>
                        </a:rPr>
                        <a:t>$2,300,000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46835">
                <a:tc>
                  <a:txBody>
                    <a:bodyPr/>
                    <a:lstStyle/>
                    <a:p>
                      <a:pPr marL="742950" marR="0" indent="-74295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              (1b)  Eligible Local </a:t>
                      </a:r>
                      <a:r>
                        <a:rPr lang="en-US" sz="2000" dirty="0" smtClean="0">
                          <a:effectLst/>
                        </a:rPr>
                        <a:t>Expenditures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smtClean="0">
                          <a:effectLst/>
                        </a:rPr>
                        <a:t>$150,000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6459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                (1)  Total Eligible  Expenditures: (1a+1b) 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smtClean="0">
                          <a:effectLst/>
                        </a:rPr>
                        <a:t>$2,450,000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6976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                (2) Total Number of Buses: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112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6976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                (3) September, 2014 Student Count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5776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6976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(4)   Budget Rating 1 (existing formula, simulator)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97.00%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6976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(5)   Transportation Simulator Funding (1) x (4) 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smtClean="0">
                          <a:effectLst/>
                        </a:rPr>
                        <a:t>$2,376,500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6976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55925" algn="l"/>
                        </a:tabLst>
                      </a:pPr>
                      <a:r>
                        <a:rPr lang="en-US" sz="2000">
                          <a:effectLst/>
                        </a:rPr>
                        <a:t>(6)   Budget Rating 2 (2015 Model Rating)	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96.00%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6976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(7)   2015 Model Run  Funding (1) x (6) 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$2,352,000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6459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(8)   GREATER OF - BASE FUNDING FOR 2015-2016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smtClean="0">
                          <a:effectLst/>
                        </a:rPr>
                        <a:t>$2,376,000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609600" y="2057400"/>
            <a:ext cx="7086600" cy="1447800"/>
          </a:xfrm>
          <a:prstGeom prst="round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endParaRPr lang="en-US" sz="2400" b="1" dirty="0">
              <a:solidFill>
                <a:prstClr val="black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90500" y="3581400"/>
            <a:ext cx="7505700" cy="457200"/>
          </a:xfrm>
          <a:prstGeom prst="round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endParaRPr lang="en-US" sz="2400" b="1" dirty="0">
              <a:solidFill>
                <a:prstClr val="black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90500" y="4572000"/>
            <a:ext cx="7505700" cy="457200"/>
          </a:xfrm>
          <a:prstGeom prst="round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endParaRPr lang="en-US" sz="2400" b="1" dirty="0">
              <a:solidFill>
                <a:prstClr val="black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90500" y="5486400"/>
            <a:ext cx="7505700" cy="457200"/>
          </a:xfrm>
          <a:prstGeom prst="roundRect">
            <a:avLst/>
          </a:prstGeom>
          <a:noFill/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endParaRPr lang="en-US" sz="2400" b="1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96200" y="2209800"/>
            <a:ext cx="129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sz="2400" dirty="0" smtClean="0">
                <a:solidFill>
                  <a:prstClr val="white"/>
                </a:solidFill>
                <a:latin typeface="Times New Roman" pitchFamily="18" charset="0"/>
              </a:rPr>
              <a:t>Funding Formula Inputs</a:t>
            </a:r>
            <a:endParaRPr lang="en-US" sz="2400" dirty="0">
              <a:solidFill>
                <a:prstClr val="white"/>
              </a:solidFill>
              <a:latin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696200" y="3752671"/>
            <a:ext cx="129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sz="2400" dirty="0" smtClean="0">
                <a:solidFill>
                  <a:prstClr val="white"/>
                </a:solidFill>
                <a:latin typeface="Times New Roman" pitchFamily="18" charset="0"/>
              </a:rPr>
              <a:t>Budget Ratings</a:t>
            </a:r>
            <a:endParaRPr lang="en-US" sz="2400" dirty="0">
              <a:solidFill>
                <a:prstClr val="white"/>
              </a:solidFill>
              <a:latin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696200" y="5341203"/>
            <a:ext cx="129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sz="2400" dirty="0" smtClean="0">
                <a:solidFill>
                  <a:prstClr val="white"/>
                </a:solidFill>
                <a:latin typeface="Times New Roman" pitchFamily="18" charset="0"/>
              </a:rPr>
              <a:t>Funding Base</a:t>
            </a:r>
            <a:endParaRPr lang="en-US" sz="2400" dirty="0">
              <a:solidFill>
                <a:prstClr val="white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0836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9" grpId="0"/>
      <p:bldP spid="9" grpId="1"/>
      <p:bldP spid="20" grpId="0"/>
      <p:bldP spid="20" grpId="1"/>
      <p:bldP spid="21" grpId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152400" y="229103"/>
          <a:ext cx="7086600" cy="5204393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5867400"/>
                <a:gridCol w="1219200"/>
              </a:tblGrid>
              <a:tr h="56371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/>
                          <a:ea typeface="Times New Roman"/>
                        </a:rPr>
                        <a:t>(8)   GREATER OF - BASE FUNDING FOR 2015-2016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b="1" dirty="0" smtClean="0">
                          <a:effectLst/>
                          <a:latin typeface="Times New Roman"/>
                          <a:ea typeface="Times New Roman"/>
                        </a:rPr>
                        <a:t>$2,376,500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5233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/>
                          <a:ea typeface="Times New Roman"/>
                        </a:rPr>
                        <a:t>(9)   Growth Adjustment (Based on ADM </a:t>
                      </a:r>
                      <a:r>
                        <a:rPr lang="en-US" sz="1800" dirty="0" smtClean="0">
                          <a:effectLst/>
                          <a:latin typeface="Times New Roman"/>
                          <a:ea typeface="Times New Roman"/>
                        </a:rPr>
                        <a:t>growth)</a:t>
                      </a:r>
                      <a:r>
                        <a:rPr lang="en-US" sz="1800" baseline="0" dirty="0" smtClean="0">
                          <a:effectLst/>
                          <a:latin typeface="Times New Roman"/>
                          <a:ea typeface="Times New Roman"/>
                        </a:rPr>
                        <a:t>  </a:t>
                      </a:r>
                      <a:r>
                        <a:rPr lang="en-US" sz="1800" dirty="0" smtClean="0">
                          <a:effectLst/>
                          <a:latin typeface="Times New Roman"/>
                          <a:ea typeface="Times New Roman"/>
                        </a:rPr>
                        <a:t>    ……(Allotted Growth Increase: 0.50%)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dirty="0" smtClean="0">
                          <a:effectLst/>
                          <a:latin typeface="Times New Roman"/>
                          <a:ea typeface="Times New Roman"/>
                        </a:rPr>
                        <a:t>$12,000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4683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800" dirty="0">
                          <a:effectLst/>
                          <a:latin typeface="Times New Roman"/>
                          <a:ea typeface="Times New Roman"/>
                        </a:rPr>
                        <a:t>(10) Legislative Increases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743200" algn="ctr"/>
                          <a:tab pos="5486400" algn="r"/>
                          <a:tab pos="457200" algn="l"/>
                          <a:tab pos="2743200" algn="l"/>
                        </a:tabLst>
                      </a:pPr>
                      <a:r>
                        <a:rPr lang="en-US" sz="1800" dirty="0">
                          <a:effectLst/>
                          <a:latin typeface="Times New Roman"/>
                          <a:ea typeface="Times New Roman"/>
                        </a:rPr>
                        <a:t>Increase – Retirement       </a:t>
                      </a:r>
                      <a:r>
                        <a:rPr lang="en-US" sz="1800" dirty="0" smtClean="0">
                          <a:effectLst/>
                          <a:latin typeface="Times New Roman"/>
                          <a:ea typeface="Times New Roman"/>
                        </a:rPr>
                        <a:t>                                </a:t>
                      </a:r>
                      <a:r>
                        <a:rPr lang="en-US" sz="1800" dirty="0">
                          <a:effectLst/>
                          <a:latin typeface="Times New Roman"/>
                          <a:ea typeface="Times New Roman"/>
                        </a:rPr>
                        <a:t>$    </a:t>
                      </a:r>
                      <a:r>
                        <a:rPr lang="en-US" sz="1800" dirty="0" smtClean="0">
                          <a:effectLst/>
                          <a:latin typeface="Times New Roman"/>
                          <a:ea typeface="Times New Roman"/>
                        </a:rPr>
                        <a:t>1,000 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743200" algn="ctr"/>
                          <a:tab pos="5486400" algn="r"/>
                          <a:tab pos="457200" algn="l"/>
                          <a:tab pos="2743200" algn="l"/>
                        </a:tabLst>
                      </a:pPr>
                      <a:r>
                        <a:rPr lang="en-US" sz="1800" dirty="0">
                          <a:effectLst/>
                          <a:latin typeface="Times New Roman"/>
                          <a:ea typeface="Times New Roman"/>
                        </a:rPr>
                        <a:t>Increase – </a:t>
                      </a:r>
                      <a:r>
                        <a:rPr lang="en-US" sz="1800" dirty="0" smtClean="0">
                          <a:effectLst/>
                          <a:latin typeface="Times New Roman"/>
                          <a:ea typeface="Times New Roman"/>
                        </a:rPr>
                        <a:t>Hospitalization                              </a:t>
                      </a:r>
                      <a:r>
                        <a:rPr lang="en-US" sz="1800" dirty="0">
                          <a:effectLst/>
                          <a:latin typeface="Times New Roman"/>
                          <a:ea typeface="Times New Roman"/>
                        </a:rPr>
                        <a:t>$    </a:t>
                      </a:r>
                      <a:r>
                        <a:rPr lang="en-US" sz="1800" dirty="0" smtClean="0">
                          <a:effectLst/>
                          <a:latin typeface="Times New Roman"/>
                          <a:ea typeface="Times New Roman"/>
                        </a:rPr>
                        <a:t>  4,000   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743200" algn="ctr"/>
                          <a:tab pos="5486400" algn="r"/>
                          <a:tab pos="457200" algn="l"/>
                          <a:tab pos="2743200" algn="l"/>
                        </a:tabLst>
                      </a:pPr>
                      <a:r>
                        <a:rPr lang="en-US" sz="1800" dirty="0">
                          <a:effectLst/>
                          <a:latin typeface="Times New Roman"/>
                          <a:ea typeface="Times New Roman"/>
                        </a:rPr>
                        <a:t>Salary Increase </a:t>
                      </a:r>
                      <a:r>
                        <a:rPr lang="en-US" sz="1800" dirty="0" smtClean="0">
                          <a:effectLst/>
                          <a:latin typeface="Times New Roman"/>
                          <a:ea typeface="Times New Roman"/>
                        </a:rPr>
                        <a:t>                                           $  </a:t>
                      </a:r>
                      <a:r>
                        <a:rPr lang="en-US" sz="1800" dirty="0"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b="1" dirty="0" smtClean="0">
                          <a:effectLst/>
                          <a:latin typeface="Times New Roman"/>
                          <a:ea typeface="Times New Roman"/>
                        </a:rPr>
                        <a:t>$5,000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</a:tr>
              <a:tr h="6459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800" dirty="0">
                          <a:effectLst/>
                          <a:latin typeface="Times New Roman"/>
                          <a:ea typeface="Times New Roman"/>
                        </a:rPr>
                        <a:t>(11) Fuel Reduction – Appropriation for Fuel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800" dirty="0">
                          <a:effectLst/>
                          <a:latin typeface="Times New Roman"/>
                          <a:ea typeface="Times New Roman"/>
                        </a:rPr>
                        <a:t>  </a:t>
                      </a:r>
                      <a:r>
                        <a:rPr lang="en-US" sz="1800" dirty="0" smtClean="0">
                          <a:effectLst/>
                          <a:latin typeface="Times New Roman"/>
                          <a:ea typeface="Times New Roman"/>
                        </a:rPr>
                        <a:t>(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($</a:t>
                      </a:r>
                      <a:r>
                        <a:rPr lang="en-US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x.xx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/gal. for 2014-2015 adjusted down to actual $</a:t>
                      </a:r>
                      <a:r>
                        <a:rPr lang="en-US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x.xx</a:t>
                      </a:r>
                      <a:r>
                        <a:rPr lang="en-US" sz="1800" dirty="0" smtClean="0">
                          <a:effectLst/>
                          <a:latin typeface="Times New Roman"/>
                          <a:ea typeface="Times New Roman"/>
                        </a:rPr>
                        <a:t>)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Times New Roman"/>
                          <a:ea typeface="Times New Roman"/>
                        </a:rPr>
                        <a:t>-$90,000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6976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6976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/>
                          <a:ea typeface="Times New Roman"/>
                        </a:rPr>
                        <a:t>Total Funding for 2015-16  (8)+(9)+(10)+(11)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Times New Roman"/>
                          <a:ea typeface="Times New Roman"/>
                        </a:rPr>
                        <a:t>$2,303,500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6976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8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</a:tr>
              <a:tr h="46976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800" dirty="0">
                          <a:effectLst/>
                          <a:latin typeface="Times New Roman"/>
                          <a:ea typeface="Times New Roman"/>
                        </a:rPr>
                        <a:t>* Funds diverted to Charter </a:t>
                      </a:r>
                      <a:r>
                        <a:rPr lang="en-US" sz="1800" dirty="0" smtClean="0">
                          <a:effectLst/>
                          <a:latin typeface="Times New Roman"/>
                          <a:ea typeface="Times New Roman"/>
                        </a:rPr>
                        <a:t>Schools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6976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/>
                          <a:ea typeface="Times New Roman"/>
                        </a:rPr>
                        <a:t>Net Allotment (pending charter school reduction):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Times New Roman"/>
                          <a:ea typeface="Times New Roman"/>
                        </a:rPr>
                        <a:t>$2,303,500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76200" y="762000"/>
            <a:ext cx="7428927" cy="2286000"/>
          </a:xfrm>
          <a:prstGeom prst="roundRect">
            <a:avLst/>
          </a:prstGeom>
          <a:noFill/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endParaRPr lang="en-US" sz="2400" b="1" dirty="0">
              <a:solidFill>
                <a:prstClr val="black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90500" y="3581400"/>
            <a:ext cx="7321800" cy="457200"/>
          </a:xfrm>
          <a:prstGeom prst="roundRect">
            <a:avLst/>
          </a:prstGeom>
          <a:noFill/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endParaRPr lang="en-US" sz="2400" b="1" dirty="0">
              <a:solidFill>
                <a:prstClr val="black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90500" y="4495800"/>
            <a:ext cx="7321800" cy="1066800"/>
          </a:xfrm>
          <a:prstGeom prst="roundRect">
            <a:avLst/>
          </a:prstGeom>
          <a:noFill/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endParaRPr lang="en-US" sz="2400" b="1" dirty="0">
              <a:solidFill>
                <a:prstClr val="black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52400" y="228600"/>
            <a:ext cx="7321800" cy="457200"/>
          </a:xfrm>
          <a:prstGeom prst="roundRect">
            <a:avLst/>
          </a:prstGeom>
          <a:noFill/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endParaRPr lang="en-US" sz="2400" b="1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3173664">
            <a:off x="7259315" y="1935009"/>
            <a:ext cx="204003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sz="2600" dirty="0" smtClean="0">
                <a:solidFill>
                  <a:prstClr val="white"/>
                </a:solidFill>
                <a:latin typeface="Times New Roman" pitchFamily="18" charset="0"/>
              </a:rPr>
              <a:t>Adjustments</a:t>
            </a:r>
            <a:endParaRPr lang="en-US" sz="2600" dirty="0">
              <a:solidFill>
                <a:prstClr val="white"/>
              </a:solidFill>
              <a:latin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691718" y="159603"/>
            <a:ext cx="129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sz="2400" dirty="0" smtClean="0">
                <a:solidFill>
                  <a:prstClr val="white"/>
                </a:solidFill>
                <a:latin typeface="Times New Roman" pitchFamily="18" charset="0"/>
              </a:rPr>
              <a:t>Funding Base</a:t>
            </a:r>
            <a:endParaRPr lang="en-US" sz="2400" dirty="0">
              <a:solidFill>
                <a:prstClr val="white"/>
              </a:solidFill>
              <a:latin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05127" y="3962400"/>
            <a:ext cx="17150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sz="2400" dirty="0" smtClean="0">
                <a:solidFill>
                  <a:prstClr val="white"/>
                </a:solidFill>
                <a:latin typeface="Times New Roman" pitchFamily="18" charset="0"/>
              </a:rPr>
              <a:t>Total State Funding</a:t>
            </a:r>
            <a:endParaRPr lang="en-US" sz="2400" dirty="0">
              <a:solidFill>
                <a:prstClr val="white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0724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14" grpId="0" animBg="1"/>
      <p:bldP spid="15" grpId="0" animBg="1"/>
      <p:bldP spid="16" grpId="0" animBg="1"/>
      <p:bldP spid="16" grpId="1" animBg="1"/>
      <p:bldP spid="9" grpId="0"/>
      <p:bldP spid="9" grpId="1"/>
      <p:bldP spid="21" grpId="0"/>
      <p:bldP spid="21" grpId="1"/>
      <p:bldP spid="10" grpId="0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sz="3600" dirty="0"/>
              <a:t> </a:t>
            </a:r>
            <a:r>
              <a:rPr lang="en-US" altLang="en-US" sz="3600" dirty="0" smtClean="0"/>
              <a:t>Estimating Your Allotment</a:t>
            </a:r>
            <a:br>
              <a:rPr lang="en-US" altLang="en-US" sz="3600" dirty="0" smtClean="0"/>
            </a:br>
            <a:r>
              <a:rPr lang="en-US" altLang="en-US" sz="3600" dirty="0" smtClean="0"/>
              <a:t>When Fuel Prices are Falling</a:t>
            </a:r>
            <a:endParaRPr lang="en-US" altLang="en-US" sz="3600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083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is State Initiatives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1590913"/>
              </p:ext>
            </p:extLst>
          </p:nvPr>
        </p:nvGraphicFramePr>
        <p:xfrm>
          <a:off x="304800" y="1600200"/>
          <a:ext cx="7924800" cy="487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2400"/>
                <a:gridCol w="3962400"/>
              </a:tblGrid>
              <a:tr h="76564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Non-State (Category #1 or #3)</a:t>
                      </a:r>
                      <a:endParaRPr 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State Initiative (Category #2</a:t>
                      </a:r>
                      <a:r>
                        <a:rPr lang="en-US" sz="2000" baseline="0" dirty="0" smtClean="0"/>
                        <a:t> or #4)</a:t>
                      </a:r>
                      <a:endParaRPr 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490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Other Pre-K</a:t>
                      </a:r>
                      <a:r>
                        <a:rPr lang="en-US" sz="2000" baseline="0" dirty="0" smtClean="0"/>
                        <a:t> Program, Summer School, Remediation, At-Risk Programs</a:t>
                      </a:r>
                      <a:endParaRPr 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State Funded Pre-K,</a:t>
                      </a:r>
                      <a:r>
                        <a:rPr lang="en-US" sz="2000" baseline="0" dirty="0" smtClean="0"/>
                        <a:t> Summer School, Remediation, At-Risk Programs</a:t>
                      </a:r>
                      <a:endParaRPr 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564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Field Trips (State Fair,</a:t>
                      </a:r>
                      <a:r>
                        <a:rPr lang="en-US" sz="2000" baseline="0" dirty="0" smtClean="0"/>
                        <a:t> Special Olympics, Symphony, Other)</a:t>
                      </a:r>
                      <a:endParaRPr 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Residential Schools</a:t>
                      </a:r>
                      <a:endParaRPr 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221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Senior Groups</a:t>
                      </a:r>
                      <a:endParaRPr 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Transporting</a:t>
                      </a:r>
                      <a:r>
                        <a:rPr lang="en-US" sz="2000" baseline="0" dirty="0" smtClean="0"/>
                        <a:t>  for additional Days Beyond Normal School Year</a:t>
                      </a:r>
                      <a:endParaRPr 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564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National Guard / Emergency</a:t>
                      </a:r>
                      <a:r>
                        <a:rPr lang="en-US" sz="2000" baseline="0" dirty="0" smtClean="0"/>
                        <a:t> Management</a:t>
                      </a:r>
                      <a:endParaRPr 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Smart</a:t>
                      </a:r>
                      <a:r>
                        <a:rPr lang="en-US" sz="2000" baseline="0" dirty="0" smtClean="0"/>
                        <a:t> Start (State)</a:t>
                      </a:r>
                      <a:endParaRPr 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75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Even</a:t>
                      </a:r>
                      <a:r>
                        <a:rPr lang="en-US" sz="2000" baseline="0" dirty="0" smtClean="0"/>
                        <a:t> Start (Federal)</a:t>
                      </a:r>
                      <a:endParaRPr 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436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Agenda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PART 1: </a:t>
            </a:r>
          </a:p>
          <a:p>
            <a:pPr lvl="1"/>
            <a:r>
              <a:rPr lang="en-US" altLang="en-US" dirty="0"/>
              <a:t>Using the Budget Rating Simulator</a:t>
            </a:r>
          </a:p>
          <a:p>
            <a:pPr>
              <a:buFontTx/>
              <a:buNone/>
            </a:pPr>
            <a:endParaRPr lang="en-US" altLang="en-US" dirty="0"/>
          </a:p>
          <a:p>
            <a:r>
              <a:rPr lang="en-US" altLang="en-US" dirty="0"/>
              <a:t>Part 2: </a:t>
            </a:r>
          </a:p>
          <a:p>
            <a:pPr lvl="1"/>
            <a:r>
              <a:rPr lang="en-US" altLang="en-US" dirty="0"/>
              <a:t>Estimating Transportation Allotment </a:t>
            </a:r>
          </a:p>
          <a:p>
            <a:pPr lvl="1">
              <a:buFontTx/>
              <a:buNone/>
            </a:pPr>
            <a:r>
              <a:rPr lang="en-US" altLang="en-US" dirty="0"/>
              <a:t>    for </a:t>
            </a:r>
            <a:r>
              <a:rPr lang="en-US" altLang="en-US" dirty="0" smtClean="0"/>
              <a:t>2016-2017</a:t>
            </a:r>
            <a:endParaRPr lang="en-US" altLang="en-US" dirty="0"/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57476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Budget Rating Simulator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Developed from prior year data</a:t>
            </a:r>
          </a:p>
          <a:p>
            <a:r>
              <a:rPr lang="en-US" altLang="en-US"/>
              <a:t>Must be updated to reflect your current year data</a:t>
            </a:r>
          </a:p>
          <a:p>
            <a:r>
              <a:rPr lang="en-US" altLang="en-US"/>
              <a:t>External costs – e.g. fuel, salaries – must be adjusted to be put into “prior year dollars”</a:t>
            </a:r>
          </a:p>
        </p:txBody>
      </p:sp>
    </p:spTree>
    <p:extLst>
      <p:ext uri="{BB962C8B-B14F-4D97-AF65-F5344CB8AC3E}">
        <p14:creationId xmlns:p14="http://schemas.microsoft.com/office/powerpoint/2010/main" val="102973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IMPACT OF FALLING FUEL PRICES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 you spend the same amount this year as last year, to transport the same amount of students, you are being less efficient because fuel costs less.</a:t>
            </a:r>
          </a:p>
          <a:p>
            <a:r>
              <a:rPr lang="en-US" dirty="0" smtClean="0"/>
              <a:t>If you spend more per student, your budget rating will decrease.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1945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z="4000" dirty="0"/>
              <a:t>Estimating Transportation Allotment for </a:t>
            </a:r>
            <a:r>
              <a:rPr lang="en-US" altLang="en-US" sz="4000" dirty="0" smtClean="0"/>
              <a:t>2016-2017</a:t>
            </a:r>
            <a:endParaRPr lang="en-US" altLang="en-US" sz="400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What you will need:</a:t>
            </a:r>
          </a:p>
          <a:p>
            <a:pPr lvl="1"/>
            <a:r>
              <a:rPr lang="en-US" altLang="ja-JP" dirty="0" smtClean="0">
                <a:ea typeface="ＭＳ Ｐゴシック" charset="-128"/>
              </a:rPr>
              <a:t>2015-2016 </a:t>
            </a:r>
            <a:r>
              <a:rPr lang="en-US" altLang="ja-JP" dirty="0">
                <a:ea typeface="ＭＳ Ｐゴシック" charset="-128"/>
              </a:rPr>
              <a:t>transportation funding information sheet dated </a:t>
            </a:r>
            <a:r>
              <a:rPr lang="en-US" altLang="ja-JP" dirty="0" smtClean="0">
                <a:ea typeface="ＭＳ Ｐゴシック" charset="-128"/>
              </a:rPr>
              <a:t>November 5, 2015 </a:t>
            </a:r>
            <a:endParaRPr lang="en-US" altLang="ja-JP" dirty="0">
              <a:ea typeface="ＭＳ Ｐゴシック" charset="-128"/>
            </a:endParaRPr>
          </a:p>
          <a:p>
            <a:pPr lvl="1"/>
            <a:r>
              <a:rPr lang="en-US" altLang="ja-JP" dirty="0">
                <a:ea typeface="ＭＳ Ｐゴシック" charset="-128"/>
              </a:rPr>
              <a:t>Number of buses operated </a:t>
            </a:r>
            <a:r>
              <a:rPr lang="en-US" altLang="ja-JP" dirty="0" smtClean="0">
                <a:ea typeface="ＭＳ Ｐゴシック" charset="-128"/>
              </a:rPr>
              <a:t>2015-2016</a:t>
            </a:r>
            <a:endParaRPr lang="en-US" altLang="ja-JP" dirty="0">
              <a:ea typeface="ＭＳ Ｐゴシック" charset="-128"/>
            </a:endParaRPr>
          </a:p>
          <a:p>
            <a:pPr lvl="1"/>
            <a:r>
              <a:rPr lang="en-US" altLang="ja-JP" dirty="0">
                <a:ea typeface="ＭＳ Ｐゴシック" charset="-128"/>
              </a:rPr>
              <a:t>Student Count, October </a:t>
            </a:r>
            <a:r>
              <a:rPr lang="en-US" altLang="ja-JP" dirty="0" smtClean="0">
                <a:ea typeface="ＭＳ Ｐゴシック" charset="-128"/>
              </a:rPr>
              <a:t>2015</a:t>
            </a:r>
            <a:endParaRPr lang="en-US" altLang="ja-JP" dirty="0">
              <a:ea typeface="ＭＳ Ｐゴシック" charset="-128"/>
            </a:endParaRPr>
          </a:p>
          <a:p>
            <a:pPr lvl="1"/>
            <a:r>
              <a:rPr lang="en-US" altLang="ja-JP" dirty="0">
                <a:ea typeface="ＭＳ Ｐゴシック" charset="-128"/>
              </a:rPr>
              <a:t>Expenditure Information</a:t>
            </a:r>
          </a:p>
          <a:p>
            <a:pPr lvl="1"/>
            <a:r>
              <a:rPr lang="en-US" altLang="ja-JP" dirty="0">
                <a:ea typeface="ＭＳ Ｐゴシック" charset="-128"/>
              </a:rPr>
              <a:t>Budget Rating Simulator Software</a:t>
            </a:r>
            <a:endParaRPr lang="en-US" altLang="en-US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51570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z="4000" dirty="0"/>
              <a:t>PRC 56 Allotment</a:t>
            </a:r>
            <a:br>
              <a:rPr lang="en-US" altLang="en-US" sz="4000" dirty="0"/>
            </a:br>
            <a:r>
              <a:rPr lang="en-US" altLang="en-US" sz="4000" dirty="0"/>
              <a:t>(Transportation)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altLang="en-US" dirty="0"/>
              <a:t>Funding Base</a:t>
            </a:r>
          </a:p>
          <a:p>
            <a:pPr lvl="1"/>
            <a:r>
              <a:rPr lang="en-US" altLang="en-US" dirty="0"/>
              <a:t>State Expenditures </a:t>
            </a:r>
            <a:r>
              <a:rPr lang="en-US" altLang="en-US" dirty="0" smtClean="0"/>
              <a:t>2015-2016</a:t>
            </a:r>
            <a:endParaRPr lang="en-US" altLang="en-US" dirty="0"/>
          </a:p>
          <a:p>
            <a:pPr lvl="1"/>
            <a:r>
              <a:rPr lang="en-US" altLang="en-US" dirty="0"/>
              <a:t>Local Expenditures </a:t>
            </a:r>
            <a:r>
              <a:rPr lang="en-US" altLang="en-US" dirty="0" smtClean="0"/>
              <a:t>2015-2016</a:t>
            </a:r>
            <a:endParaRPr lang="en-US" altLang="en-US" dirty="0"/>
          </a:p>
          <a:p>
            <a:r>
              <a:rPr lang="en-US" altLang="en-US" sz="2800" b="1" u="sng" dirty="0" smtClean="0"/>
              <a:t>MAXIMUMUM ALLOWABLE FUNDING BASE:</a:t>
            </a:r>
          </a:p>
          <a:p>
            <a:pPr marL="457200" lvl="1" indent="0">
              <a:buNone/>
            </a:pPr>
            <a:r>
              <a:rPr lang="en-US" altLang="en-US" dirty="0" smtClean="0"/>
              <a:t>2014-2015 Funding Base Plus ADM Increase MINUS FUEL COST SAVINGS</a:t>
            </a:r>
          </a:p>
          <a:p>
            <a:endParaRPr lang="en-US" altLang="en-US" dirty="0"/>
          </a:p>
          <a:p>
            <a:r>
              <a:rPr lang="en-US" altLang="en-US" dirty="0"/>
              <a:t>Multiply by Budget Rating</a:t>
            </a:r>
          </a:p>
          <a:p>
            <a:r>
              <a:rPr lang="en-US" altLang="en-US" dirty="0" smtClean="0"/>
              <a:t>Increase </a:t>
            </a:r>
            <a:r>
              <a:rPr lang="en-US" altLang="en-US" dirty="0"/>
              <a:t>for higher ADM</a:t>
            </a:r>
          </a:p>
        </p:txBody>
      </p:sp>
    </p:spTree>
    <p:extLst>
      <p:ext uri="{BB962C8B-B14F-4D97-AF65-F5344CB8AC3E}">
        <p14:creationId xmlns:p14="http://schemas.microsoft.com/office/powerpoint/2010/main" val="2278072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706562"/>
          </a:xfrm>
        </p:spPr>
        <p:txBody>
          <a:bodyPr>
            <a:normAutofit fontScale="90000"/>
          </a:bodyPr>
          <a:lstStyle/>
          <a:p>
            <a:r>
              <a:rPr lang="en-US" altLang="en-US" sz="4000" dirty="0"/>
              <a:t>Funding Base =  Total Eligible State and Local Expenditures  (PRC 56) for </a:t>
            </a:r>
            <a:r>
              <a:rPr lang="en-US" altLang="en-US" sz="4000" dirty="0" smtClean="0"/>
              <a:t>2015-2016</a:t>
            </a:r>
            <a:endParaRPr lang="en-US" altLang="en-US" sz="4000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209800"/>
            <a:ext cx="8458200" cy="4343400"/>
          </a:xfrm>
        </p:spPr>
        <p:txBody>
          <a:bodyPr/>
          <a:lstStyle/>
          <a:p>
            <a:pPr marL="533400" indent="-533400">
              <a:buFontTx/>
              <a:buAutoNum type="arabicPeriod"/>
            </a:pPr>
            <a:r>
              <a:rPr lang="en-US" altLang="en-US" dirty="0" smtClean="0"/>
              <a:t>State funds you plan to spend</a:t>
            </a:r>
            <a:endParaRPr lang="en-US" altLang="en-US" dirty="0"/>
          </a:p>
          <a:p>
            <a:pPr marL="533400" indent="-533400">
              <a:buFontTx/>
              <a:buAutoNum type="arabicPeriod"/>
            </a:pPr>
            <a:r>
              <a:rPr lang="en-US" altLang="en-US" dirty="0" smtClean="0"/>
              <a:t>Local funds you plan to spend</a:t>
            </a:r>
          </a:p>
          <a:p>
            <a:pPr marL="533400" indent="-533400">
              <a:buFontTx/>
              <a:buAutoNum type="arabicPeriod"/>
            </a:pPr>
            <a:r>
              <a:rPr lang="en-US" altLang="en-US" dirty="0" smtClean="0"/>
              <a:t>Add </a:t>
            </a:r>
            <a:r>
              <a:rPr lang="en-US" altLang="en-US" dirty="0"/>
              <a:t>additional funds for ADM increase (line 9)</a:t>
            </a:r>
          </a:p>
          <a:p>
            <a:pPr marL="533400" indent="-533400">
              <a:buFontTx/>
              <a:buAutoNum type="arabicPeriod"/>
            </a:pPr>
            <a:r>
              <a:rPr lang="en-US" altLang="en-US" dirty="0"/>
              <a:t>Add additional funds for increases in retirement and hospitalization        (line 10)</a:t>
            </a:r>
          </a:p>
          <a:p>
            <a:pPr marL="533400" indent="-533400">
              <a:buFontTx/>
              <a:buAutoNum type="arabicPeriod"/>
            </a:pPr>
            <a:r>
              <a:rPr lang="en-US" altLang="en-US" dirty="0" smtClean="0"/>
              <a:t>Deduct savings due to lower fuel costs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78916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z="4000"/>
              <a:t>CALCULATE SIMULATOR RATING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728133" y="2438400"/>
            <a:ext cx="7696200" cy="3657600"/>
          </a:xfrm>
        </p:spPr>
        <p:txBody>
          <a:bodyPr>
            <a:normAutofit/>
          </a:bodyPr>
          <a:lstStyle/>
          <a:p>
            <a:pPr marL="457200" indent="-457200">
              <a:buFontTx/>
              <a:buAutoNum type="arabicPeriod"/>
            </a:pPr>
            <a:r>
              <a:rPr lang="en-US" altLang="en-US" sz="2800" dirty="0"/>
              <a:t>Update Number of Students Transported from TD-2, October </a:t>
            </a:r>
            <a:r>
              <a:rPr lang="en-US" altLang="en-US" sz="2800" dirty="0" smtClean="0"/>
              <a:t>2015</a:t>
            </a:r>
            <a:endParaRPr lang="en-US" altLang="en-US" sz="2800" dirty="0"/>
          </a:p>
          <a:p>
            <a:pPr marL="457200" indent="-457200">
              <a:buFontTx/>
              <a:buAutoNum type="arabicPeriod"/>
            </a:pPr>
            <a:r>
              <a:rPr lang="en-US" altLang="en-US" sz="2800" dirty="0"/>
              <a:t>Update Number of Buses Operated for 91+ Days,    </a:t>
            </a:r>
            <a:r>
              <a:rPr lang="en-US" altLang="en-US" sz="2800" dirty="0" smtClean="0"/>
              <a:t>2015 </a:t>
            </a:r>
            <a:r>
              <a:rPr lang="en-US" altLang="en-US" sz="2800" dirty="0"/>
              <a:t>– </a:t>
            </a:r>
            <a:r>
              <a:rPr lang="en-US" altLang="en-US" sz="2800" dirty="0" smtClean="0"/>
              <a:t>2016</a:t>
            </a:r>
            <a:endParaRPr lang="en-US" altLang="en-US" sz="2800" dirty="0"/>
          </a:p>
          <a:p>
            <a:pPr marL="457200" indent="-457200">
              <a:buFontTx/>
              <a:buAutoNum type="arabicPeriod"/>
            </a:pPr>
            <a:r>
              <a:rPr lang="en-US" altLang="en-US" sz="2800" dirty="0"/>
              <a:t>Update Funding Base -  </a:t>
            </a:r>
          </a:p>
          <a:p>
            <a:pPr marL="457200" indent="-457200">
              <a:buFontTx/>
              <a:buNone/>
            </a:pPr>
            <a:r>
              <a:rPr lang="en-US" altLang="en-US" sz="2800" dirty="0"/>
              <a:t>	Expenditures from </a:t>
            </a:r>
            <a:r>
              <a:rPr lang="en-US" altLang="en-US" sz="2800" dirty="0" smtClean="0"/>
              <a:t>2015 </a:t>
            </a:r>
            <a:r>
              <a:rPr lang="en-US" altLang="en-US" sz="2800" dirty="0"/>
              <a:t>– </a:t>
            </a:r>
            <a:r>
              <a:rPr lang="en-US" altLang="en-US" sz="2800" dirty="0" smtClean="0"/>
              <a:t>2016</a:t>
            </a:r>
            <a:endParaRPr lang="en-US" altLang="en-US" sz="2800" dirty="0"/>
          </a:p>
          <a:p>
            <a:pPr marL="838200" lvl="1" indent="-381000">
              <a:buFontTx/>
              <a:buNone/>
            </a:pPr>
            <a:r>
              <a:rPr lang="en-US" altLang="en-US" sz="2400" dirty="0"/>
              <a:t>(as explained on previous page</a:t>
            </a:r>
            <a:r>
              <a:rPr lang="en-US" altLang="en-US" sz="2400" dirty="0" smtClean="0"/>
              <a:t>)</a:t>
            </a: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621874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Estimate Transportation Funding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>
              <a:lnSpc>
                <a:spcPct val="90000"/>
              </a:lnSpc>
              <a:buFontTx/>
              <a:buNone/>
            </a:pPr>
            <a:endParaRPr lang="en-US" altLang="en-US" sz="2400" dirty="0"/>
          </a:p>
          <a:p>
            <a:pPr marL="457200" indent="-457200">
              <a:lnSpc>
                <a:spcPct val="90000"/>
              </a:lnSpc>
              <a:buFontTx/>
              <a:buNone/>
            </a:pPr>
            <a:r>
              <a:rPr lang="en-US" altLang="en-US" sz="2400" dirty="0"/>
              <a:t>Funding base for </a:t>
            </a:r>
            <a:r>
              <a:rPr lang="en-US" altLang="en-US" sz="2400" dirty="0" smtClean="0"/>
              <a:t>2015-2016 </a:t>
            </a:r>
            <a:r>
              <a:rPr lang="en-US" altLang="en-US" sz="2400" dirty="0"/>
              <a:t>x Simulator Rating</a:t>
            </a:r>
          </a:p>
          <a:p>
            <a:pPr marL="457200" indent="-457200">
              <a:lnSpc>
                <a:spcPct val="90000"/>
              </a:lnSpc>
              <a:buFontTx/>
              <a:buNone/>
            </a:pPr>
            <a:endParaRPr lang="en-US" altLang="en-US" sz="2400" dirty="0"/>
          </a:p>
          <a:p>
            <a:pPr marL="457200" indent="-457200">
              <a:lnSpc>
                <a:spcPct val="90000"/>
              </a:lnSpc>
              <a:buFontTx/>
              <a:buNone/>
            </a:pPr>
            <a:r>
              <a:rPr lang="en-US" altLang="en-US" sz="2400" dirty="0" smtClean="0"/>
              <a:t>(+) </a:t>
            </a:r>
            <a:r>
              <a:rPr lang="en-US" altLang="en-US" sz="2400" dirty="0"/>
              <a:t>ADM Increase (if applicable)		</a:t>
            </a:r>
          </a:p>
          <a:p>
            <a:pPr marL="457200" indent="-457200">
              <a:lnSpc>
                <a:spcPct val="90000"/>
              </a:lnSpc>
              <a:buFontTx/>
              <a:buNone/>
            </a:pPr>
            <a:endParaRPr lang="en-US" altLang="en-US" sz="2400" dirty="0"/>
          </a:p>
          <a:p>
            <a:pPr marL="838200" lvl="1" indent="-381000">
              <a:lnSpc>
                <a:spcPct val="90000"/>
              </a:lnSpc>
              <a:buFontTx/>
              <a:buNone/>
            </a:pPr>
            <a:r>
              <a:rPr lang="en-US" altLang="en-US" sz="2000" dirty="0"/>
              <a:t>(  )Salary/Benefits Adjustments</a:t>
            </a:r>
          </a:p>
          <a:p>
            <a:pPr marL="457200" indent="-457200">
              <a:lnSpc>
                <a:spcPct val="90000"/>
              </a:lnSpc>
              <a:buFontTx/>
              <a:buNone/>
            </a:pPr>
            <a:endParaRPr lang="en-US" altLang="en-US" sz="2400" dirty="0"/>
          </a:p>
          <a:p>
            <a:pPr marL="457200" indent="-457200">
              <a:lnSpc>
                <a:spcPct val="90000"/>
              </a:lnSpc>
              <a:buFontTx/>
              <a:buNone/>
            </a:pPr>
            <a:r>
              <a:rPr lang="en-US" altLang="en-US" sz="2400" dirty="0"/>
              <a:t>= Estimated Transportation Funding for </a:t>
            </a:r>
            <a:r>
              <a:rPr lang="en-US" altLang="en-US" sz="2400" dirty="0" smtClean="0"/>
              <a:t>2016 </a:t>
            </a:r>
            <a:r>
              <a:rPr lang="en-US" altLang="en-US" sz="2400" dirty="0"/>
              <a:t>- </a:t>
            </a:r>
            <a:r>
              <a:rPr lang="en-US" altLang="en-US" sz="2400" dirty="0" smtClean="0"/>
              <a:t>2017</a:t>
            </a:r>
            <a:r>
              <a:rPr lang="en-US" altLang="en-US" sz="2400" dirty="0"/>
              <a:t>					</a:t>
            </a:r>
          </a:p>
          <a:p>
            <a:pPr marL="457200" indent="-457200">
              <a:lnSpc>
                <a:spcPct val="90000"/>
              </a:lnSpc>
              <a:buFontTx/>
              <a:buAutoNum type="arabicPeriod"/>
            </a:pP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965173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Adjacency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atch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2969</TotalTime>
  <Words>4376</Words>
  <Application>Microsoft Office PowerPoint</Application>
  <PresentationFormat>On-screen Show (4:3)</PresentationFormat>
  <Paragraphs>784</Paragraphs>
  <Slides>97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97</vt:i4>
      </vt:variant>
    </vt:vector>
  </HeadingPairs>
  <TitlesOfParts>
    <vt:vector size="115" baseType="lpstr">
      <vt:lpstr>ＭＳ Ｐゴシック</vt:lpstr>
      <vt:lpstr>Arial</vt:lpstr>
      <vt:lpstr>Arial Narrow</vt:lpstr>
      <vt:lpstr>Book Antiqua</vt:lpstr>
      <vt:lpstr>Calibri</vt:lpstr>
      <vt:lpstr>Cambria</vt:lpstr>
      <vt:lpstr>Garamond</vt:lpstr>
      <vt:lpstr>Lucida Sans</vt:lpstr>
      <vt:lpstr>Symbol</vt:lpstr>
      <vt:lpstr>Times New Roman</vt:lpstr>
      <vt:lpstr>Tw Cen MT</vt:lpstr>
      <vt:lpstr>Wingdings</vt:lpstr>
      <vt:lpstr>Wingdings 2</vt:lpstr>
      <vt:lpstr>Wingdings 3</vt:lpstr>
      <vt:lpstr>Adjacency</vt:lpstr>
      <vt:lpstr>Apex</vt:lpstr>
      <vt:lpstr>Thatch</vt:lpstr>
      <vt:lpstr>Organic</vt:lpstr>
      <vt:lpstr>TRANSPORTATION FINANCE</vt:lpstr>
      <vt:lpstr>Reimbursement (TD19)</vt:lpstr>
      <vt:lpstr>NC Public School Laws</vt:lpstr>
      <vt:lpstr>Reimbursement Law / Policy</vt:lpstr>
      <vt:lpstr>Two Primary Sources</vt:lpstr>
      <vt:lpstr>Extra Use of the Yellow Bus</vt:lpstr>
      <vt:lpstr>Permitted Without Refunding</vt:lpstr>
      <vt:lpstr>Refund Rate Guide</vt:lpstr>
      <vt:lpstr>Key is State Initiatives</vt:lpstr>
      <vt:lpstr>How Much? Per Mile </vt:lpstr>
      <vt:lpstr>How Much? Per Student</vt:lpstr>
      <vt:lpstr>Support of Local Vehicles</vt:lpstr>
      <vt:lpstr>Refunding for Local Vehicle Support</vt:lpstr>
      <vt:lpstr>Category Breakdown</vt:lpstr>
      <vt:lpstr>Refunding – Continuity</vt:lpstr>
      <vt:lpstr>WHY is that easier?!</vt:lpstr>
      <vt:lpstr>THE MONTHLY TRANSPORTATION REFUND REPORT TD-19 REPORTING &amp; REIMBURSEMENT</vt:lpstr>
      <vt:lpstr>Now What?</vt:lpstr>
      <vt:lpstr>TD -19 REFUND REPORT</vt:lpstr>
      <vt:lpstr>Transportation Reimbursement</vt:lpstr>
      <vt:lpstr>Parts issue, Records and inventory  </vt:lpstr>
      <vt:lpstr>Annual Report TD-1</vt:lpstr>
      <vt:lpstr>Parts Issue Process Overview</vt:lpstr>
      <vt:lpstr>Purchase</vt:lpstr>
      <vt:lpstr>PowerPoint Presentation</vt:lpstr>
      <vt:lpstr>PowerPoint Presentation</vt:lpstr>
      <vt:lpstr>Distribution of Parts</vt:lpstr>
      <vt:lpstr>The Devil in the Details</vt:lpstr>
      <vt:lpstr>High Level Keys to Success</vt:lpstr>
      <vt:lpstr>PowerPoint Presentation</vt:lpstr>
      <vt:lpstr>Issue Process Outline</vt:lpstr>
      <vt:lpstr>Issue Process Outline</vt:lpstr>
      <vt:lpstr>Who Cares About Records?</vt:lpstr>
      <vt:lpstr>Guiding Principals On Data</vt:lpstr>
      <vt:lpstr>PowerPoint Presentation</vt:lpstr>
      <vt:lpstr>Supervisor Expectations</vt:lpstr>
      <vt:lpstr>This is Why Technicians/Supervisors Need to Give VMRS Codes….. </vt:lpstr>
      <vt:lpstr>Data Entry Expectations</vt:lpstr>
      <vt:lpstr>Data Entry Expectations Continued</vt:lpstr>
      <vt:lpstr>Data to the Legislature</vt:lpstr>
      <vt:lpstr>Annual physical Inventory</vt:lpstr>
      <vt:lpstr>Process</vt:lpstr>
      <vt:lpstr>Purpose</vt:lpstr>
      <vt:lpstr>Last Opportunity </vt:lpstr>
      <vt:lpstr>Inventory Shortages</vt:lpstr>
      <vt:lpstr>Why is it a problem? </vt:lpstr>
      <vt:lpstr>Questioned Costs</vt:lpstr>
      <vt:lpstr>How Big Was the Problem?</vt:lpstr>
      <vt:lpstr>How Big is the Problem? UPDATE!</vt:lpstr>
      <vt:lpstr>Reminder: Guiding Principals On Data Entry</vt:lpstr>
      <vt:lpstr>DPI Audit Findings</vt:lpstr>
      <vt:lpstr>DPI Audit Findings</vt:lpstr>
      <vt:lpstr>DPI Audit Findings</vt:lpstr>
      <vt:lpstr>Resources</vt:lpstr>
      <vt:lpstr>Public Schools Transportation:  Allotment Overview</vt:lpstr>
      <vt:lpstr>Purpose of the Transportation Allotment</vt:lpstr>
      <vt:lpstr>Big Picture</vt:lpstr>
      <vt:lpstr>County? City? Both?</vt:lpstr>
      <vt:lpstr>In More Detail</vt:lpstr>
      <vt:lpstr>Funding Base </vt:lpstr>
      <vt:lpstr>Deriving the Budget Rating</vt:lpstr>
      <vt:lpstr>Budget Rating - Site Characteristics</vt:lpstr>
      <vt:lpstr>Linear What?</vt:lpstr>
      <vt:lpstr>Budget Rating Graphically</vt:lpstr>
      <vt:lpstr>PowerPoint Presentation</vt:lpstr>
      <vt:lpstr>PowerPoint Presentation</vt:lpstr>
      <vt:lpstr>PowerPoint Presentation</vt:lpstr>
      <vt:lpstr>Current year allotment = Funding base  * Budget Rating + Adjustments</vt:lpstr>
      <vt:lpstr>Budget Rating</vt:lpstr>
      <vt:lpstr>New Run Rating AKA Current Rating</vt:lpstr>
      <vt:lpstr>The Trouble with the New Run Rating</vt:lpstr>
      <vt:lpstr>Simulator Rating</vt:lpstr>
      <vt:lpstr>Questions So Far ??</vt:lpstr>
      <vt:lpstr>Expenses In Detail</vt:lpstr>
      <vt:lpstr>Funding Base –  Eligible (YES) Expenditures</vt:lpstr>
      <vt:lpstr>Ineligible Expenditures (NO)</vt:lpstr>
      <vt:lpstr>Ineligible Expenditures (NO)</vt:lpstr>
      <vt:lpstr> CAN Use PRC 056 Funds “Eligible”</vt:lpstr>
      <vt:lpstr> CAN Use PRC 056 Funds “Eligible”</vt:lpstr>
      <vt:lpstr> CAN Use PRC 056 Funds “Eligible”</vt:lpstr>
      <vt:lpstr>CAN NOT Use PRC 056 Funds</vt:lpstr>
      <vt:lpstr> CAN NOT Use PRC 056 Funds</vt:lpstr>
      <vt:lpstr>CAN Use PRC 056 Funds but NOT part of the Funding Base – Ineligible “No” Expenditures</vt:lpstr>
      <vt:lpstr>CAN Use PRC 056 Funds but NOT part of the Funding Base – Ineligible “No” Expenditures</vt:lpstr>
      <vt:lpstr>Budget Rating Simulator</vt:lpstr>
      <vt:lpstr>Allotment Sheet</vt:lpstr>
      <vt:lpstr>PowerPoint Presentation</vt:lpstr>
      <vt:lpstr>PowerPoint Presentation</vt:lpstr>
      <vt:lpstr> Estimating Your Allotment When Fuel Prices are Falling</vt:lpstr>
      <vt:lpstr>Agenda</vt:lpstr>
      <vt:lpstr>Budget Rating Simulator</vt:lpstr>
      <vt:lpstr>THE IMPACT OF FALLING FUEL PRICES</vt:lpstr>
      <vt:lpstr>Estimating Transportation Allotment for 2016-2017</vt:lpstr>
      <vt:lpstr>PRC 56 Allotment (Transportation)</vt:lpstr>
      <vt:lpstr>Funding Base =  Total Eligible State and Local Expenditures  (PRC 56) for 2015-2016</vt:lpstr>
      <vt:lpstr>CALCULATE SIMULATOR RATING</vt:lpstr>
      <vt:lpstr>Estimate Transportation Funding</vt:lpstr>
    </vt:vector>
  </TitlesOfParts>
  <Company>ncdpi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KHorky</dc:creator>
  <cp:lastModifiedBy>Derek Graham</cp:lastModifiedBy>
  <cp:revision>51</cp:revision>
  <dcterms:created xsi:type="dcterms:W3CDTF">2005-06-17T17:47:18Z</dcterms:created>
  <dcterms:modified xsi:type="dcterms:W3CDTF">2016-02-16T21:16:36Z</dcterms:modified>
</cp:coreProperties>
</file>