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320" r:id="rId2"/>
    <p:sldId id="321" r:id="rId3"/>
    <p:sldId id="306" r:id="rId4"/>
    <p:sldId id="257" r:id="rId5"/>
    <p:sldId id="331" r:id="rId6"/>
    <p:sldId id="256" r:id="rId7"/>
    <p:sldId id="307" r:id="rId8"/>
    <p:sldId id="308" r:id="rId9"/>
    <p:sldId id="322" r:id="rId10"/>
    <p:sldId id="323" r:id="rId11"/>
    <p:sldId id="319" r:id="rId12"/>
    <p:sldId id="330" r:id="rId13"/>
    <p:sldId id="338" r:id="rId14"/>
    <p:sldId id="324" r:id="rId15"/>
    <p:sldId id="327" r:id="rId16"/>
    <p:sldId id="339" r:id="rId17"/>
    <p:sldId id="340" r:id="rId18"/>
    <p:sldId id="313" r:id="rId19"/>
    <p:sldId id="332" r:id="rId20"/>
    <p:sldId id="333" r:id="rId21"/>
    <p:sldId id="334" r:id="rId22"/>
    <p:sldId id="335" r:id="rId23"/>
    <p:sldId id="336" r:id="rId24"/>
    <p:sldId id="337" r:id="rId25"/>
    <p:sldId id="262" r:id="rId26"/>
    <p:sldId id="315" r:id="rId27"/>
    <p:sldId id="304" r:id="rId28"/>
    <p:sldId id="316" r:id="rId29"/>
    <p:sldId id="328" r:id="rId30"/>
    <p:sldId id="305" r:id="rId31"/>
    <p:sldId id="261" r:id="rId32"/>
    <p:sldId id="318" r:id="rId33"/>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8000"/>
    <a:srgbClr val="800000"/>
    <a:srgbClr val="9900FF"/>
    <a:srgbClr val="000099"/>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6" autoAdjust="0"/>
  </p:normalViewPr>
  <p:slideViewPr>
    <p:cSldViewPr>
      <p:cViewPr varScale="1">
        <p:scale>
          <a:sx n="100" d="100"/>
          <a:sy n="100" d="100"/>
        </p:scale>
        <p:origin x="-210"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6" name="Rectangle 20"/>
          <p:cNvSpPr>
            <a:spLocks noGrp="1"/>
          </p:cNvSpPr>
          <p:nvPr>
            <p:ph type="ctrTitle"/>
          </p:nvPr>
        </p:nvSpPr>
        <p:spPr>
          <a:xfrm>
            <a:off x="722376" y="2688336"/>
            <a:ext cx="7772400" cy="3108960"/>
          </a:xfrm>
        </p:spPr>
        <p:txBody>
          <a:bodyPr anchor="t">
            <a:noAutofit/>
          </a:bodyPr>
          <a:lstStyle>
            <a:lvl1pPr algn="ctr">
              <a:defRPr lang="en-US" sz="6200" b="1" cap="none" spc="0" dirty="0" smtClean="0">
                <a:ln w="1905"/>
                <a:gradFill>
                  <a:gsLst>
                    <a:gs pos="0">
                      <a:schemeClr val="tx2">
                        <a:shade val="30000"/>
                        <a:satMod val="255000"/>
                      </a:schemeClr>
                    </a:gs>
                    <a:gs pos="58000">
                      <a:schemeClr val="tx2">
                        <a:tint val="90000"/>
                        <a:satMod val="300000"/>
                      </a:schemeClr>
                    </a:gs>
                    <a:gs pos="100000">
                      <a:schemeClr val="tx2">
                        <a:tint val="80000"/>
                        <a:satMod val="255000"/>
                      </a:schemeClr>
                    </a:gs>
                  </a:gsLst>
                  <a:lin ang="5400000"/>
                </a:gradFill>
                <a:effectLst>
                  <a:innerShdw blurRad="69850" dist="43180" dir="5400000">
                    <a:srgbClr val="000000">
                      <a:alpha val="65000"/>
                    </a:srgbClr>
                  </a:innerShdw>
                </a:effectLst>
              </a:defRPr>
            </a:lvl1pPr>
          </a:lstStyle>
          <a:p>
            <a:r>
              <a:rPr lang="en-US" smtClean="0"/>
              <a:t>Click to edit Master title style</a:t>
            </a:r>
            <a:endParaRPr lang="en-US" dirty="0"/>
          </a:p>
        </p:txBody>
      </p:sp>
      <p:sp>
        <p:nvSpPr>
          <p:cNvPr id="24" name="Rectangle 26"/>
          <p:cNvSpPr>
            <a:spLocks noGrp="1"/>
          </p:cNvSpPr>
          <p:nvPr>
            <p:ph type="subTitle" idx="1"/>
          </p:nvPr>
        </p:nvSpPr>
        <p:spPr>
          <a:xfrm>
            <a:off x="722376" y="1133856"/>
            <a:ext cx="7772400" cy="1508760"/>
          </a:xfrm>
        </p:spPr>
        <p:txBody>
          <a:bodyPr anchor="b">
            <a:normAutofit/>
          </a:bodyPr>
          <a:lstStyle>
            <a:lvl1pPr marL="0" indent="0" algn="ctr">
              <a:buNone/>
              <a:defRPr lang="en-US" sz="2200" b="0">
                <a:solidFill>
                  <a:schemeClr val="tx2">
                    <a:shade val="55000"/>
                  </a:schemeClr>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4" name="Rectangle 22"/>
          <p:cNvSpPr>
            <a:spLocks noGrp="1"/>
          </p:cNvSpPr>
          <p:nvPr>
            <p:ph type="dt" sz="half" idx="10"/>
          </p:nvPr>
        </p:nvSpPr>
        <p:spPr/>
        <p:txBody>
          <a:bodyPr/>
          <a:lstStyle>
            <a:lvl1pPr>
              <a:defRPr/>
            </a:lvl1pPr>
          </a:lstStyle>
          <a:p>
            <a:pPr>
              <a:defRPr/>
            </a:pPr>
            <a:endParaRPr/>
          </a:p>
        </p:txBody>
      </p:sp>
      <p:sp>
        <p:nvSpPr>
          <p:cNvPr id="5" name="Rectangle 18"/>
          <p:cNvSpPr>
            <a:spLocks noGrp="1"/>
          </p:cNvSpPr>
          <p:nvPr>
            <p:ph type="ftr" sz="quarter" idx="11"/>
          </p:nvPr>
        </p:nvSpPr>
        <p:spPr/>
        <p:txBody>
          <a:bodyPr/>
          <a:lstStyle>
            <a:lvl1pPr>
              <a:defRPr/>
            </a:lvl1pPr>
          </a:lstStyle>
          <a:p>
            <a:pPr>
              <a:defRPr/>
            </a:pPr>
            <a:endParaRPr/>
          </a:p>
        </p:txBody>
      </p:sp>
      <p:sp>
        <p:nvSpPr>
          <p:cNvPr id="6" name="Rectangle 15"/>
          <p:cNvSpPr>
            <a:spLocks noGrp="1"/>
          </p:cNvSpPr>
          <p:nvPr>
            <p:ph type="sldNum" sz="quarter" idx="12"/>
          </p:nvPr>
        </p:nvSpPr>
        <p:spPr/>
        <p:txBody>
          <a:bodyPr/>
          <a:lstStyle>
            <a:lvl1pPr>
              <a:defRPr/>
            </a:lvl1pPr>
          </a:lstStyle>
          <a:p>
            <a:pPr>
              <a:defRPr/>
            </a:pPr>
            <a:fld id="{D8236ABA-731D-4F9A-AAE6-D5ECA72A718B}" type="slidenum">
              <a:rPr/>
              <a:pPr>
                <a:defRPr/>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2"/>
          <p:cNvSpPr>
            <a:spLocks noGrp="1"/>
          </p:cNvSpPr>
          <p:nvPr>
            <p:ph type="dt" sz="half" idx="10"/>
          </p:nvPr>
        </p:nvSpPr>
        <p:spPr/>
        <p:txBody>
          <a:bodyPr/>
          <a:lstStyle>
            <a:lvl1pPr>
              <a:defRPr/>
            </a:lvl1pPr>
          </a:lstStyle>
          <a:p>
            <a:pPr>
              <a:defRPr/>
            </a:pPr>
            <a:endParaRPr/>
          </a:p>
        </p:txBody>
      </p:sp>
      <p:sp>
        <p:nvSpPr>
          <p:cNvPr id="5" name="Rectangle 18"/>
          <p:cNvSpPr>
            <a:spLocks noGrp="1"/>
          </p:cNvSpPr>
          <p:nvPr>
            <p:ph type="ftr" sz="quarter" idx="11"/>
          </p:nvPr>
        </p:nvSpPr>
        <p:spPr/>
        <p:txBody>
          <a:bodyPr/>
          <a:lstStyle>
            <a:lvl1pPr>
              <a:defRPr/>
            </a:lvl1pPr>
          </a:lstStyle>
          <a:p>
            <a:pPr>
              <a:defRPr/>
            </a:pPr>
            <a:endParaRPr/>
          </a:p>
        </p:txBody>
      </p:sp>
      <p:sp>
        <p:nvSpPr>
          <p:cNvPr id="6" name="Rectangle 15"/>
          <p:cNvSpPr>
            <a:spLocks noGrp="1"/>
          </p:cNvSpPr>
          <p:nvPr>
            <p:ph type="sldNum" sz="quarter" idx="12"/>
          </p:nvPr>
        </p:nvSpPr>
        <p:spPr/>
        <p:txBody>
          <a:bodyPr/>
          <a:lstStyle>
            <a:lvl1pPr>
              <a:defRPr/>
            </a:lvl1pPr>
          </a:lstStyle>
          <a:p>
            <a:pPr>
              <a:defRPr/>
            </a:pPr>
            <a:fld id="{6F742A28-9286-4E1D-B43E-70196ED8CAAF}" type="slidenum">
              <a:rPr/>
              <a:pPr>
                <a:defRPr/>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2"/>
          <p:cNvSpPr>
            <a:spLocks noGrp="1"/>
          </p:cNvSpPr>
          <p:nvPr>
            <p:ph type="dt" sz="half" idx="10"/>
          </p:nvPr>
        </p:nvSpPr>
        <p:spPr/>
        <p:txBody>
          <a:bodyPr/>
          <a:lstStyle>
            <a:lvl1pPr>
              <a:defRPr/>
            </a:lvl1pPr>
          </a:lstStyle>
          <a:p>
            <a:pPr>
              <a:defRPr/>
            </a:pPr>
            <a:endParaRPr/>
          </a:p>
        </p:txBody>
      </p:sp>
      <p:sp>
        <p:nvSpPr>
          <p:cNvPr id="5" name="Rectangle 18"/>
          <p:cNvSpPr>
            <a:spLocks noGrp="1"/>
          </p:cNvSpPr>
          <p:nvPr>
            <p:ph type="ftr" sz="quarter" idx="11"/>
          </p:nvPr>
        </p:nvSpPr>
        <p:spPr/>
        <p:txBody>
          <a:bodyPr/>
          <a:lstStyle>
            <a:lvl1pPr>
              <a:defRPr/>
            </a:lvl1pPr>
          </a:lstStyle>
          <a:p>
            <a:pPr>
              <a:defRPr/>
            </a:pPr>
            <a:endParaRPr/>
          </a:p>
        </p:txBody>
      </p:sp>
      <p:sp>
        <p:nvSpPr>
          <p:cNvPr id="6" name="Rectangle 15"/>
          <p:cNvSpPr>
            <a:spLocks noGrp="1"/>
          </p:cNvSpPr>
          <p:nvPr>
            <p:ph type="sldNum" sz="quarter" idx="12"/>
          </p:nvPr>
        </p:nvSpPr>
        <p:spPr/>
        <p:txBody>
          <a:bodyPr/>
          <a:lstStyle>
            <a:lvl1pPr>
              <a:defRPr/>
            </a:lvl1pPr>
          </a:lstStyle>
          <a:p>
            <a:pPr>
              <a:defRPr/>
            </a:pPr>
            <a:fld id="{67EFF972-AD52-4124-A05C-8999B8355355}" type="slidenum">
              <a:rPr/>
              <a:pPr>
                <a:def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22"/>
          <p:cNvSpPr>
            <a:spLocks noGrp="1"/>
          </p:cNvSpPr>
          <p:nvPr>
            <p:ph type="dt" sz="half" idx="10"/>
          </p:nvPr>
        </p:nvSpPr>
        <p:spPr/>
        <p:txBody>
          <a:bodyPr/>
          <a:lstStyle>
            <a:lvl1pPr>
              <a:defRPr/>
            </a:lvl1pPr>
          </a:lstStyle>
          <a:p>
            <a:pPr>
              <a:defRPr/>
            </a:pPr>
            <a:endParaRPr/>
          </a:p>
        </p:txBody>
      </p:sp>
      <p:sp>
        <p:nvSpPr>
          <p:cNvPr id="5" name="Rectangle 18"/>
          <p:cNvSpPr>
            <a:spLocks noGrp="1"/>
          </p:cNvSpPr>
          <p:nvPr>
            <p:ph type="ftr" sz="quarter" idx="11"/>
          </p:nvPr>
        </p:nvSpPr>
        <p:spPr/>
        <p:txBody>
          <a:bodyPr/>
          <a:lstStyle>
            <a:lvl1pPr>
              <a:defRPr/>
            </a:lvl1pPr>
          </a:lstStyle>
          <a:p>
            <a:pPr>
              <a:defRPr/>
            </a:pPr>
            <a:endParaRPr/>
          </a:p>
        </p:txBody>
      </p:sp>
      <p:sp>
        <p:nvSpPr>
          <p:cNvPr id="6" name="Rectangle 15"/>
          <p:cNvSpPr>
            <a:spLocks noGrp="1"/>
          </p:cNvSpPr>
          <p:nvPr>
            <p:ph type="sldNum" sz="quarter" idx="12"/>
          </p:nvPr>
        </p:nvSpPr>
        <p:spPr/>
        <p:txBody>
          <a:bodyPr/>
          <a:lstStyle>
            <a:lvl1pPr>
              <a:defRPr/>
            </a:lvl1pPr>
          </a:lstStyle>
          <a:p>
            <a:pPr>
              <a:defRPr/>
            </a:pPr>
            <a:fld id="{B68F5629-0857-4D8F-B821-8C7C8ECE98A0}" type="slidenum">
              <a:rPr/>
              <a:pPr>
                <a:def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4" name="Rounded Rectangle 7"/>
          <p:cNvSpPr/>
          <p:nvPr/>
        </p:nvSpPr>
        <p:spPr>
          <a:xfrm>
            <a:off x="690563" y="491696"/>
            <a:ext cx="7762875" cy="5874608"/>
          </a:xfrm>
          <a:prstGeom prst="roundRect">
            <a:avLst>
              <a:gd name="adj" fmla="val 2238"/>
            </a:avLst>
          </a:prstGeom>
          <a:gradFill rotWithShape="1">
            <a:gsLst>
              <a:gs pos="0">
                <a:schemeClr val="bg1">
                  <a:satMod val="300000"/>
                  <a:alpha val="50000"/>
                </a:schemeClr>
              </a:gs>
              <a:gs pos="35000">
                <a:schemeClr val="bg1">
                  <a:satMod val="300000"/>
                  <a:alpha val="87000"/>
                </a:schemeClr>
              </a:gs>
              <a:gs pos="50000">
                <a:schemeClr val="bg1">
                  <a:satMod val="300000"/>
                  <a:alpha val="92000"/>
                </a:schemeClr>
              </a:gs>
              <a:gs pos="60000">
                <a:schemeClr val="bg1">
                  <a:satMod val="300000"/>
                  <a:alpha val="89000"/>
                </a:schemeClr>
              </a:gs>
              <a:gs pos="100000">
                <a:schemeClr val="bg1">
                  <a:satMod val="300000"/>
                  <a:alpha val="55000"/>
                </a:schemeClr>
              </a:gs>
            </a:gsLst>
            <a:lin ang="5400000" scaled="1"/>
          </a:gradFill>
          <a:ln>
            <a:noFill/>
          </a:ln>
          <a:effectLst>
            <a:outerShdw blurRad="63500" dist="45720" dir="5400000" algn="t" rotWithShape="0">
              <a:schemeClr val="bg2">
                <a:shade val="30000"/>
                <a:satMod val="250000"/>
                <a:alpha val="90000"/>
              </a:schemeClr>
            </a:outerShdw>
          </a:effectLst>
          <a:scene3d>
            <a:camera prst="orthographicFront">
              <a:rot lat="0" lon="0" rev="0"/>
            </a:camera>
            <a:lightRig rig="contrasting" dir="t">
              <a:rot lat="0" lon="0" rev="7500000"/>
            </a:lightRig>
          </a:scene3d>
          <a:sp3d contourW="6350" prstMaterial="powder">
            <a:bevelT w="50800" h="63500"/>
            <a:contourClr>
              <a:schemeClr val="bg2">
                <a:shade val="90000"/>
                <a:lumMod val="55000"/>
              </a:schemeClr>
            </a:contourClr>
          </a:sp3d>
        </p:spPr>
        <p:txBody>
          <a:bodyPr anchor="ctr"/>
          <a:lstStyle/>
          <a:p>
            <a:pPr algn="ctr" fontAlgn="auto">
              <a:spcBef>
                <a:spcPts val="0"/>
              </a:spcBef>
              <a:spcAft>
                <a:spcPts val="0"/>
              </a:spcAft>
              <a:defRPr/>
            </a:pPr>
            <a:endParaRPr lang="en-US" sz="1800" kern="0" dirty="0">
              <a:solidFill>
                <a:sysClr val="window" lastClr="FFFFFF"/>
              </a:solidFill>
              <a:latin typeface="Corbel"/>
            </a:endParaRPr>
          </a:p>
        </p:txBody>
      </p:sp>
      <p:sp>
        <p:nvSpPr>
          <p:cNvPr id="2" name="Rectangle 2"/>
          <p:cNvSpPr>
            <a:spLocks noGrp="1"/>
          </p:cNvSpPr>
          <p:nvPr>
            <p:ph type="title"/>
          </p:nvPr>
        </p:nvSpPr>
        <p:spPr>
          <a:xfrm>
            <a:off x="777240" y="795996"/>
            <a:ext cx="7589520" cy="3112843"/>
          </a:xfrm>
        </p:spPr>
        <p:txBody>
          <a:bodyPr/>
          <a:lstStyle>
            <a:lvl1pPr algn="ctr">
              <a:buNone/>
              <a:defRPr lang="en-US" sz="6200" b="1" cap="none" spc="0" dirty="0">
                <a:ln w="1905"/>
                <a:gradFill>
                  <a:gsLst>
                    <a:gs pos="0">
                      <a:schemeClr val="tx2">
                        <a:shade val="30000"/>
                        <a:satMod val="255000"/>
                      </a:schemeClr>
                    </a:gs>
                    <a:gs pos="58000">
                      <a:schemeClr val="tx2">
                        <a:tint val="90000"/>
                        <a:satMod val="300000"/>
                      </a:schemeClr>
                    </a:gs>
                    <a:gs pos="100000">
                      <a:schemeClr val="tx2">
                        <a:tint val="80000"/>
                        <a:satMod val="255000"/>
                      </a:schemeClr>
                    </a:gs>
                  </a:gsLst>
                  <a:lin ang="5400000"/>
                </a:gradFill>
                <a:effectLst>
                  <a:innerShdw blurRad="69850" dist="43180" dir="5400000">
                    <a:srgbClr val="000000">
                      <a:alpha val="65000"/>
                    </a:srgbClr>
                  </a:innerShdw>
                </a:effectLst>
              </a:defRPr>
            </a:lvl1pPr>
          </a:lstStyle>
          <a:p>
            <a:r>
              <a:rPr lang="en-US" smtClean="0"/>
              <a:t>Click to edit Master title style</a:t>
            </a:r>
            <a:endParaRPr lang="en-US" dirty="0"/>
          </a:p>
        </p:txBody>
      </p:sp>
      <p:sp>
        <p:nvSpPr>
          <p:cNvPr id="3" name="Rectangle 3"/>
          <p:cNvSpPr>
            <a:spLocks noGrp="1"/>
          </p:cNvSpPr>
          <p:nvPr>
            <p:ph type="body" idx="1"/>
          </p:nvPr>
        </p:nvSpPr>
        <p:spPr>
          <a:xfrm>
            <a:off x="777240" y="3948552"/>
            <a:ext cx="7589520" cy="1509712"/>
          </a:xfrm>
        </p:spPr>
        <p:txBody>
          <a:bodyPr>
            <a:normAutofit/>
          </a:bodyPr>
          <a:lstStyle>
            <a:lvl1pPr indent="0" algn="ctr">
              <a:buNone/>
              <a:defRPr lang="en-US" sz="2200" b="0" smtClean="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5" name="Rectangle 4"/>
          <p:cNvSpPr>
            <a:spLocks noGrp="1"/>
          </p:cNvSpPr>
          <p:nvPr>
            <p:ph type="dt" sz="half" idx="10"/>
          </p:nvPr>
        </p:nvSpPr>
        <p:spPr>
          <a:xfrm>
            <a:off x="762000" y="5959475"/>
            <a:ext cx="2133600" cy="365125"/>
          </a:xfrm>
        </p:spPr>
        <p:txBody>
          <a:bodyPr/>
          <a:lstStyle>
            <a:lvl1pPr>
              <a:defRPr/>
            </a:lvl1pPr>
          </a:lstStyle>
          <a:p>
            <a:pPr>
              <a:defRPr/>
            </a:pPr>
            <a:endParaRPr/>
          </a:p>
        </p:txBody>
      </p:sp>
      <p:sp>
        <p:nvSpPr>
          <p:cNvPr id="6" name="Rectangle 5"/>
          <p:cNvSpPr>
            <a:spLocks noGrp="1"/>
          </p:cNvSpPr>
          <p:nvPr>
            <p:ph type="ftr" sz="quarter" idx="11"/>
          </p:nvPr>
        </p:nvSpPr>
        <p:spPr>
          <a:xfrm>
            <a:off x="3124200" y="5959475"/>
            <a:ext cx="2895600" cy="365125"/>
          </a:xfrm>
        </p:spPr>
        <p:txBody>
          <a:bodyPr/>
          <a:lstStyle>
            <a:lvl1pPr>
              <a:defRPr/>
            </a:lvl1pPr>
          </a:lstStyle>
          <a:p>
            <a:pPr>
              <a:defRPr/>
            </a:pPr>
            <a:endParaRPr/>
          </a:p>
        </p:txBody>
      </p:sp>
      <p:sp>
        <p:nvSpPr>
          <p:cNvPr id="7" name="Rectangle 6"/>
          <p:cNvSpPr>
            <a:spLocks noGrp="1"/>
          </p:cNvSpPr>
          <p:nvPr>
            <p:ph type="sldNum" sz="quarter" idx="12"/>
          </p:nvPr>
        </p:nvSpPr>
        <p:spPr>
          <a:xfrm>
            <a:off x="6248400" y="5959475"/>
            <a:ext cx="2133600" cy="365125"/>
          </a:xfrm>
        </p:spPr>
        <p:txBody>
          <a:bodyPr/>
          <a:lstStyle>
            <a:lvl1pPr>
              <a:defRPr/>
            </a:lvl1pPr>
          </a:lstStyle>
          <a:p>
            <a:pPr>
              <a:defRPr/>
            </a:pPr>
            <a:fld id="{4B79D127-8EF1-406B-B8BF-AA93BE8E68FE}" type="slidenum">
              <a:rPr/>
              <a:pPr>
                <a:defRPr/>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a:p>
        </p:txBody>
      </p:sp>
      <p:sp>
        <p:nvSpPr>
          <p:cNvPr id="3" name="Rectangle 2"/>
          <p:cNvSpPr>
            <a:spLocks noGrp="1"/>
          </p:cNvSpPr>
          <p:nvPr>
            <p:ph sz="half" idx="1"/>
          </p:nvPr>
        </p:nvSpPr>
        <p:spPr>
          <a:xfrm>
            <a:off x="457200" y="1600200"/>
            <a:ext cx="4038600" cy="4525963"/>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p:cNvSpPr>
          <p:nvPr>
            <p:ph sz="half" idx="2"/>
          </p:nvPr>
        </p:nvSpPr>
        <p:spPr>
          <a:xfrm>
            <a:off x="4648200" y="1600200"/>
            <a:ext cx="4038600" cy="4525963"/>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22"/>
          <p:cNvSpPr>
            <a:spLocks noGrp="1"/>
          </p:cNvSpPr>
          <p:nvPr>
            <p:ph type="dt" sz="half" idx="10"/>
          </p:nvPr>
        </p:nvSpPr>
        <p:spPr/>
        <p:txBody>
          <a:bodyPr/>
          <a:lstStyle>
            <a:lvl1pPr>
              <a:defRPr/>
            </a:lvl1pPr>
          </a:lstStyle>
          <a:p>
            <a:pPr>
              <a:defRPr/>
            </a:pPr>
            <a:endParaRPr/>
          </a:p>
        </p:txBody>
      </p:sp>
      <p:sp>
        <p:nvSpPr>
          <p:cNvPr id="6" name="Rectangle 18"/>
          <p:cNvSpPr>
            <a:spLocks noGrp="1"/>
          </p:cNvSpPr>
          <p:nvPr>
            <p:ph type="ftr" sz="quarter" idx="11"/>
          </p:nvPr>
        </p:nvSpPr>
        <p:spPr/>
        <p:txBody>
          <a:bodyPr/>
          <a:lstStyle>
            <a:lvl1pPr>
              <a:defRPr/>
            </a:lvl1pPr>
          </a:lstStyle>
          <a:p>
            <a:pPr>
              <a:defRPr/>
            </a:pPr>
            <a:endParaRPr/>
          </a:p>
        </p:txBody>
      </p:sp>
      <p:sp>
        <p:nvSpPr>
          <p:cNvPr id="7" name="Rectangle 15"/>
          <p:cNvSpPr>
            <a:spLocks noGrp="1"/>
          </p:cNvSpPr>
          <p:nvPr>
            <p:ph type="sldNum" sz="quarter" idx="12"/>
          </p:nvPr>
        </p:nvSpPr>
        <p:spPr/>
        <p:txBody>
          <a:bodyPr/>
          <a:lstStyle>
            <a:lvl1pPr>
              <a:defRPr/>
            </a:lvl1pPr>
          </a:lstStyle>
          <a:p>
            <a:pPr>
              <a:defRPr/>
            </a:pPr>
            <a:fld id="{E1D0F310-D4A0-48F0-8070-857385BE3C94}" type="slidenum">
              <a:rPr/>
              <a:pPr>
                <a:def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Rectangle 1"/>
          <p:cNvSpPr>
            <a:spLocks noGrp="1"/>
          </p:cNvSpPr>
          <p:nvPr>
            <p:ph type="title"/>
          </p:nvPr>
        </p:nvSpPr>
        <p:spPr>
          <a:xfrm rot="16200000">
            <a:off x="-1965960" y="2785402"/>
            <a:ext cx="5760720" cy="914400"/>
          </a:xfrm>
        </p:spPr>
        <p:txBody>
          <a:bodyPr lIns="91440" rIns="91440" anchor="ctr">
            <a:noAutofit/>
          </a:bodyPr>
          <a:lstStyle>
            <a:lvl1pPr algn="ctr">
              <a:defRPr sz="3500"/>
            </a:lvl1pPr>
          </a:lstStyle>
          <a:p>
            <a:r>
              <a:rPr lang="en-US" smtClean="0"/>
              <a:t>Click to edit Master title style</a:t>
            </a:r>
            <a:endParaRPr lang="en-US" dirty="0"/>
          </a:p>
        </p:txBody>
      </p:sp>
      <p:sp>
        <p:nvSpPr>
          <p:cNvPr id="3" name="Rectangle 2"/>
          <p:cNvSpPr>
            <a:spLocks noGrp="1"/>
          </p:cNvSpPr>
          <p:nvPr>
            <p:ph type="body" idx="1"/>
          </p:nvPr>
        </p:nvSpPr>
        <p:spPr>
          <a:xfrm>
            <a:off x="1600200" y="547468"/>
            <a:ext cx="3383280" cy="639762"/>
          </a:xfrm>
          <a:prstGeom prst="roundRect">
            <a:avLst>
              <a:gd name="adj" fmla="val 6772"/>
            </a:avLst>
          </a:prstGeom>
          <a:solidFill>
            <a:schemeClr val="bg1">
              <a:alpha val="55000"/>
            </a:schemeClr>
          </a:solidFill>
          <a:ln w="12700">
            <a:solidFill>
              <a:schemeClr val="bg1"/>
            </a:solidFill>
          </a:ln>
        </p:spPr>
        <p:txBody>
          <a:bodyPr lIns="91440" tIns="91440" rIns="91440" bIns="91440" anchor="ctr">
            <a:noAutofit/>
          </a:bodyPr>
          <a:lstStyle>
            <a:lvl1pPr marL="0" indent="0" algn="l">
              <a:buNone/>
              <a:defRPr sz="1600" b="1"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Rectangle 3"/>
          <p:cNvSpPr>
            <a:spLocks noGrp="1"/>
          </p:cNvSpPr>
          <p:nvPr>
            <p:ph sz="half" idx="2"/>
          </p:nvPr>
        </p:nvSpPr>
        <p:spPr>
          <a:xfrm>
            <a:off x="1600200" y="1322362"/>
            <a:ext cx="3383280" cy="4800600"/>
          </a:xfrm>
        </p:spPr>
        <p:txBody>
          <a:bodyPr/>
          <a:lstStyle>
            <a:lvl1pPr>
              <a:defRPr sz="20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p:cNvSpPr>
          <p:nvPr>
            <p:ph type="body" sz="quarter" idx="3"/>
          </p:nvPr>
        </p:nvSpPr>
        <p:spPr>
          <a:xfrm>
            <a:off x="5128846" y="547468"/>
            <a:ext cx="3383280" cy="639762"/>
          </a:xfrm>
          <a:prstGeom prst="roundRect">
            <a:avLst>
              <a:gd name="adj" fmla="val 5673"/>
            </a:avLst>
          </a:prstGeom>
          <a:solidFill>
            <a:schemeClr val="bg1">
              <a:alpha val="55000"/>
            </a:schemeClr>
          </a:solidFill>
          <a:ln w="12700">
            <a:solidFill>
              <a:schemeClr val="bg1"/>
            </a:solidFill>
          </a:ln>
        </p:spPr>
        <p:txBody>
          <a:bodyPr lIns="91440" tIns="91440" rIns="91440" bIns="91440" anchor="ctr">
            <a:noAutofit/>
          </a:bodyPr>
          <a:lstStyle>
            <a:lvl1pPr marL="0" indent="0" algn="l">
              <a:buNone/>
              <a:defRPr sz="1600" b="1"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5"/>
          <p:cNvSpPr>
            <a:spLocks noGrp="1"/>
          </p:cNvSpPr>
          <p:nvPr>
            <p:ph sz="quarter" idx="4"/>
          </p:nvPr>
        </p:nvSpPr>
        <p:spPr>
          <a:xfrm>
            <a:off x="5128846" y="1322362"/>
            <a:ext cx="3383280" cy="4800600"/>
          </a:xfrm>
        </p:spPr>
        <p:txBody>
          <a:bodyPr/>
          <a:lstStyle>
            <a:lvl1pPr>
              <a:defRPr sz="20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22"/>
          <p:cNvSpPr>
            <a:spLocks noGrp="1"/>
          </p:cNvSpPr>
          <p:nvPr>
            <p:ph type="dt" sz="half" idx="10"/>
          </p:nvPr>
        </p:nvSpPr>
        <p:spPr/>
        <p:txBody>
          <a:bodyPr/>
          <a:lstStyle>
            <a:lvl1pPr>
              <a:defRPr/>
            </a:lvl1pPr>
          </a:lstStyle>
          <a:p>
            <a:pPr>
              <a:defRPr/>
            </a:pPr>
            <a:endParaRPr/>
          </a:p>
        </p:txBody>
      </p:sp>
      <p:sp>
        <p:nvSpPr>
          <p:cNvPr id="8" name="Rectangle 18"/>
          <p:cNvSpPr>
            <a:spLocks noGrp="1"/>
          </p:cNvSpPr>
          <p:nvPr>
            <p:ph type="ftr" sz="quarter" idx="11"/>
          </p:nvPr>
        </p:nvSpPr>
        <p:spPr/>
        <p:txBody>
          <a:bodyPr/>
          <a:lstStyle>
            <a:lvl1pPr>
              <a:defRPr/>
            </a:lvl1pPr>
          </a:lstStyle>
          <a:p>
            <a:pPr>
              <a:defRPr/>
            </a:pPr>
            <a:endParaRPr/>
          </a:p>
        </p:txBody>
      </p:sp>
      <p:sp>
        <p:nvSpPr>
          <p:cNvPr id="9" name="Rectangle 15"/>
          <p:cNvSpPr>
            <a:spLocks noGrp="1"/>
          </p:cNvSpPr>
          <p:nvPr>
            <p:ph type="sldNum" sz="quarter" idx="12"/>
          </p:nvPr>
        </p:nvSpPr>
        <p:spPr/>
        <p:txBody>
          <a:bodyPr/>
          <a:lstStyle>
            <a:lvl1pPr>
              <a:defRPr/>
            </a:lvl1pPr>
          </a:lstStyle>
          <a:p>
            <a:pPr>
              <a:defRPr/>
            </a:pPr>
            <a:fld id="{97554046-15B3-46C8-B776-EF7FFD11B1B9}" type="slidenum">
              <a:rPr/>
              <a:pPr>
                <a:defRPr/>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lvl1pPr>
              <a:defRPr lang="en-US"/>
            </a:lvl1pPr>
          </a:lstStyle>
          <a:p>
            <a:r>
              <a:rPr lang="en-US" smtClean="0"/>
              <a:t>Click to edit Master title style</a:t>
            </a:r>
            <a:endParaRPr lang="en-US"/>
          </a:p>
        </p:txBody>
      </p:sp>
      <p:sp>
        <p:nvSpPr>
          <p:cNvPr id="3" name="Rectangle 22"/>
          <p:cNvSpPr>
            <a:spLocks noGrp="1"/>
          </p:cNvSpPr>
          <p:nvPr>
            <p:ph type="dt" sz="half" idx="10"/>
          </p:nvPr>
        </p:nvSpPr>
        <p:spPr/>
        <p:txBody>
          <a:bodyPr/>
          <a:lstStyle>
            <a:lvl1pPr>
              <a:defRPr/>
            </a:lvl1pPr>
          </a:lstStyle>
          <a:p>
            <a:pPr>
              <a:defRPr/>
            </a:pPr>
            <a:endParaRPr/>
          </a:p>
        </p:txBody>
      </p:sp>
      <p:sp>
        <p:nvSpPr>
          <p:cNvPr id="4" name="Rectangle 18"/>
          <p:cNvSpPr>
            <a:spLocks noGrp="1"/>
          </p:cNvSpPr>
          <p:nvPr>
            <p:ph type="ftr" sz="quarter" idx="11"/>
          </p:nvPr>
        </p:nvSpPr>
        <p:spPr/>
        <p:txBody>
          <a:bodyPr/>
          <a:lstStyle>
            <a:lvl1pPr>
              <a:defRPr/>
            </a:lvl1pPr>
          </a:lstStyle>
          <a:p>
            <a:pPr>
              <a:defRPr/>
            </a:pPr>
            <a:endParaRPr/>
          </a:p>
        </p:txBody>
      </p:sp>
      <p:sp>
        <p:nvSpPr>
          <p:cNvPr id="5" name="Rectangle 15"/>
          <p:cNvSpPr>
            <a:spLocks noGrp="1"/>
          </p:cNvSpPr>
          <p:nvPr>
            <p:ph type="sldNum" sz="quarter" idx="12"/>
          </p:nvPr>
        </p:nvSpPr>
        <p:spPr/>
        <p:txBody>
          <a:bodyPr/>
          <a:lstStyle>
            <a:lvl1pPr>
              <a:defRPr/>
            </a:lvl1pPr>
          </a:lstStyle>
          <a:p>
            <a:pPr>
              <a:defRPr/>
            </a:pPr>
            <a:fld id="{1EE1A56B-414D-458C-8DEF-6CD4E741AD2A}" type="slidenum">
              <a:rPr/>
              <a:pPr>
                <a:defRPr/>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2"/>
          <p:cNvSpPr>
            <a:spLocks noGrp="1"/>
          </p:cNvSpPr>
          <p:nvPr>
            <p:ph type="dt" sz="half" idx="10"/>
          </p:nvPr>
        </p:nvSpPr>
        <p:spPr/>
        <p:txBody>
          <a:bodyPr/>
          <a:lstStyle>
            <a:lvl1pPr>
              <a:defRPr/>
            </a:lvl1pPr>
          </a:lstStyle>
          <a:p>
            <a:pPr>
              <a:defRPr/>
            </a:pPr>
            <a:endParaRPr/>
          </a:p>
        </p:txBody>
      </p:sp>
      <p:sp>
        <p:nvSpPr>
          <p:cNvPr id="3" name="Rectangle 18"/>
          <p:cNvSpPr>
            <a:spLocks noGrp="1"/>
          </p:cNvSpPr>
          <p:nvPr>
            <p:ph type="ftr" sz="quarter" idx="11"/>
          </p:nvPr>
        </p:nvSpPr>
        <p:spPr/>
        <p:txBody>
          <a:bodyPr/>
          <a:lstStyle>
            <a:lvl1pPr>
              <a:defRPr/>
            </a:lvl1pPr>
          </a:lstStyle>
          <a:p>
            <a:pPr>
              <a:defRPr/>
            </a:pPr>
            <a:endParaRPr/>
          </a:p>
        </p:txBody>
      </p:sp>
      <p:sp>
        <p:nvSpPr>
          <p:cNvPr id="4" name="Rectangle 15"/>
          <p:cNvSpPr>
            <a:spLocks noGrp="1"/>
          </p:cNvSpPr>
          <p:nvPr>
            <p:ph type="sldNum" sz="quarter" idx="12"/>
          </p:nvPr>
        </p:nvSpPr>
        <p:spPr/>
        <p:txBody>
          <a:bodyPr/>
          <a:lstStyle>
            <a:lvl1pPr>
              <a:defRPr/>
            </a:lvl1pPr>
          </a:lstStyle>
          <a:p>
            <a:pPr>
              <a:defRPr/>
            </a:pPr>
            <a:fld id="{2CEB9987-6DEF-4529-9B80-C065158E86F4}" type="slidenum">
              <a:rPr/>
              <a:pPr>
                <a:defRPr/>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a:spLocks noGrp="1"/>
          </p:cNvSpPr>
          <p:nvPr>
            <p:ph type="title"/>
          </p:nvPr>
        </p:nvSpPr>
        <p:spPr>
          <a:xfrm rot="16200000">
            <a:off x="-1828801" y="2888565"/>
            <a:ext cx="5486400" cy="914400"/>
          </a:xfrm>
        </p:spPr>
        <p:txBody>
          <a:bodyPr/>
          <a:lstStyle>
            <a:lvl1pPr algn="l">
              <a:defRPr sz="2800" b="1">
                <a:solidFill>
                  <a:schemeClr val="tx2"/>
                </a:solidFill>
                <a:effectLst/>
              </a:defRPr>
            </a:lvl1pPr>
          </a:lstStyle>
          <a:p>
            <a:r>
              <a:rPr lang="en-US" smtClean="0"/>
              <a:t>Click to edit Master title style</a:t>
            </a:r>
            <a:endParaRPr lang="en-US" dirty="0"/>
          </a:p>
        </p:txBody>
      </p:sp>
      <p:sp>
        <p:nvSpPr>
          <p:cNvPr id="3" name="Rectangle 2"/>
          <p:cNvSpPr>
            <a:spLocks noGrp="1"/>
          </p:cNvSpPr>
          <p:nvPr>
            <p:ph idx="1"/>
          </p:nvPr>
        </p:nvSpPr>
        <p:spPr>
          <a:xfrm>
            <a:off x="2590800" y="602566"/>
            <a:ext cx="5943600" cy="5486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p:cNvSpPr>
          <p:nvPr>
            <p:ph type="body" sz="half" idx="2"/>
          </p:nvPr>
        </p:nvSpPr>
        <p:spPr>
          <a:xfrm rot="16200000">
            <a:off x="-859303" y="2888566"/>
            <a:ext cx="5486400" cy="914400"/>
          </a:xfrm>
        </p:spPr>
        <p:txBody>
          <a:bodyPr lIns="91440" rIns="91440"/>
          <a:lstStyle>
            <a:lvl1pPr marL="0" indent="0" algn="l">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2"/>
          <p:cNvSpPr>
            <a:spLocks noGrp="1"/>
          </p:cNvSpPr>
          <p:nvPr>
            <p:ph type="dt" sz="half" idx="10"/>
          </p:nvPr>
        </p:nvSpPr>
        <p:spPr/>
        <p:txBody>
          <a:bodyPr/>
          <a:lstStyle>
            <a:lvl1pPr>
              <a:defRPr/>
            </a:lvl1pPr>
          </a:lstStyle>
          <a:p>
            <a:pPr>
              <a:defRPr/>
            </a:pPr>
            <a:endParaRPr/>
          </a:p>
        </p:txBody>
      </p:sp>
      <p:sp>
        <p:nvSpPr>
          <p:cNvPr id="6" name="Rectangle 18"/>
          <p:cNvSpPr>
            <a:spLocks noGrp="1"/>
          </p:cNvSpPr>
          <p:nvPr>
            <p:ph type="ftr" sz="quarter" idx="11"/>
          </p:nvPr>
        </p:nvSpPr>
        <p:spPr/>
        <p:txBody>
          <a:bodyPr/>
          <a:lstStyle>
            <a:lvl1pPr>
              <a:defRPr/>
            </a:lvl1pPr>
          </a:lstStyle>
          <a:p>
            <a:pPr>
              <a:defRPr/>
            </a:pPr>
            <a:endParaRPr/>
          </a:p>
        </p:txBody>
      </p:sp>
      <p:sp>
        <p:nvSpPr>
          <p:cNvPr id="7" name="Rectangle 15"/>
          <p:cNvSpPr>
            <a:spLocks noGrp="1"/>
          </p:cNvSpPr>
          <p:nvPr>
            <p:ph type="sldNum" sz="quarter" idx="12"/>
          </p:nvPr>
        </p:nvSpPr>
        <p:spPr/>
        <p:txBody>
          <a:bodyPr/>
          <a:lstStyle>
            <a:lvl1pPr>
              <a:defRPr/>
            </a:lvl1pPr>
          </a:lstStyle>
          <a:p>
            <a:pPr>
              <a:defRPr/>
            </a:pPr>
            <a:fld id="{B7DA8D6A-0E29-4D35-8BF2-48F287D5123B}" type="slidenum">
              <a:rPr/>
              <a:pPr>
                <a:defRPr/>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ounded Rectangle 7"/>
          <p:cNvSpPr/>
          <p:nvPr/>
        </p:nvSpPr>
        <p:spPr>
          <a:xfrm>
            <a:off x="4740275" y="795338"/>
            <a:ext cx="3960813" cy="5294312"/>
          </a:xfrm>
          <a:prstGeom prst="roundRect">
            <a:avLst>
              <a:gd name="adj" fmla="val 3541"/>
            </a:avLst>
          </a:prstGeom>
          <a:solidFill>
            <a:srgbClr val="FFFFFF">
              <a:alpha val="40000"/>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 name="Rectangle 2"/>
          <p:cNvSpPr>
            <a:spLocks noGrp="1"/>
          </p:cNvSpPr>
          <p:nvPr>
            <p:ph type="title"/>
          </p:nvPr>
        </p:nvSpPr>
        <p:spPr>
          <a:xfrm>
            <a:off x="5277728" y="3501743"/>
            <a:ext cx="3200400" cy="1143000"/>
          </a:xfrm>
        </p:spPr>
        <p:txBody>
          <a:bodyPr anchor="t">
            <a:noAutofit/>
          </a:bodyPr>
          <a:lstStyle>
            <a:lvl1pPr algn="ctr">
              <a:buNone/>
              <a:defRPr sz="2600" b="1">
                <a:solidFill>
                  <a:schemeClr val="tx2"/>
                </a:solidFill>
                <a:effectLst/>
              </a:defRPr>
            </a:lvl1pPr>
          </a:lstStyle>
          <a:p>
            <a:r>
              <a:rPr lang="en-US" smtClean="0"/>
              <a:t>Click to edit Master title style</a:t>
            </a:r>
            <a:endParaRPr lang="en-US" dirty="0"/>
          </a:p>
        </p:txBody>
      </p:sp>
      <p:sp>
        <p:nvSpPr>
          <p:cNvPr id="3" name="Rectangle 3"/>
          <p:cNvSpPr>
            <a:spLocks noGrp="1"/>
          </p:cNvSpPr>
          <p:nvPr>
            <p:ph type="pic" idx="1"/>
          </p:nvPr>
        </p:nvSpPr>
        <p:spPr>
          <a:xfrm>
            <a:off x="527537" y="821202"/>
            <a:ext cx="4550899" cy="5215597"/>
          </a:xfrm>
          <a:prstGeom prst="roundRect">
            <a:avLst>
              <a:gd name="adj" fmla="val 622"/>
            </a:avLst>
          </a:prstGeom>
          <a:solidFill>
            <a:schemeClr val="bg1">
              <a:lumMod val="85000"/>
            </a:schemeClr>
          </a:solidFill>
          <a:ln w="101600">
            <a:solidFill>
              <a:srgbClr val="FFFFFF"/>
            </a:solidFill>
            <a:miter lim="800000"/>
          </a:ln>
          <a:effectLst>
            <a:outerShdw blurRad="65000" dist="25000" dir="5400000" algn="t" rotWithShape="0">
              <a:schemeClr val="bg2">
                <a:shade val="30000"/>
                <a:satMod val="250000"/>
                <a:alpha val="85000"/>
              </a:schemeClr>
            </a:outerShdw>
          </a:effectLst>
          <a:scene3d>
            <a:camera prst="orthographicFront"/>
            <a:lightRig rig="soft" dir="t">
              <a:rot lat="0" lon="0" rev="20100000"/>
            </a:lightRig>
          </a:scene3d>
          <a:sp3d contourW="3810">
            <a:bevelT w="95250" h="25400"/>
            <a:contourClr>
              <a:schemeClr val="bg2">
                <a:shade val="45000"/>
                <a:satMod val="145000"/>
              </a:schemeClr>
            </a:contourClr>
          </a:sp3d>
        </p:spPr>
        <p:style>
          <a:lnRef idx="3">
            <a:schemeClr val="lt1"/>
          </a:lnRef>
          <a:fillRef idx="1">
            <a:schemeClr val="accent6"/>
          </a:fillRef>
          <a:effectRef idx="1">
            <a:schemeClr val="accent6"/>
          </a:effectRef>
          <a:fontRef idx="minor">
            <a:schemeClr val="lt1"/>
          </a:fontRef>
        </p:style>
        <p:txBody>
          <a:bodyPr>
            <a:normAutofit/>
          </a:bodyPr>
          <a:lstStyle>
            <a:lvl1pPr>
              <a:buNone/>
              <a:defRPr sz="3200">
                <a:solidFill>
                  <a:schemeClr val="tx1"/>
                </a:solidFill>
              </a:defRPr>
            </a:lvl1pPr>
          </a:lstStyle>
          <a:p>
            <a:pPr lvl="0"/>
            <a:r>
              <a:rPr lang="en-US" noProof="0" dirty="0" smtClean="0"/>
              <a:t>Click icon to add picture</a:t>
            </a:r>
            <a:endParaRPr lang="en-US" noProof="0" dirty="0"/>
          </a:p>
        </p:txBody>
      </p:sp>
      <p:sp>
        <p:nvSpPr>
          <p:cNvPr id="4" name="Rectangle 4"/>
          <p:cNvSpPr>
            <a:spLocks noGrp="1"/>
          </p:cNvSpPr>
          <p:nvPr>
            <p:ph type="body" sz="half" idx="2"/>
          </p:nvPr>
        </p:nvSpPr>
        <p:spPr>
          <a:xfrm>
            <a:off x="5277728" y="1600200"/>
            <a:ext cx="3200400" cy="1825343"/>
          </a:xfrm>
        </p:spPr>
        <p:txBody>
          <a:bodyPr bIns="0" anchor="b">
            <a:normAutofit/>
          </a:bodyPr>
          <a:lstStyle>
            <a:lvl1pPr marL="0" marR="0" indent="0" algn="ctr">
              <a:buFontTx/>
              <a:buNone/>
              <a:defRPr sz="1300">
                <a:solidFill>
                  <a:schemeClr val="tx1">
                    <a:tint val="95000"/>
                  </a:schemeClr>
                </a:solidFill>
              </a:defRPr>
            </a:lvl1pPr>
            <a:lvl2pPr marL="460375" marR="0" indent="-112713">
              <a:buFontTx/>
              <a:buNone/>
              <a:defRPr sz="1200"/>
            </a:lvl2pPr>
            <a:lvl3pPr marL="914400" marR="0" indent="-117475">
              <a:buFontTx/>
              <a:buNone/>
              <a:defRPr sz="1000"/>
            </a:lvl3pPr>
            <a:lvl4pPr marL="1316038" marR="0" indent="-112713">
              <a:buFontTx/>
              <a:buNone/>
              <a:defRPr sz="900"/>
            </a:lvl4pPr>
            <a:lvl5pPr marL="1711325" marR="0" indent="-117475">
              <a:buFontTx/>
              <a:buNone/>
              <a:defRPr sz="900"/>
            </a:lvl5pPr>
          </a:lstStyle>
          <a:p>
            <a:pPr lvl="0"/>
            <a:r>
              <a:rPr lang="en-US" smtClean="0"/>
              <a:t>Click to edit Master text styles</a:t>
            </a:r>
          </a:p>
        </p:txBody>
      </p:sp>
      <p:sp>
        <p:nvSpPr>
          <p:cNvPr id="6" name="Rectangle 5"/>
          <p:cNvSpPr>
            <a:spLocks noGrp="1"/>
          </p:cNvSpPr>
          <p:nvPr>
            <p:ph type="dt" sz="half" idx="10"/>
          </p:nvPr>
        </p:nvSpPr>
        <p:spPr/>
        <p:txBody>
          <a:bodyPr/>
          <a:lstStyle>
            <a:lvl1pPr>
              <a:defRPr/>
            </a:lvl1pPr>
          </a:lstStyle>
          <a:p>
            <a:pPr>
              <a:defRPr/>
            </a:pPr>
            <a:endParaRPr/>
          </a:p>
        </p:txBody>
      </p:sp>
      <p:sp>
        <p:nvSpPr>
          <p:cNvPr id="7" name="Rectangle 6"/>
          <p:cNvSpPr>
            <a:spLocks noGrp="1"/>
          </p:cNvSpPr>
          <p:nvPr>
            <p:ph type="ftr" sz="quarter" idx="11"/>
          </p:nvPr>
        </p:nvSpPr>
        <p:spPr/>
        <p:txBody>
          <a:bodyPr/>
          <a:lstStyle>
            <a:lvl1pPr>
              <a:defRPr/>
            </a:lvl1pPr>
          </a:lstStyle>
          <a:p>
            <a:pPr>
              <a:defRPr/>
            </a:pPr>
            <a:endParaRPr/>
          </a:p>
        </p:txBody>
      </p:sp>
      <p:sp>
        <p:nvSpPr>
          <p:cNvPr id="8" name="Rectangle 7"/>
          <p:cNvSpPr>
            <a:spLocks noGrp="1"/>
          </p:cNvSpPr>
          <p:nvPr>
            <p:ph type="sldNum" sz="quarter" idx="12"/>
          </p:nvPr>
        </p:nvSpPr>
        <p:spPr/>
        <p:txBody>
          <a:bodyPr/>
          <a:lstStyle>
            <a:lvl1pPr>
              <a:defRPr/>
            </a:lvl1pPr>
          </a:lstStyle>
          <a:p>
            <a:pPr>
              <a:defRPr/>
            </a:pPr>
            <a:fld id="{16932BF9-FAB3-4E2D-A720-85A93AA7DDAD}" type="slidenum">
              <a:rPr/>
              <a:pPr>
                <a:def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Rounded Rectangle 8"/>
          <p:cNvSpPr/>
          <p:nvPr/>
        </p:nvSpPr>
        <p:spPr>
          <a:xfrm>
            <a:off x="342900" y="228600"/>
            <a:ext cx="8458200" cy="6400800"/>
          </a:xfrm>
          <a:prstGeom prst="roundRect">
            <a:avLst>
              <a:gd name="adj" fmla="val 2238"/>
            </a:avLst>
          </a:prstGeom>
          <a:gradFill rotWithShape="1">
            <a:gsLst>
              <a:gs pos="0">
                <a:schemeClr val="bg1">
                  <a:satMod val="300000"/>
                  <a:alpha val="50000"/>
                </a:schemeClr>
              </a:gs>
              <a:gs pos="35000">
                <a:schemeClr val="bg1">
                  <a:satMod val="300000"/>
                  <a:alpha val="87000"/>
                </a:schemeClr>
              </a:gs>
              <a:gs pos="50000">
                <a:schemeClr val="bg1">
                  <a:satMod val="300000"/>
                  <a:alpha val="92000"/>
                </a:schemeClr>
              </a:gs>
              <a:gs pos="60000">
                <a:schemeClr val="bg1">
                  <a:satMod val="300000"/>
                  <a:alpha val="89000"/>
                </a:schemeClr>
              </a:gs>
              <a:gs pos="100000">
                <a:schemeClr val="bg1">
                  <a:satMod val="300000"/>
                  <a:alpha val="55000"/>
                </a:schemeClr>
              </a:gs>
            </a:gsLst>
            <a:lin ang="5400000" scaled="1"/>
          </a:gradFill>
          <a:ln>
            <a:noFill/>
          </a:ln>
          <a:effectLst>
            <a:outerShdw blurRad="63500" dist="45720" dir="5400000" algn="t" rotWithShape="0">
              <a:schemeClr val="bg2">
                <a:shade val="30000"/>
                <a:satMod val="250000"/>
                <a:alpha val="90000"/>
              </a:schemeClr>
            </a:outerShdw>
          </a:effectLst>
          <a:scene3d>
            <a:camera prst="orthographicFront">
              <a:rot lat="0" lon="0" rev="0"/>
            </a:camera>
            <a:lightRig rig="contrasting" dir="t">
              <a:rot lat="0" lon="0" rev="7500000"/>
            </a:lightRig>
          </a:scene3d>
          <a:sp3d contourW="6350" prstMaterial="powder">
            <a:bevelT w="50800" h="63500"/>
            <a:contourClr>
              <a:schemeClr val="bg2">
                <a:shade val="90000"/>
                <a:lumMod val="55000"/>
              </a:schemeClr>
            </a:contourClr>
          </a:sp3d>
        </p:spPr>
        <p:txBody>
          <a:bodyPr anchor="ctr"/>
          <a:lstStyle/>
          <a:p>
            <a:pPr algn="ctr" fontAlgn="auto">
              <a:spcBef>
                <a:spcPts val="0"/>
              </a:spcBef>
              <a:spcAft>
                <a:spcPts val="0"/>
              </a:spcAft>
              <a:defRPr/>
            </a:pPr>
            <a:endParaRPr lang="en-US" sz="1800" kern="0" dirty="0">
              <a:solidFill>
                <a:sysClr val="window" lastClr="FFFFFF"/>
              </a:solidFill>
              <a:latin typeface="Corbel"/>
            </a:endParaRPr>
          </a:p>
        </p:txBody>
      </p:sp>
      <p:sp>
        <p:nvSpPr>
          <p:cNvPr id="2" name="Rectangle 10"/>
          <p:cNvSpPr>
            <a:spLocks noGrp="1"/>
          </p:cNvSpPr>
          <p:nvPr>
            <p:ph type="title"/>
          </p:nvPr>
        </p:nvSpPr>
        <p:spPr>
          <a:xfrm>
            <a:off x="457200" y="304800"/>
            <a:ext cx="8229600" cy="1143000"/>
          </a:xfrm>
          <a:prstGeom prst="rect">
            <a:avLst/>
          </a:prstGeom>
        </p:spPr>
        <p:txBody>
          <a:bodyPr anchor="b" anchorCtr="0">
            <a:normAutofit/>
            <a:scene3d>
              <a:camera prst="orthographicFront"/>
              <a:lightRig rig="soft" dir="t">
                <a:rot lat="0" lon="0" rev="2100000"/>
              </a:lightRig>
            </a:scene3d>
            <a:sp3d prstMaterial="matte"/>
          </a:bodyPr>
          <a:lstStyle/>
          <a:p>
            <a:r>
              <a:rPr lang="en-US" smtClean="0"/>
              <a:t>Click to edit Master title style</a:t>
            </a:r>
            <a:endParaRPr lang="en-US" dirty="0"/>
          </a:p>
        </p:txBody>
      </p:sp>
      <p:sp>
        <p:nvSpPr>
          <p:cNvPr id="1030" name="Rectangle 11"/>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45720" tIns="45720" rIns="4572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 name="Rectangle 22"/>
          <p:cNvSpPr>
            <a:spLocks noGrp="1"/>
          </p:cNvSpPr>
          <p:nvPr>
            <p:ph type="dt" sz="half" idx="2"/>
          </p:nvPr>
        </p:nvSpPr>
        <p:spPr>
          <a:xfrm>
            <a:off x="457200" y="6215063"/>
            <a:ext cx="2133600" cy="365125"/>
          </a:xfrm>
          <a:prstGeom prst="rect">
            <a:avLst/>
          </a:prstGeom>
        </p:spPr>
        <p:txBody>
          <a:bodyPr anchor="b" anchorCtr="0"/>
          <a:lstStyle>
            <a:lvl1pPr>
              <a:defRPr lang="en-US" sz="1000" b="0">
                <a:solidFill>
                  <a:schemeClr val="tx2">
                    <a:tint val="75000"/>
                    <a:satMod val="150000"/>
                  </a:schemeClr>
                </a:solidFill>
                <a:latin typeface="+mn-lt"/>
                <a:ea typeface="+mn-lt"/>
                <a:cs typeface="+mn-lt"/>
              </a:defRPr>
            </a:lvl1pPr>
          </a:lstStyle>
          <a:p>
            <a:pPr>
              <a:defRPr/>
            </a:pPr>
            <a:endParaRPr/>
          </a:p>
        </p:txBody>
      </p:sp>
      <p:sp>
        <p:nvSpPr>
          <p:cNvPr id="18" name="Rectangle 18"/>
          <p:cNvSpPr>
            <a:spLocks noGrp="1"/>
          </p:cNvSpPr>
          <p:nvPr>
            <p:ph type="ftr" sz="quarter" idx="3"/>
          </p:nvPr>
        </p:nvSpPr>
        <p:spPr>
          <a:xfrm>
            <a:off x="3124200" y="6215063"/>
            <a:ext cx="2895600" cy="365125"/>
          </a:xfrm>
          <a:prstGeom prst="rect">
            <a:avLst/>
          </a:prstGeom>
        </p:spPr>
        <p:txBody>
          <a:bodyPr anchor="b" anchorCtr="0"/>
          <a:lstStyle>
            <a:lvl1pPr algn="ctr">
              <a:defRPr lang="en-US" sz="1000" b="0">
                <a:solidFill>
                  <a:schemeClr val="tx2">
                    <a:tint val="75000"/>
                    <a:satMod val="150000"/>
                  </a:schemeClr>
                </a:solidFill>
                <a:latin typeface="+mn-lt"/>
                <a:ea typeface="+mn-lt"/>
                <a:cs typeface="+mn-lt"/>
              </a:defRPr>
            </a:lvl1pPr>
          </a:lstStyle>
          <a:p>
            <a:pPr>
              <a:defRPr/>
            </a:pPr>
            <a:endParaRPr/>
          </a:p>
        </p:txBody>
      </p:sp>
      <p:sp>
        <p:nvSpPr>
          <p:cNvPr id="13" name="Rectangle 15"/>
          <p:cNvSpPr>
            <a:spLocks noGrp="1"/>
          </p:cNvSpPr>
          <p:nvPr>
            <p:ph type="sldNum" sz="quarter" idx="4"/>
          </p:nvPr>
        </p:nvSpPr>
        <p:spPr>
          <a:xfrm>
            <a:off x="6553200" y="6215063"/>
            <a:ext cx="2133600" cy="365125"/>
          </a:xfrm>
          <a:prstGeom prst="rect">
            <a:avLst/>
          </a:prstGeom>
        </p:spPr>
        <p:txBody>
          <a:bodyPr anchor="b" anchorCtr="0"/>
          <a:lstStyle>
            <a:lvl1pPr algn="r">
              <a:defRPr lang="en-US" sz="1000" b="0" smtClean="0">
                <a:solidFill>
                  <a:schemeClr val="tx2">
                    <a:tint val="75000"/>
                    <a:satMod val="150000"/>
                  </a:schemeClr>
                </a:solidFill>
                <a:latin typeface="+mn-lt"/>
                <a:ea typeface="+mn-lt"/>
                <a:cs typeface="+mn-lt"/>
              </a:defRPr>
            </a:lvl1pPr>
          </a:lstStyle>
          <a:p>
            <a:pPr>
              <a:defRPr/>
            </a:pPr>
            <a:fld id="{188CDB53-B012-4941-BBCB-0D01F57D92AC}" type="slidenum">
              <a:rPr/>
              <a:pPr>
                <a:defRPr/>
              </a:pPr>
              <a:t>‹#›</a:t>
            </a:fld>
            <a:endParaRPr/>
          </a:p>
        </p:txBody>
      </p:sp>
    </p:spTree>
  </p:cSld>
  <p:clrMap bg1="lt1" tx1="dk1" bg2="lt2" tx2="dk2" accent1="accent1" accent2="accent2" accent3="accent3" accent4="accent4" accent5="accent5" accent6="accent6" hlink="hlink" folHlink="folHlink"/>
  <p:sldLayoutIdLst>
    <p:sldLayoutId id="2147483673" r:id="rId1"/>
    <p:sldLayoutId id="2147483672" r:id="rId2"/>
    <p:sldLayoutId id="2147483674" r:id="rId3"/>
    <p:sldLayoutId id="2147483671" r:id="rId4"/>
    <p:sldLayoutId id="2147483670" r:id="rId5"/>
    <p:sldLayoutId id="2147483669" r:id="rId6"/>
    <p:sldLayoutId id="2147483668" r:id="rId7"/>
    <p:sldLayoutId id="2147483667" r:id="rId8"/>
    <p:sldLayoutId id="2147483675" r:id="rId9"/>
    <p:sldLayoutId id="2147483666" r:id="rId10"/>
    <p:sldLayoutId id="2147483665" r:id="rId11"/>
  </p:sldLayoutIdLst>
  <p:txStyles>
    <p:titleStyle>
      <a:defPPr>
        <a:defRPr sz="4400">
          <a:solidFill>
            <a:schemeClr val="tx2">
              <a:shade val="80000"/>
              <a:satMod val="150000"/>
            </a:schemeClr>
          </a:solidFill>
          <a:latin typeface="+mj-lt"/>
          <a:ea typeface="+mj-ea"/>
          <a:cs typeface="+mj-cs"/>
        </a:defRPr>
      </a:defPPr>
      <a:lvl1pPr algn="ctr" rtl="0" fontAlgn="base">
        <a:spcBef>
          <a:spcPct val="0"/>
        </a:spcBef>
        <a:spcAft>
          <a:spcPct val="0"/>
        </a:spcAft>
        <a:defRPr lang="en-US" sz="5300" b="1" kern="1200" dirty="0">
          <a:solidFill>
            <a:srgbClr val="171B73"/>
          </a:solidFill>
          <a:latin typeface="+mj-lt"/>
          <a:ea typeface="+mj-lt"/>
          <a:cs typeface="+mj-lt"/>
        </a:defRPr>
      </a:lvl1pPr>
      <a:lvl2pPr algn="ctr" rtl="0" fontAlgn="base">
        <a:spcBef>
          <a:spcPct val="0"/>
        </a:spcBef>
        <a:spcAft>
          <a:spcPct val="0"/>
        </a:spcAft>
        <a:defRPr sz="5300" b="1">
          <a:solidFill>
            <a:srgbClr val="171B73"/>
          </a:solidFill>
          <a:latin typeface="Bodoni MT"/>
          <a:ea typeface="Bodoni MT"/>
          <a:cs typeface="Bodoni MT"/>
        </a:defRPr>
      </a:lvl2pPr>
      <a:lvl3pPr algn="ctr" rtl="0" fontAlgn="base">
        <a:spcBef>
          <a:spcPct val="0"/>
        </a:spcBef>
        <a:spcAft>
          <a:spcPct val="0"/>
        </a:spcAft>
        <a:defRPr sz="5300" b="1">
          <a:solidFill>
            <a:srgbClr val="171B73"/>
          </a:solidFill>
          <a:latin typeface="Bodoni MT"/>
          <a:ea typeface="Bodoni MT"/>
          <a:cs typeface="Bodoni MT"/>
        </a:defRPr>
      </a:lvl3pPr>
      <a:lvl4pPr algn="ctr" rtl="0" fontAlgn="base">
        <a:spcBef>
          <a:spcPct val="0"/>
        </a:spcBef>
        <a:spcAft>
          <a:spcPct val="0"/>
        </a:spcAft>
        <a:defRPr sz="5300" b="1">
          <a:solidFill>
            <a:srgbClr val="171B73"/>
          </a:solidFill>
          <a:latin typeface="Bodoni MT"/>
          <a:ea typeface="Bodoni MT"/>
          <a:cs typeface="Bodoni MT"/>
        </a:defRPr>
      </a:lvl4pPr>
      <a:lvl5pPr algn="ctr" rtl="0" fontAlgn="base">
        <a:spcBef>
          <a:spcPct val="0"/>
        </a:spcBef>
        <a:spcAft>
          <a:spcPct val="0"/>
        </a:spcAft>
        <a:defRPr sz="5300" b="1">
          <a:solidFill>
            <a:srgbClr val="171B73"/>
          </a:solidFill>
          <a:latin typeface="Bodoni MT"/>
          <a:ea typeface="Bodoni MT"/>
          <a:cs typeface="Bodoni MT"/>
        </a:defRPr>
      </a:lvl5pPr>
      <a:lvl6pPr marL="457200" algn="ctr" rtl="0" fontAlgn="base">
        <a:spcBef>
          <a:spcPct val="0"/>
        </a:spcBef>
        <a:spcAft>
          <a:spcPct val="0"/>
        </a:spcAft>
        <a:defRPr sz="5300" b="1">
          <a:solidFill>
            <a:srgbClr val="171B73"/>
          </a:solidFill>
          <a:latin typeface="Bodoni MT"/>
          <a:ea typeface="Bodoni MT"/>
          <a:cs typeface="Bodoni MT"/>
        </a:defRPr>
      </a:lvl6pPr>
      <a:lvl7pPr marL="914400" algn="ctr" rtl="0" fontAlgn="base">
        <a:spcBef>
          <a:spcPct val="0"/>
        </a:spcBef>
        <a:spcAft>
          <a:spcPct val="0"/>
        </a:spcAft>
        <a:defRPr sz="5300" b="1">
          <a:solidFill>
            <a:srgbClr val="171B73"/>
          </a:solidFill>
          <a:latin typeface="Bodoni MT"/>
          <a:ea typeface="Bodoni MT"/>
          <a:cs typeface="Bodoni MT"/>
        </a:defRPr>
      </a:lvl7pPr>
      <a:lvl8pPr marL="1371600" algn="ctr" rtl="0" fontAlgn="base">
        <a:spcBef>
          <a:spcPct val="0"/>
        </a:spcBef>
        <a:spcAft>
          <a:spcPct val="0"/>
        </a:spcAft>
        <a:defRPr sz="5300" b="1">
          <a:solidFill>
            <a:srgbClr val="171B73"/>
          </a:solidFill>
          <a:latin typeface="Bodoni MT"/>
          <a:ea typeface="Bodoni MT"/>
          <a:cs typeface="Bodoni MT"/>
        </a:defRPr>
      </a:lvl8pPr>
      <a:lvl9pPr marL="1828800" algn="ctr" rtl="0" fontAlgn="base">
        <a:spcBef>
          <a:spcPct val="0"/>
        </a:spcBef>
        <a:spcAft>
          <a:spcPct val="0"/>
        </a:spcAft>
        <a:defRPr sz="5300" b="1">
          <a:solidFill>
            <a:srgbClr val="171B73"/>
          </a:solidFill>
          <a:latin typeface="Bodoni MT"/>
          <a:ea typeface="Bodoni MT"/>
          <a:cs typeface="Bodoni MT"/>
        </a:defRPr>
      </a:lvl9pPr>
    </p:titleStyle>
    <p:bodyStyle>
      <a:defPPr>
        <a:defRPr>
          <a:solidFill>
            <a:schemeClr val="tx1"/>
          </a:solidFill>
          <a:latin typeface="+mn-lt"/>
          <a:ea typeface="+mn-ea"/>
          <a:cs typeface="+mn-cs"/>
        </a:defRPr>
      </a:defPPr>
      <a:lvl1pPr marL="457200" indent="-273050" algn="l" rtl="0" fontAlgn="base">
        <a:spcBef>
          <a:spcPct val="20000"/>
        </a:spcBef>
        <a:spcAft>
          <a:spcPct val="0"/>
        </a:spcAft>
        <a:buClr>
          <a:schemeClr val="accent1"/>
        </a:buClr>
        <a:buSzPct val="80000"/>
        <a:buFont typeface="Wingdings 2" pitchFamily="18" charset="2"/>
        <a:buChar char=""/>
        <a:defRPr sz="2800">
          <a:solidFill>
            <a:schemeClr val="tx1"/>
          </a:solidFill>
          <a:latin typeface="+mn-lt"/>
          <a:ea typeface="+mn-lt"/>
          <a:cs typeface="+mn-lt"/>
        </a:defRPr>
      </a:lvl1pPr>
      <a:lvl2pPr marL="758825" indent="-228600" algn="l" rtl="0" fontAlgn="base">
        <a:spcBef>
          <a:spcPct val="20000"/>
        </a:spcBef>
        <a:spcAft>
          <a:spcPct val="0"/>
        </a:spcAft>
        <a:buClr>
          <a:schemeClr val="accent2"/>
        </a:buClr>
        <a:buFont typeface="Wingdings 2" pitchFamily="18" charset="2"/>
        <a:buChar char=""/>
        <a:defRPr sz="2200">
          <a:solidFill>
            <a:schemeClr val="tx1"/>
          </a:solidFill>
          <a:latin typeface="+mn-lt"/>
          <a:ea typeface="+mn-lt"/>
          <a:cs typeface="+mn-lt"/>
        </a:defRPr>
      </a:lvl2pPr>
      <a:lvl3pPr marL="1031875" indent="-228600" algn="l" rtl="0" fontAlgn="base">
        <a:spcBef>
          <a:spcPct val="20000"/>
        </a:spcBef>
        <a:spcAft>
          <a:spcPct val="0"/>
        </a:spcAft>
        <a:buClr>
          <a:srgbClr val="C43D1F"/>
        </a:buClr>
        <a:buFont typeface="Wingdings 2" pitchFamily="18" charset="2"/>
        <a:buChar char=""/>
        <a:defRPr sz="2000">
          <a:solidFill>
            <a:schemeClr val="tx1"/>
          </a:solidFill>
          <a:latin typeface="+mn-lt"/>
          <a:ea typeface="+mn-lt"/>
          <a:cs typeface="+mn-lt"/>
        </a:defRPr>
      </a:lvl3pPr>
      <a:lvl4pPr marL="1296988" indent="-228600" algn="l" rtl="0" fontAlgn="base">
        <a:spcBef>
          <a:spcPct val="20000"/>
        </a:spcBef>
        <a:spcAft>
          <a:spcPct val="0"/>
        </a:spcAft>
        <a:buClr>
          <a:srgbClr val="B42469"/>
        </a:buClr>
        <a:buFont typeface="Wingdings 2" pitchFamily="18" charset="2"/>
        <a:buChar char=""/>
        <a:defRPr>
          <a:solidFill>
            <a:schemeClr val="tx1"/>
          </a:solidFill>
          <a:latin typeface="+mn-lt"/>
          <a:ea typeface="+mn-lt"/>
          <a:cs typeface="+mn-lt"/>
        </a:defRPr>
      </a:lvl4pPr>
      <a:lvl5pPr marL="1554163" indent="-228600" algn="l" rtl="0" fontAlgn="base">
        <a:spcBef>
          <a:spcPct val="20000"/>
        </a:spcBef>
        <a:spcAft>
          <a:spcPct val="0"/>
        </a:spcAft>
        <a:buClr>
          <a:srgbClr val="7B309B"/>
        </a:buClr>
        <a:buFont typeface="Wingdings 2" pitchFamily="18" charset="2"/>
        <a:buChar char=""/>
        <a:defRPr>
          <a:solidFill>
            <a:schemeClr val="tx1"/>
          </a:solidFill>
          <a:latin typeface="+mn-lt"/>
          <a:ea typeface="+mn-lt"/>
          <a:cs typeface="+mn-lt"/>
        </a:defRPr>
      </a:lvl5pPr>
      <a:lvl6pPr marL="1810512" indent="-228600" algn="l" eaLnBrk="1" hangingPunct="1">
        <a:buClr>
          <a:schemeClr val="accent6"/>
        </a:buClr>
        <a:buFont typeface="Wingdings 2" pitchFamily="18" charset="2"/>
        <a:buChar char=""/>
        <a:defRPr lang="en-US" sz="1600" baseline="0" smtClean="0">
          <a:latin typeface="+mn-lt"/>
        </a:defRPr>
      </a:lvl6pPr>
      <a:lvl7pPr marL="2075688" indent="-228600" algn="l" eaLnBrk="1" hangingPunct="1">
        <a:buClr>
          <a:schemeClr val="tx2"/>
        </a:buClr>
        <a:buFont typeface="Wingdings 2" pitchFamily="18" charset="2"/>
        <a:buChar char=""/>
        <a:defRPr lang="en-US" sz="1600" baseline="0" smtClean="0">
          <a:latin typeface="+mn-lt"/>
        </a:defRPr>
      </a:lvl7pPr>
      <a:lvl8pPr marL="2340864" indent="-228600" algn="l" eaLnBrk="1" hangingPunct="1">
        <a:buClr>
          <a:schemeClr val="accent2"/>
        </a:buClr>
        <a:buFont typeface="Wingdings 2" pitchFamily="18" charset="2"/>
        <a:buChar char=""/>
        <a:defRPr sz="1600" baseline="0">
          <a:latin typeface="+mn-lt"/>
        </a:defRPr>
      </a:lvl8pPr>
      <a:lvl9pPr marL="2596896" indent="-228600" algn="l" eaLnBrk="1" hangingPunct="1">
        <a:buClr>
          <a:schemeClr val="accent1"/>
        </a:buClr>
        <a:buFont typeface="Wingdings 2" pitchFamily="18" charset="2"/>
        <a:buChar char=""/>
        <a:defRPr sz="1400" baseline="0">
          <a:latin typeface="+mn-lt"/>
        </a:defRPr>
      </a:lvl9pPr>
    </p:bodyStyle>
    <p:otherStyle>
      <a:defPPr>
        <a:defRPr>
          <a:solidFill>
            <a:schemeClr val="tx1"/>
          </a:solidFill>
          <a:latin typeface="+mn-lt"/>
          <a:ea typeface="+mn-ea"/>
          <a:cs typeface="+mn-cs"/>
        </a:defRPr>
      </a:defPPr>
      <a:lvl1pPr marL="0" eaLnBrk="1" hangingPunct="1"/>
      <a:lvl2pPr marL="457200" eaLnBrk="1" hangingPunct="1"/>
      <a:lvl3pPr marL="914400" eaLnBrk="1" hangingPunct="1"/>
      <a:lvl4pPr marL="1371600" eaLnBrk="1" hangingPunct="1"/>
      <a:lvl5pPr marL="1828800" eaLnBrk="1" hangingPunct="1"/>
      <a:lvl6pPr marL="2286000" eaLnBrk="1" hangingPunct="1"/>
      <a:lvl7pPr marL="2743200" eaLnBrk="1" hangingPunct="1"/>
      <a:lvl8pPr marL="3200400" eaLnBrk="1" hangingPunct="1"/>
      <a:lvl9pPr marL="3657600" eaLnBrk="1" hangingPunct="1"/>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slideLayout" Target="../slideLayouts/slideLayout7.xml"/><Relationship Id="rId5" Type="http://schemas.openxmlformats.org/officeDocument/2006/relationships/image" Target="../media/image11.wmf"/><Relationship Id="rId4" Type="http://schemas.openxmlformats.org/officeDocument/2006/relationships/image" Target="../media/image10.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23000" b="-23000"/>
          </a:stretch>
        </a:blipFill>
        <a:effectLst/>
      </p:bgPr>
    </p:bg>
    <p:spTree>
      <p:nvGrpSpPr>
        <p:cNvPr id="1" name=""/>
        <p:cNvGrpSpPr/>
        <p:nvPr/>
      </p:nvGrpSpPr>
      <p:grpSpPr>
        <a:xfrm>
          <a:off x="0" y="0"/>
          <a:ext cx="0" cy="0"/>
          <a:chOff x="0" y="0"/>
          <a:chExt cx="0" cy="0"/>
        </a:xfrm>
      </p:grpSpPr>
      <p:sp>
        <p:nvSpPr>
          <p:cNvPr id="35842" name="Rectangle 2"/>
          <p:cNvSpPr>
            <a:spLocks noGrp="1"/>
          </p:cNvSpPr>
          <p:nvPr>
            <p:ph type="title"/>
          </p:nvPr>
        </p:nvSpPr>
        <p:spPr bwMode="auto">
          <a:xfrm>
            <a:off x="304800" y="1676400"/>
            <a:ext cx="7162800" cy="1569660"/>
          </a:xfrm>
          <a:noFill/>
          <a:scene3d>
            <a:camera prst="orthographicFront">
              <a:rot lat="20404758" lon="0" rev="600000"/>
            </a:camera>
            <a:lightRig rig="flood" dir="t"/>
          </a:scene3d>
          <a:sp3d>
            <a:bevelT/>
          </a:sp3d>
        </p:spPr>
        <p:txBody>
          <a:bodyPr vert="horz" wrap="square" lIns="91440" tIns="45720" rIns="91440" bIns="45720" numCol="1" compatLnSpc="1">
            <a:prstTxWarp prst="textNoShape">
              <a:avLst/>
            </a:prstTxWarp>
            <a:spAutoFit/>
            <a:scene3d>
              <a:camera prst="orthographicFront">
                <a:rot lat="20404758" lon="0" rev="600000"/>
              </a:camera>
              <a:lightRig rig="flood" dir="t"/>
            </a:scene3d>
            <a:sp3d extrusionH="158750" contourW="12700" prstMaterial="powder">
              <a:bevelT w="57150" h="63500"/>
              <a:bevelB w="12700"/>
              <a:extrusionClr>
                <a:srgbClr val="FFFF00"/>
              </a:extrusionClr>
              <a:contourClr>
                <a:srgbClr val="00B0F0"/>
              </a:contourClr>
            </a:sp3d>
          </a:bodyPr>
          <a:lstStyle/>
          <a:p>
            <a:r>
              <a:rPr sz="9600">
                <a:solidFill>
                  <a:srgbClr val="FFFF00"/>
                </a:solidFill>
                <a:effectLst>
                  <a:outerShdw blurRad="38100" dist="38100" dir="2700000" algn="tl">
                    <a:srgbClr val="000000">
                      <a:alpha val="43137"/>
                    </a:srgbClr>
                  </a:outerShdw>
                </a:effectLst>
                <a:latin typeface="Arial Black" pitchFamily="34" charset="0"/>
              </a:rPr>
              <a:t>NCWISE</a:t>
            </a:r>
          </a:p>
        </p:txBody>
      </p:sp>
      <p:sp>
        <p:nvSpPr>
          <p:cNvPr id="6" name="Rectangle 2"/>
          <p:cNvSpPr txBox="1">
            <a:spLocks/>
          </p:cNvSpPr>
          <p:nvPr/>
        </p:nvSpPr>
        <p:spPr bwMode="auto">
          <a:xfrm>
            <a:off x="685800" y="2971800"/>
            <a:ext cx="7162800" cy="1569660"/>
          </a:xfrm>
          <a:prstGeom prst="rect">
            <a:avLst/>
          </a:prstGeom>
          <a:noFill/>
          <a:scene3d>
            <a:camera prst="orthographicFront">
              <a:rot lat="20404758" lon="0" rev="600000"/>
            </a:camera>
            <a:lightRig rig="flood" dir="t"/>
          </a:scene3d>
          <a:sp3d>
            <a:bevelT/>
          </a:sp3d>
        </p:spPr>
        <p:txBody>
          <a:bodyPr vert="horz" wrap="square" lIns="91440" tIns="45720" rIns="91440" bIns="45720" numCol="1" anchor="b" anchorCtr="0" compatLnSpc="1">
            <a:prstTxWarp prst="textNoShape">
              <a:avLst/>
            </a:prstTxWarp>
            <a:spAutoFit/>
            <a:scene3d>
              <a:camera prst="orthographicFront">
                <a:rot lat="20404758" lon="0" rev="600000"/>
              </a:camera>
              <a:lightRig rig="flood" dir="t"/>
            </a:scene3d>
            <a:sp3d extrusionH="158750" contourW="12700" prstMaterial="powder">
              <a:bevelT w="57150" h="63500"/>
              <a:bevelB w="12700"/>
              <a:extrusionClr>
                <a:srgbClr val="FFFF00"/>
              </a:extrusionClr>
              <a:contourClr>
                <a:srgbClr val="00B0F0"/>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600" b="1" i="0" u="none" strike="noStrike" kern="120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Arial Black" pitchFamily="34" charset="0"/>
                <a:ea typeface="+mj-lt"/>
                <a:cs typeface="+mj-lt"/>
              </a:rPr>
              <a:t>2009</a:t>
            </a:r>
            <a:endParaRPr kumimoji="0" lang="en-US" sz="96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Arial Black" pitchFamily="34" charset="0"/>
              <a:ea typeface="+mj-lt"/>
              <a:cs typeface="+mj-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3"/>
          <p:cNvSpPr txBox="1">
            <a:spLocks noChangeArrowheads="1"/>
          </p:cNvSpPr>
          <p:nvPr/>
        </p:nvSpPr>
        <p:spPr bwMode="auto">
          <a:xfrm>
            <a:off x="457200" y="1524000"/>
            <a:ext cx="8229600" cy="4324261"/>
          </a:xfrm>
          <a:prstGeom prst="rect">
            <a:avLst/>
          </a:prstGeom>
          <a:noFill/>
          <a:ln w="9525">
            <a:noFill/>
            <a:miter lim="800000"/>
            <a:headEnd/>
            <a:tailEnd/>
          </a:ln>
        </p:spPr>
        <p:txBody>
          <a:bodyPr wrap="square">
            <a:spAutoFit/>
          </a:bodyPr>
          <a:lstStyle/>
          <a:p>
            <a:pPr algn="ctr">
              <a:spcAft>
                <a:spcPts val="1800"/>
              </a:spcAft>
            </a:pPr>
            <a:r>
              <a:rPr lang="en-US" sz="2800" b="1" dirty="0" smtClean="0"/>
              <a:t>Kindergartners and PRE-TRANSITION</a:t>
            </a:r>
            <a:endParaRPr lang="en-US" sz="2000" b="1" dirty="0"/>
          </a:p>
          <a:p>
            <a:pPr lvl="1" algn="just">
              <a:buFontTx/>
              <a:buChar char="•"/>
            </a:pPr>
            <a:r>
              <a:rPr lang="en-US" sz="2800" dirty="0" smtClean="0"/>
              <a:t>  </a:t>
            </a:r>
            <a:r>
              <a:rPr lang="en-US" dirty="0" smtClean="0"/>
              <a:t>IF you ARE having to manually enter them, that is ok.  If you follow the proper upload procedure, then they will not be deleted when you do an upload. </a:t>
            </a:r>
            <a:endParaRPr lang="en-US" b="1" dirty="0">
              <a:solidFill>
                <a:srgbClr val="FF0000"/>
              </a:solidFill>
            </a:endParaRPr>
          </a:p>
          <a:p>
            <a:pPr lvl="1" algn="just">
              <a:spcBef>
                <a:spcPct val="50000"/>
              </a:spcBef>
              <a:buFontTx/>
              <a:buChar char="•"/>
            </a:pPr>
            <a:r>
              <a:rPr lang="en-US" dirty="0"/>
              <a:t>  </a:t>
            </a:r>
            <a:r>
              <a:rPr lang="en-US" dirty="0" smtClean="0"/>
              <a:t>If you are working on planning for the Fall, there is NO reason to be concerned about whether the KI’s are current or if they are future 01’s.  They are in the right school and you will transport both grades the same.  The actual grade will be corrected as soon as you do an upload after the YET.</a:t>
            </a:r>
            <a:endParaRPr lang="en-US" dirty="0"/>
          </a:p>
        </p:txBody>
      </p:sp>
      <p:sp>
        <p:nvSpPr>
          <p:cNvPr id="4" name="Title 3"/>
          <p:cNvSpPr txBox="1">
            <a:spLocks/>
          </p:cNvSpPr>
          <p:nvPr/>
        </p:nvSpPr>
        <p:spPr>
          <a:xfrm>
            <a:off x="457200" y="304800"/>
            <a:ext cx="8229600" cy="685800"/>
          </a:xfrm>
          <a:prstGeom prst="rect">
            <a:avLst/>
          </a:prstGeom>
        </p:spPr>
        <p:txBody>
          <a:bodyPr anchor="b" anchorCtr="0">
            <a:normAutofit/>
            <a:scene3d>
              <a:camera prst="orthographicFront"/>
              <a:lightRig rig="soft" dir="t">
                <a:rot lat="0" lon="0" rev="2100000"/>
              </a:lightRig>
            </a:scene3d>
            <a:sp3d prstMaterial="matte"/>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rgbClr val="171B73"/>
                </a:solidFill>
                <a:effectLst/>
                <a:uLnTx/>
                <a:uFillTx/>
                <a:latin typeface="+mj-lt"/>
                <a:ea typeface="+mj-lt"/>
                <a:cs typeface="+mj-lt"/>
              </a:rPr>
              <a:t>Some Details</a:t>
            </a:r>
            <a:r>
              <a:rPr kumimoji="0" lang="en-US" sz="3600" b="1" i="0" u="none" strike="noStrike" kern="1200" cap="none" spc="0" normalizeH="0" noProof="0" dirty="0" smtClean="0">
                <a:ln>
                  <a:noFill/>
                </a:ln>
                <a:solidFill>
                  <a:srgbClr val="171B73"/>
                </a:solidFill>
                <a:effectLst/>
                <a:uLnTx/>
                <a:uFillTx/>
                <a:latin typeface="+mj-lt"/>
                <a:ea typeface="+mj-lt"/>
                <a:cs typeface="+mj-lt"/>
              </a:rPr>
              <a:t> About</a:t>
            </a:r>
            <a:r>
              <a:rPr kumimoji="0" lang="en-US" sz="3600" b="1" i="0" u="none" strike="noStrike" kern="1200" cap="none" spc="0" normalizeH="0" baseline="0" noProof="0" dirty="0" smtClean="0">
                <a:ln>
                  <a:noFill/>
                </a:ln>
                <a:solidFill>
                  <a:srgbClr val="171B73"/>
                </a:solidFill>
                <a:effectLst/>
                <a:uLnTx/>
                <a:uFillTx/>
                <a:latin typeface="+mj-lt"/>
                <a:ea typeface="+mj-lt"/>
                <a:cs typeface="+mj-lt"/>
              </a:rPr>
              <a:t> Pre-Transition</a:t>
            </a:r>
            <a:endParaRPr kumimoji="0" lang="en-US" sz="3600" b="1" i="0" u="none" strike="noStrike" kern="1200" cap="none" spc="0" normalizeH="0" baseline="0" noProof="0" dirty="0">
              <a:ln>
                <a:noFill/>
              </a:ln>
              <a:solidFill>
                <a:srgbClr val="171B73"/>
              </a:solidFill>
              <a:effectLst/>
              <a:uLnTx/>
              <a:uFillTx/>
              <a:latin typeface="+mj-lt"/>
              <a:ea typeface="+mj-lt"/>
              <a:cs typeface="+mj-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a:xfrm>
            <a:off x="457200" y="1371600"/>
            <a:ext cx="8229600" cy="4739759"/>
          </a:xfrm>
        </p:spPr>
        <p:style>
          <a:lnRef idx="1">
            <a:schemeClr val="accent1"/>
          </a:lnRef>
          <a:fillRef idx="2">
            <a:schemeClr val="accent1"/>
          </a:fillRef>
          <a:effectRef idx="1">
            <a:schemeClr val="accent1"/>
          </a:effectRef>
          <a:fontRef idx="minor">
            <a:schemeClr val="dk1"/>
          </a:fontRef>
        </p:style>
        <p:txBody>
          <a:bodyPr>
            <a:spAutoFit/>
          </a:bodyPr>
          <a:lstStyle/>
          <a:p>
            <a:pPr marL="0" lvl="1" indent="0">
              <a:spcBef>
                <a:spcPct val="0"/>
              </a:spcBef>
              <a:spcAft>
                <a:spcPts val="600"/>
              </a:spcAft>
              <a:buNone/>
            </a:pPr>
            <a:r>
              <a:rPr lang="en-US" sz="2400" dirty="0" smtClean="0"/>
              <a:t>You produce your download using Internet Explorer and accessing the Reporting Hub.  Get FAQ #14b and the location below:</a:t>
            </a:r>
          </a:p>
          <a:p>
            <a:pPr marL="0" lvl="1" indent="0">
              <a:spcBef>
                <a:spcPct val="0"/>
              </a:spcBef>
              <a:spcAft>
                <a:spcPts val="600"/>
              </a:spcAft>
              <a:buNone/>
            </a:pPr>
            <a:endParaRPr lang="en-US" sz="2400" dirty="0" smtClean="0"/>
          </a:p>
          <a:p>
            <a:pPr marL="0" lvl="1" indent="0" algn="ctr">
              <a:spcBef>
                <a:spcPct val="0"/>
              </a:spcBef>
              <a:spcAft>
                <a:spcPts val="1200"/>
              </a:spcAft>
              <a:buNone/>
            </a:pPr>
            <a:r>
              <a:rPr lang="en-US" sz="2800" dirty="0" smtClean="0">
                <a:solidFill>
                  <a:srgbClr val="0000FF"/>
                </a:solidFill>
              </a:rPr>
              <a:t>http://www.ncbussafety.org/TIMStrg.html</a:t>
            </a:r>
          </a:p>
          <a:p>
            <a:pPr marL="0" lvl="1" indent="0" algn="ctr">
              <a:spcBef>
                <a:spcPct val="0"/>
              </a:spcBef>
              <a:spcAft>
                <a:spcPts val="1200"/>
              </a:spcAft>
              <a:buNone/>
            </a:pPr>
            <a:endParaRPr lang="en-US" sz="2800" dirty="0" smtClean="0">
              <a:solidFill>
                <a:srgbClr val="0000FF"/>
              </a:solidFill>
            </a:endParaRPr>
          </a:p>
          <a:p>
            <a:pPr marL="0" lvl="1" indent="0" algn="just">
              <a:spcBef>
                <a:spcPct val="0"/>
              </a:spcBef>
              <a:spcAft>
                <a:spcPts val="1200"/>
              </a:spcAft>
              <a:buNone/>
            </a:pPr>
            <a:r>
              <a:rPr lang="en-US" sz="2400" dirty="0" smtClean="0"/>
              <a:t>Your NCWISE Coordinator will need to set you up for access.  </a:t>
            </a:r>
            <a:r>
              <a:rPr lang="en-US" sz="2400" b="1" dirty="0" smtClean="0"/>
              <a:t>LTM (LEA TIMS) Role</a:t>
            </a:r>
            <a:r>
              <a:rPr lang="en-US" sz="2400" dirty="0" smtClean="0"/>
              <a:t> – This is the role that allows a TIMS user to access the Reporting Hub in order to run the TIMS Student Build.  All of this information is on the TRG 14b</a:t>
            </a:r>
          </a:p>
        </p:txBody>
      </p:sp>
      <p:sp>
        <p:nvSpPr>
          <p:cNvPr id="4" name="Title 3"/>
          <p:cNvSpPr txBox="1">
            <a:spLocks/>
          </p:cNvSpPr>
          <p:nvPr/>
        </p:nvSpPr>
        <p:spPr>
          <a:xfrm>
            <a:off x="457200" y="304800"/>
            <a:ext cx="8229600" cy="685800"/>
          </a:xfrm>
          <a:prstGeom prst="rect">
            <a:avLst/>
          </a:prstGeom>
        </p:spPr>
        <p:txBody>
          <a:bodyPr anchor="b" anchorCtr="0">
            <a:normAutofit/>
            <a:scene3d>
              <a:camera prst="orthographicFront"/>
              <a:lightRig rig="soft" dir="t">
                <a:rot lat="0" lon="0" rev="2100000"/>
              </a:lightRig>
            </a:scene3d>
            <a:sp3d prstMaterial="matte"/>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rgbClr val="171B73"/>
                </a:solidFill>
                <a:effectLst/>
                <a:uLnTx/>
                <a:uFillTx/>
                <a:latin typeface="+mj-lt"/>
                <a:ea typeface="+mj-lt"/>
                <a:cs typeface="+mj-lt"/>
              </a:rPr>
              <a:t>Getting your Download</a:t>
            </a:r>
            <a:endParaRPr kumimoji="0" lang="en-US" sz="3600" b="1" i="0" u="none" strike="noStrike" kern="1200" cap="none" spc="0" normalizeH="0" baseline="0" noProof="0" dirty="0">
              <a:ln>
                <a:noFill/>
              </a:ln>
              <a:solidFill>
                <a:srgbClr val="171B73"/>
              </a:solidFill>
              <a:effectLst/>
              <a:uLnTx/>
              <a:uFillTx/>
              <a:latin typeface="+mj-lt"/>
              <a:ea typeface="+mj-lt"/>
              <a:cs typeface="+mj-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a:xfrm>
            <a:off x="685800" y="1447800"/>
            <a:ext cx="7696200" cy="3970318"/>
          </a:xfrm>
        </p:spPr>
        <p:style>
          <a:lnRef idx="1">
            <a:schemeClr val="accent1"/>
          </a:lnRef>
          <a:fillRef idx="2">
            <a:schemeClr val="accent1"/>
          </a:fillRef>
          <a:effectRef idx="1">
            <a:schemeClr val="accent1"/>
          </a:effectRef>
          <a:fontRef idx="minor">
            <a:schemeClr val="dk1"/>
          </a:fontRef>
        </p:style>
        <p:txBody>
          <a:bodyPr wrap="square">
            <a:spAutoFit/>
          </a:bodyPr>
          <a:lstStyle/>
          <a:p>
            <a:pPr marL="0" lvl="1" indent="0" algn="ctr">
              <a:spcBef>
                <a:spcPct val="0"/>
              </a:spcBef>
              <a:buNone/>
            </a:pPr>
            <a:r>
              <a:rPr lang="en-US" sz="3600" b="1" dirty="0" smtClean="0"/>
              <a:t>DO NOT USE THE OLD PROCESS</a:t>
            </a:r>
          </a:p>
          <a:p>
            <a:pPr marL="0" lvl="1" indent="0" algn="ctr">
              <a:spcBef>
                <a:spcPct val="0"/>
              </a:spcBef>
              <a:buNone/>
            </a:pPr>
            <a:r>
              <a:rPr lang="en-US" sz="3600" dirty="0" smtClean="0"/>
              <a:t> where you download individual schools.  Not only is it VERY time consuming, that report will not be valid after the end of May.</a:t>
            </a:r>
          </a:p>
        </p:txBody>
      </p:sp>
      <p:sp>
        <p:nvSpPr>
          <p:cNvPr id="4" name="Title 3"/>
          <p:cNvSpPr txBox="1">
            <a:spLocks/>
          </p:cNvSpPr>
          <p:nvPr/>
        </p:nvSpPr>
        <p:spPr>
          <a:xfrm>
            <a:off x="457200" y="304800"/>
            <a:ext cx="8229600" cy="685800"/>
          </a:xfrm>
          <a:prstGeom prst="rect">
            <a:avLst/>
          </a:prstGeom>
        </p:spPr>
        <p:txBody>
          <a:bodyPr anchor="b" anchorCtr="0">
            <a:normAutofit/>
            <a:scene3d>
              <a:camera prst="orthographicFront"/>
              <a:lightRig rig="soft" dir="t">
                <a:rot lat="0" lon="0" rev="2100000"/>
              </a:lightRig>
            </a:scene3d>
            <a:sp3d prstMaterial="matte"/>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rgbClr val="171B73"/>
                </a:solidFill>
                <a:effectLst/>
                <a:uLnTx/>
                <a:uFillTx/>
                <a:latin typeface="+mj-lt"/>
                <a:ea typeface="+mj-lt"/>
                <a:cs typeface="+mj-lt"/>
              </a:rPr>
              <a:t>Getting your Download</a:t>
            </a:r>
            <a:endParaRPr kumimoji="0" lang="en-US" sz="3600" b="1" i="0" u="none" strike="noStrike" kern="1200" cap="none" spc="0" normalizeH="0" baseline="0" noProof="0" dirty="0">
              <a:ln>
                <a:noFill/>
              </a:ln>
              <a:solidFill>
                <a:srgbClr val="171B73"/>
              </a:solidFill>
              <a:effectLst/>
              <a:uLnTx/>
              <a:uFillTx/>
              <a:latin typeface="+mj-lt"/>
              <a:ea typeface="+mj-lt"/>
              <a:cs typeface="+mj-l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a:xfrm>
            <a:off x="533400" y="1371600"/>
            <a:ext cx="8077200" cy="4708981"/>
          </a:xfrm>
        </p:spPr>
        <p:style>
          <a:lnRef idx="1">
            <a:schemeClr val="accent1"/>
          </a:lnRef>
          <a:fillRef idx="2">
            <a:schemeClr val="accent1"/>
          </a:fillRef>
          <a:effectRef idx="1">
            <a:schemeClr val="accent1"/>
          </a:effectRef>
          <a:fontRef idx="minor">
            <a:schemeClr val="dk1"/>
          </a:fontRef>
        </p:style>
        <p:txBody>
          <a:bodyPr wrap="square">
            <a:spAutoFit/>
          </a:bodyPr>
          <a:lstStyle/>
          <a:p>
            <a:pPr marL="0" lvl="1" indent="0" algn="ctr">
              <a:spcBef>
                <a:spcPts val="1200"/>
              </a:spcBef>
              <a:buNone/>
            </a:pPr>
            <a:r>
              <a:rPr lang="en-US" sz="2800" dirty="0" smtClean="0"/>
              <a:t>The NCWISE </a:t>
            </a:r>
            <a:r>
              <a:rPr lang="en-US" sz="2800" dirty="0" err="1" smtClean="0"/>
              <a:t>ownload</a:t>
            </a:r>
            <a:r>
              <a:rPr lang="en-US" sz="2800" dirty="0" smtClean="0"/>
              <a:t> is very easy and quick and may be done at any time.</a:t>
            </a:r>
          </a:p>
          <a:p>
            <a:pPr marL="0" lvl="1" indent="0" algn="ctr">
              <a:spcBef>
                <a:spcPts val="1200"/>
              </a:spcBef>
              <a:buNone/>
            </a:pPr>
            <a:r>
              <a:rPr lang="en-US" sz="2800" b="1" dirty="0" smtClean="0"/>
              <a:t>UPSTU </a:t>
            </a:r>
            <a:r>
              <a:rPr lang="en-US" sz="2800" dirty="0" smtClean="0"/>
              <a:t>must be done for each database, so if you have a separate EC database, you will place the ‘NEWSTU.DAT’ in the export folder of each one and run them through their own EMU.</a:t>
            </a:r>
          </a:p>
          <a:p>
            <a:pPr marL="0" lvl="1" indent="0" algn="ctr">
              <a:spcBef>
                <a:spcPts val="1200"/>
              </a:spcBef>
              <a:buNone/>
            </a:pPr>
            <a:r>
              <a:rPr lang="en-US" sz="2800" dirty="0" smtClean="0"/>
              <a:t>If you plan to refresh your WI database from LIVE, you only need to update LIVE and then refresh WI.</a:t>
            </a:r>
          </a:p>
        </p:txBody>
      </p:sp>
      <p:sp>
        <p:nvSpPr>
          <p:cNvPr id="4" name="Title 3"/>
          <p:cNvSpPr txBox="1">
            <a:spLocks/>
          </p:cNvSpPr>
          <p:nvPr/>
        </p:nvSpPr>
        <p:spPr>
          <a:xfrm>
            <a:off x="457200" y="304800"/>
            <a:ext cx="8229600" cy="685800"/>
          </a:xfrm>
          <a:prstGeom prst="rect">
            <a:avLst/>
          </a:prstGeom>
        </p:spPr>
        <p:txBody>
          <a:bodyPr anchor="b" anchorCtr="0">
            <a:normAutofit/>
            <a:scene3d>
              <a:camera prst="orthographicFront"/>
              <a:lightRig rig="soft" dir="t">
                <a:rot lat="0" lon="0" rev="2100000"/>
              </a:lightRig>
            </a:scene3d>
            <a:sp3d prstMaterial="matte"/>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rgbClr val="171B73"/>
                </a:solidFill>
                <a:effectLst/>
                <a:uLnTx/>
                <a:uFillTx/>
                <a:latin typeface="+mj-lt"/>
                <a:ea typeface="+mj-lt"/>
                <a:cs typeface="+mj-lt"/>
              </a:rPr>
              <a:t>Getting your Download</a:t>
            </a:r>
            <a:endParaRPr kumimoji="0" lang="en-US" sz="3600" b="1" i="0" u="none" strike="noStrike" kern="1200" cap="none" spc="0" normalizeH="0" baseline="0" noProof="0" dirty="0">
              <a:ln>
                <a:noFill/>
              </a:ln>
              <a:solidFill>
                <a:srgbClr val="171B73"/>
              </a:solidFill>
              <a:effectLst/>
              <a:uLnTx/>
              <a:uFillTx/>
              <a:latin typeface="+mj-lt"/>
              <a:ea typeface="+mj-lt"/>
              <a:cs typeface="+mj-l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7200" y="274638"/>
            <a:ext cx="8229600" cy="1325562"/>
          </a:xfrm>
        </p:spPr>
        <p:txBody>
          <a:bodyPr/>
          <a:lstStyle/>
          <a:p>
            <a:pPr marL="838200" indent="-838200" fontAlgn="auto">
              <a:spcBef>
                <a:spcPts val="0"/>
              </a:spcBef>
              <a:spcAft>
                <a:spcPts val="0"/>
              </a:spcAft>
              <a:defRPr/>
            </a:pPr>
            <a:r>
              <a:rPr sz="3200">
                <a:solidFill>
                  <a:schemeClr val="tx2">
                    <a:shade val="85000"/>
                    <a:satMod val="150000"/>
                  </a:schemeClr>
                </a:solidFill>
              </a:rPr>
              <a:t>Fields being added to the current</a:t>
            </a:r>
            <a:br>
              <a:rPr sz="3200">
                <a:solidFill>
                  <a:schemeClr val="tx2">
                    <a:shade val="85000"/>
                    <a:satMod val="150000"/>
                  </a:schemeClr>
                </a:solidFill>
              </a:rPr>
            </a:br>
            <a:r>
              <a:rPr sz="3200">
                <a:solidFill>
                  <a:schemeClr val="tx2">
                    <a:shade val="85000"/>
                    <a:satMod val="150000"/>
                  </a:schemeClr>
                </a:solidFill>
              </a:rPr>
              <a:t>Reporting Hub download</a:t>
            </a:r>
            <a:endParaRPr sz="2400">
              <a:solidFill>
                <a:schemeClr val="tx2">
                  <a:shade val="85000"/>
                  <a:satMod val="150000"/>
                </a:schemeClr>
              </a:solidFill>
            </a:endParaRPr>
          </a:p>
        </p:txBody>
      </p:sp>
      <p:sp>
        <p:nvSpPr>
          <p:cNvPr id="21506" name="Rectangle 3"/>
          <p:cNvSpPr>
            <a:spLocks noGrp="1" noChangeArrowheads="1"/>
          </p:cNvSpPr>
          <p:nvPr>
            <p:ph idx="1"/>
          </p:nvPr>
        </p:nvSpPr>
        <p:spPr>
          <a:xfrm>
            <a:off x="838200" y="2057400"/>
            <a:ext cx="7543800" cy="3693319"/>
          </a:xfrm>
        </p:spPr>
        <p:style>
          <a:lnRef idx="1">
            <a:schemeClr val="accent1"/>
          </a:lnRef>
          <a:fillRef idx="2">
            <a:schemeClr val="accent1"/>
          </a:fillRef>
          <a:effectRef idx="1">
            <a:schemeClr val="accent1"/>
          </a:effectRef>
          <a:fontRef idx="minor">
            <a:schemeClr val="dk1"/>
          </a:fontRef>
        </p:style>
        <p:txBody>
          <a:bodyPr wrap="square">
            <a:spAutoFit/>
          </a:bodyPr>
          <a:lstStyle/>
          <a:p>
            <a:pPr lvl="1">
              <a:spcBef>
                <a:spcPct val="0"/>
              </a:spcBef>
              <a:spcAft>
                <a:spcPts val="1200"/>
              </a:spcAft>
              <a:buFontTx/>
              <a:buChar char="•"/>
            </a:pPr>
            <a:r>
              <a:rPr lang="en-US" sz="2800" dirty="0" smtClean="0"/>
              <a:t>Student Middle Name</a:t>
            </a:r>
          </a:p>
          <a:p>
            <a:pPr lvl="1">
              <a:spcBef>
                <a:spcPct val="0"/>
              </a:spcBef>
              <a:spcAft>
                <a:spcPts val="1200"/>
              </a:spcAft>
              <a:buFontTx/>
              <a:buChar char="•"/>
            </a:pPr>
            <a:r>
              <a:rPr lang="en-US" sz="2800" dirty="0" smtClean="0"/>
              <a:t>Next Grade</a:t>
            </a:r>
          </a:p>
          <a:p>
            <a:pPr lvl="1">
              <a:spcBef>
                <a:spcPct val="0"/>
              </a:spcBef>
              <a:spcAft>
                <a:spcPts val="1200"/>
              </a:spcAft>
              <a:buFontTx/>
              <a:buChar char="•"/>
            </a:pPr>
            <a:r>
              <a:rPr lang="en-US" sz="2800" dirty="0" smtClean="0"/>
              <a:t>Student Admitted Date</a:t>
            </a:r>
          </a:p>
          <a:p>
            <a:pPr lvl="2">
              <a:spcBef>
                <a:spcPct val="0"/>
              </a:spcBef>
              <a:spcAft>
                <a:spcPts val="1200"/>
              </a:spcAft>
              <a:buFontTx/>
              <a:buNone/>
            </a:pPr>
            <a:r>
              <a:rPr lang="en-US" sz="2400" dirty="0" smtClean="0"/>
              <a:t>(Student has enrolled in school, but is not yet physically attending.)</a:t>
            </a:r>
          </a:p>
          <a:p>
            <a:pPr lvl="1">
              <a:spcBef>
                <a:spcPct val="0"/>
              </a:spcBef>
              <a:spcAft>
                <a:spcPts val="1200"/>
              </a:spcAft>
              <a:buFontTx/>
              <a:buChar char="•"/>
            </a:pPr>
            <a:r>
              <a:rPr lang="en-US" sz="2800" dirty="0" smtClean="0"/>
              <a:t>Student Registered Date</a:t>
            </a:r>
          </a:p>
          <a:p>
            <a:pPr lvl="2">
              <a:spcBef>
                <a:spcPct val="0"/>
              </a:spcBef>
              <a:spcAft>
                <a:spcPts val="1200"/>
              </a:spcAft>
              <a:buFontTx/>
              <a:buNone/>
            </a:pPr>
            <a:r>
              <a:rPr lang="en-US" sz="2400" dirty="0" smtClean="0"/>
              <a:t>(Student is physically at school)</a:t>
            </a:r>
          </a:p>
        </p:txBody>
      </p:sp>
      <p:sp>
        <p:nvSpPr>
          <p:cNvPr id="4" name="TextBox 3"/>
          <p:cNvSpPr txBox="1"/>
          <p:nvPr/>
        </p:nvSpPr>
        <p:spPr>
          <a:xfrm>
            <a:off x="533400" y="5791200"/>
            <a:ext cx="2514600" cy="461665"/>
          </a:xfrm>
          <a:prstGeom prst="rect">
            <a:avLst/>
          </a:prstGeom>
          <a:effectLst>
            <a:outerShdw blurRad="39000" dist="25000" dir="5400000">
              <a:srgbClr val="1A0000">
                <a:alpha val="40000"/>
              </a:srgbClr>
            </a:outerShdw>
            <a:reflection blurRad="6350" stA="50000" endA="300" endPos="90000" dir="5400000" sy="-100000" algn="bl" rotWithShape="0"/>
          </a:effectLst>
          <a:scene3d>
            <a:camera prst="perspectiveRelaxedModerately"/>
            <a:lightRig rig="threePt" dir="t"/>
          </a:scene3d>
        </p:spPr>
        <p:style>
          <a:lnRef idx="1">
            <a:schemeClr val="accent5"/>
          </a:lnRef>
          <a:fillRef idx="3">
            <a:schemeClr val="accent5"/>
          </a:fillRef>
          <a:effectRef idx="2">
            <a:schemeClr val="accent5"/>
          </a:effectRef>
          <a:fontRef idx="minor">
            <a:schemeClr val="lt1"/>
          </a:fontRef>
        </p:style>
        <p:txBody>
          <a:bodyPr wrap="square" rtlCol="0">
            <a:spAutoFit/>
            <a:scene3d>
              <a:camera prst="orthographicFront"/>
              <a:lightRig rig="twoPt" dir="t"/>
            </a:scene3d>
            <a:sp3d contourW="12700">
              <a:contourClr>
                <a:schemeClr val="accent1">
                  <a:lumMod val="60000"/>
                  <a:lumOff val="40000"/>
                </a:schemeClr>
              </a:contourClr>
            </a:sp3d>
          </a:bodyPr>
          <a:lstStyle/>
          <a:p>
            <a:pPr algn="ctr"/>
            <a:r>
              <a:rPr lang="en-US" b="1" dirty="0" smtClean="0">
                <a:solidFill>
                  <a:schemeClr val="bg1"/>
                </a:solidFill>
                <a:effectLst>
                  <a:innerShdw blurRad="63500" dist="50800">
                    <a:prstClr val="black">
                      <a:alpha val="22000"/>
                    </a:prstClr>
                  </a:innerShdw>
                </a:effectLst>
              </a:rPr>
              <a:t> NEW STUFF</a:t>
            </a:r>
            <a:endParaRPr lang="en-US" b="1" dirty="0">
              <a:solidFill>
                <a:schemeClr val="bg1"/>
              </a:solidFill>
              <a:effectLst>
                <a:innerShdw blurRad="63500" dist="50800">
                  <a:prstClr val="black">
                    <a:alpha val="22000"/>
                  </a:prstClr>
                </a:innerShdw>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l="5625" t="12794" r="10220" b="29202"/>
          <a:stretch>
            <a:fillRect/>
          </a:stretch>
        </p:blipFill>
        <p:spPr bwMode="auto">
          <a:xfrm>
            <a:off x="657225" y="1200150"/>
            <a:ext cx="7820025" cy="4772025"/>
          </a:xfrm>
          <a:prstGeom prst="rect">
            <a:avLst/>
          </a:prstGeom>
          <a:noFill/>
          <a:ln w="9525">
            <a:noFill/>
            <a:miter lim="800000"/>
            <a:headEnd/>
            <a:tailEnd/>
          </a:ln>
        </p:spPr>
      </p:pic>
      <p:sp>
        <p:nvSpPr>
          <p:cNvPr id="4" name="Title 3"/>
          <p:cNvSpPr>
            <a:spLocks noGrp="1"/>
          </p:cNvSpPr>
          <p:nvPr>
            <p:ph type="title"/>
          </p:nvPr>
        </p:nvSpPr>
        <p:spPr>
          <a:xfrm>
            <a:off x="457200" y="304800"/>
            <a:ext cx="8229600" cy="685800"/>
          </a:xfrm>
        </p:spPr>
        <p:txBody>
          <a:bodyPr>
            <a:normAutofit/>
          </a:bodyPr>
          <a:lstStyle/>
          <a:p>
            <a:r>
              <a:rPr sz="3600" smtClean="0"/>
              <a:t>The New Student 'Other Fields' Page</a:t>
            </a:r>
            <a:endParaRPr lang="en-US" sz="3600" dirty="0"/>
          </a:p>
        </p:txBody>
      </p:sp>
      <p:sp>
        <p:nvSpPr>
          <p:cNvPr id="8" name="Rectangle 7"/>
          <p:cNvSpPr/>
          <p:nvPr/>
        </p:nvSpPr>
        <p:spPr>
          <a:xfrm>
            <a:off x="6400800" y="1883664"/>
            <a:ext cx="367749" cy="5577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2081784" y="1950720"/>
            <a:ext cx="423514" cy="830997"/>
          </a:xfrm>
          <a:prstGeom prst="rect">
            <a:avLst/>
          </a:prstGeom>
          <a:noFill/>
        </p:spPr>
        <p:txBody>
          <a:bodyPr wrap="none" rtlCol="0">
            <a:spAutoFit/>
          </a:bodyPr>
          <a:lstStyle/>
          <a:p>
            <a:r>
              <a:rPr lang="en-US" sz="4800" dirty="0" smtClean="0">
                <a:solidFill>
                  <a:srgbClr val="FF0000"/>
                </a:solidFill>
              </a:rPr>
              <a:t>*</a:t>
            </a:r>
            <a:endParaRPr lang="en-US" sz="4800" dirty="0">
              <a:solidFill>
                <a:srgbClr val="FF0000"/>
              </a:solidFill>
            </a:endParaRPr>
          </a:p>
        </p:txBody>
      </p:sp>
      <p:sp>
        <p:nvSpPr>
          <p:cNvPr id="10" name="TextBox 9"/>
          <p:cNvSpPr txBox="1"/>
          <p:nvPr/>
        </p:nvSpPr>
        <p:spPr>
          <a:xfrm>
            <a:off x="8061430" y="1433885"/>
            <a:ext cx="423514" cy="830997"/>
          </a:xfrm>
          <a:prstGeom prst="rect">
            <a:avLst/>
          </a:prstGeom>
          <a:noFill/>
        </p:spPr>
        <p:txBody>
          <a:bodyPr wrap="none" rtlCol="0">
            <a:spAutoFit/>
          </a:bodyPr>
          <a:lstStyle/>
          <a:p>
            <a:r>
              <a:rPr lang="en-US" sz="4800" dirty="0" smtClean="0">
                <a:solidFill>
                  <a:srgbClr val="FF0000"/>
                </a:solidFill>
              </a:rPr>
              <a:t>*</a:t>
            </a:r>
            <a:endParaRPr lang="en-US" sz="4800" dirty="0">
              <a:solidFill>
                <a:srgbClr val="FF0000"/>
              </a:solidFill>
            </a:endParaRPr>
          </a:p>
        </p:txBody>
      </p:sp>
      <p:sp>
        <p:nvSpPr>
          <p:cNvPr id="11" name="TextBox 10"/>
          <p:cNvSpPr txBox="1"/>
          <p:nvPr/>
        </p:nvSpPr>
        <p:spPr>
          <a:xfrm>
            <a:off x="8043937" y="1644197"/>
            <a:ext cx="423514" cy="830997"/>
          </a:xfrm>
          <a:prstGeom prst="rect">
            <a:avLst/>
          </a:prstGeom>
          <a:noFill/>
        </p:spPr>
        <p:txBody>
          <a:bodyPr wrap="none" rtlCol="0">
            <a:spAutoFit/>
          </a:bodyPr>
          <a:lstStyle/>
          <a:p>
            <a:r>
              <a:rPr lang="en-US" sz="4800" dirty="0" smtClean="0">
                <a:solidFill>
                  <a:srgbClr val="FF0000"/>
                </a:solidFill>
              </a:rPr>
              <a:t>*</a:t>
            </a:r>
            <a:endParaRPr lang="en-US" sz="4800" dirty="0">
              <a:solidFill>
                <a:srgbClr val="FF0000"/>
              </a:solidFill>
            </a:endParaRPr>
          </a:p>
        </p:txBody>
      </p:sp>
      <p:sp>
        <p:nvSpPr>
          <p:cNvPr id="12" name="TextBox 11"/>
          <p:cNvSpPr txBox="1"/>
          <p:nvPr/>
        </p:nvSpPr>
        <p:spPr>
          <a:xfrm>
            <a:off x="7930896" y="1975104"/>
            <a:ext cx="238848" cy="738664"/>
          </a:xfrm>
          <a:prstGeom prst="rect">
            <a:avLst/>
          </a:prstGeom>
          <a:noFill/>
        </p:spPr>
        <p:txBody>
          <a:bodyPr wrap="square" lIns="0" tIns="0" rIns="0" bIns="0" rtlCol="0">
            <a:spAutoFit/>
          </a:bodyPr>
          <a:lstStyle/>
          <a:p>
            <a:r>
              <a:rPr lang="en-US" sz="4800" dirty="0" smtClean="0">
                <a:solidFill>
                  <a:srgbClr val="FF0000"/>
                </a:solidFill>
              </a:rPr>
              <a:t>*</a:t>
            </a:r>
            <a:endParaRPr lang="en-US" sz="4800" dirty="0">
              <a:solidFill>
                <a:srgbClr val="FF0000"/>
              </a:solidFill>
            </a:endParaRPr>
          </a:p>
        </p:txBody>
      </p:sp>
      <p:sp>
        <p:nvSpPr>
          <p:cNvPr id="13" name="TextBox 12"/>
          <p:cNvSpPr txBox="1"/>
          <p:nvPr/>
        </p:nvSpPr>
        <p:spPr>
          <a:xfrm>
            <a:off x="533400" y="5791200"/>
            <a:ext cx="2514600" cy="461665"/>
          </a:xfrm>
          <a:prstGeom prst="rect">
            <a:avLst/>
          </a:prstGeom>
          <a:effectLst>
            <a:outerShdw blurRad="39000" dist="25000" dir="5400000">
              <a:srgbClr val="1A0000">
                <a:alpha val="40000"/>
              </a:srgbClr>
            </a:outerShdw>
            <a:reflection blurRad="6350" stA="50000" endA="300" endPos="90000" dir="5400000" sy="-100000" algn="bl" rotWithShape="0"/>
          </a:effectLst>
          <a:scene3d>
            <a:camera prst="perspectiveRelaxedModerately"/>
            <a:lightRig rig="threePt" dir="t"/>
          </a:scene3d>
        </p:spPr>
        <p:style>
          <a:lnRef idx="1">
            <a:schemeClr val="accent5"/>
          </a:lnRef>
          <a:fillRef idx="3">
            <a:schemeClr val="accent5"/>
          </a:fillRef>
          <a:effectRef idx="2">
            <a:schemeClr val="accent5"/>
          </a:effectRef>
          <a:fontRef idx="minor">
            <a:schemeClr val="lt1"/>
          </a:fontRef>
        </p:style>
        <p:txBody>
          <a:bodyPr wrap="square" rtlCol="0">
            <a:spAutoFit/>
            <a:scene3d>
              <a:camera prst="orthographicFront"/>
              <a:lightRig rig="twoPt" dir="t"/>
            </a:scene3d>
            <a:sp3d contourW="12700">
              <a:contourClr>
                <a:schemeClr val="accent1">
                  <a:lumMod val="60000"/>
                  <a:lumOff val="40000"/>
                </a:schemeClr>
              </a:contourClr>
            </a:sp3d>
          </a:bodyPr>
          <a:lstStyle/>
          <a:p>
            <a:pPr algn="ctr"/>
            <a:r>
              <a:rPr lang="en-US" b="1" dirty="0" smtClean="0">
                <a:solidFill>
                  <a:schemeClr val="bg1"/>
                </a:solidFill>
                <a:effectLst>
                  <a:innerShdw blurRad="63500" dist="50800">
                    <a:prstClr val="black">
                      <a:alpha val="22000"/>
                    </a:prstClr>
                  </a:innerShdw>
                </a:effectLst>
              </a:rPr>
              <a:t> NEW STUFF</a:t>
            </a:r>
            <a:endParaRPr lang="en-US" b="1" dirty="0">
              <a:solidFill>
                <a:schemeClr val="bg1"/>
              </a:solidFill>
              <a:effectLst>
                <a:innerShdw blurRad="63500" dist="50800">
                  <a:prstClr val="black">
                    <a:alpha val="22000"/>
                  </a:prstClr>
                </a:innerShdw>
              </a:effectLst>
            </a:endParaRPr>
          </a:p>
        </p:txBody>
      </p:sp>
      <p:sp>
        <p:nvSpPr>
          <p:cNvPr id="15" name="Freeform 14"/>
          <p:cNvSpPr/>
          <p:nvPr/>
        </p:nvSpPr>
        <p:spPr>
          <a:xfrm>
            <a:off x="4292133" y="3639312"/>
            <a:ext cx="2483571" cy="896111"/>
          </a:xfrm>
          <a:custGeom>
            <a:avLst/>
            <a:gdLst>
              <a:gd name="connsiteX0" fmla="*/ 87843 w 2483571"/>
              <a:gd name="connsiteY0" fmla="*/ 151557 h 762971"/>
              <a:gd name="connsiteX1" fmla="*/ 23835 w 2483571"/>
              <a:gd name="connsiteY1" fmla="*/ 462453 h 762971"/>
              <a:gd name="connsiteX2" fmla="*/ 115275 w 2483571"/>
              <a:gd name="connsiteY2" fmla="*/ 691053 h 762971"/>
              <a:gd name="connsiteX3" fmla="*/ 133563 w 2483571"/>
              <a:gd name="connsiteY3" fmla="*/ 691053 h 762971"/>
              <a:gd name="connsiteX4" fmla="*/ 353019 w 2483571"/>
              <a:gd name="connsiteY4" fmla="*/ 718485 h 762971"/>
              <a:gd name="connsiteX5" fmla="*/ 407883 w 2483571"/>
              <a:gd name="connsiteY5" fmla="*/ 700197 h 762971"/>
              <a:gd name="connsiteX6" fmla="*/ 462747 w 2483571"/>
              <a:gd name="connsiteY6" fmla="*/ 691053 h 762971"/>
              <a:gd name="connsiteX7" fmla="*/ 554187 w 2483571"/>
              <a:gd name="connsiteY7" fmla="*/ 700197 h 762971"/>
              <a:gd name="connsiteX8" fmla="*/ 599907 w 2483571"/>
              <a:gd name="connsiteY8" fmla="*/ 718485 h 762971"/>
              <a:gd name="connsiteX9" fmla="*/ 791931 w 2483571"/>
              <a:gd name="connsiteY9" fmla="*/ 718485 h 762971"/>
              <a:gd name="connsiteX10" fmla="*/ 983955 w 2483571"/>
              <a:gd name="connsiteY10" fmla="*/ 727629 h 762971"/>
              <a:gd name="connsiteX11" fmla="*/ 1075395 w 2483571"/>
              <a:gd name="connsiteY11" fmla="*/ 718485 h 762971"/>
              <a:gd name="connsiteX12" fmla="*/ 1166835 w 2483571"/>
              <a:gd name="connsiteY12" fmla="*/ 700197 h 762971"/>
              <a:gd name="connsiteX13" fmla="*/ 1203411 w 2483571"/>
              <a:gd name="connsiteY13" fmla="*/ 700197 h 762971"/>
              <a:gd name="connsiteX14" fmla="*/ 1358859 w 2483571"/>
              <a:gd name="connsiteY14" fmla="*/ 672765 h 762971"/>
              <a:gd name="connsiteX15" fmla="*/ 1432011 w 2483571"/>
              <a:gd name="connsiteY15" fmla="*/ 654477 h 762971"/>
              <a:gd name="connsiteX16" fmla="*/ 1560027 w 2483571"/>
              <a:gd name="connsiteY16" fmla="*/ 636189 h 762971"/>
              <a:gd name="connsiteX17" fmla="*/ 1642323 w 2483571"/>
              <a:gd name="connsiteY17" fmla="*/ 617901 h 762971"/>
              <a:gd name="connsiteX18" fmla="*/ 1669755 w 2483571"/>
              <a:gd name="connsiteY18" fmla="*/ 599613 h 762971"/>
              <a:gd name="connsiteX19" fmla="*/ 1806915 w 2483571"/>
              <a:gd name="connsiteY19" fmla="*/ 663621 h 762971"/>
              <a:gd name="connsiteX20" fmla="*/ 1861779 w 2483571"/>
              <a:gd name="connsiteY20" fmla="*/ 681909 h 762971"/>
              <a:gd name="connsiteX21" fmla="*/ 1962363 w 2483571"/>
              <a:gd name="connsiteY21" fmla="*/ 654477 h 762971"/>
              <a:gd name="connsiteX22" fmla="*/ 2017227 w 2483571"/>
              <a:gd name="connsiteY22" fmla="*/ 645333 h 762971"/>
              <a:gd name="connsiteX23" fmla="*/ 2190963 w 2483571"/>
              <a:gd name="connsiteY23" fmla="*/ 636189 h 762971"/>
              <a:gd name="connsiteX24" fmla="*/ 2355555 w 2483571"/>
              <a:gd name="connsiteY24" fmla="*/ 645333 h 762971"/>
              <a:gd name="connsiteX25" fmla="*/ 2474427 w 2483571"/>
              <a:gd name="connsiteY25" fmla="*/ 654477 h 762971"/>
              <a:gd name="connsiteX26" fmla="*/ 2483571 w 2483571"/>
              <a:gd name="connsiteY26" fmla="*/ 645333 h 762971"/>
              <a:gd name="connsiteX27" fmla="*/ 2474427 w 2483571"/>
              <a:gd name="connsiteY27" fmla="*/ 572181 h 762971"/>
              <a:gd name="connsiteX28" fmla="*/ 2465283 w 2483571"/>
              <a:gd name="connsiteY28" fmla="*/ 517317 h 762971"/>
              <a:gd name="connsiteX29" fmla="*/ 2474427 w 2483571"/>
              <a:gd name="connsiteY29" fmla="*/ 471597 h 762971"/>
              <a:gd name="connsiteX30" fmla="*/ 2474427 w 2483571"/>
              <a:gd name="connsiteY30" fmla="*/ 416733 h 762971"/>
              <a:gd name="connsiteX31" fmla="*/ 2456139 w 2483571"/>
              <a:gd name="connsiteY31" fmla="*/ 133269 h 762971"/>
              <a:gd name="connsiteX32" fmla="*/ 2300691 w 2483571"/>
              <a:gd name="connsiteY32" fmla="*/ 5253 h 762971"/>
              <a:gd name="connsiteX33" fmla="*/ 2273259 w 2483571"/>
              <a:gd name="connsiteY33" fmla="*/ 14397 h 762971"/>
              <a:gd name="connsiteX34" fmla="*/ 2035515 w 2483571"/>
              <a:gd name="connsiteY34" fmla="*/ 32685 h 762971"/>
              <a:gd name="connsiteX35" fmla="*/ 1980651 w 2483571"/>
              <a:gd name="connsiteY35" fmla="*/ 60117 h 762971"/>
              <a:gd name="connsiteX36" fmla="*/ 1660611 w 2483571"/>
              <a:gd name="connsiteY36" fmla="*/ 133269 h 762971"/>
              <a:gd name="connsiteX37" fmla="*/ 1377147 w 2483571"/>
              <a:gd name="connsiteY37" fmla="*/ 124125 h 762971"/>
              <a:gd name="connsiteX38" fmla="*/ 1166835 w 2483571"/>
              <a:gd name="connsiteY38" fmla="*/ 124125 h 762971"/>
              <a:gd name="connsiteX39" fmla="*/ 755355 w 2483571"/>
              <a:gd name="connsiteY39" fmla="*/ 151557 h 762971"/>
              <a:gd name="connsiteX40" fmla="*/ 362163 w 2483571"/>
              <a:gd name="connsiteY40" fmla="*/ 151557 h 762971"/>
              <a:gd name="connsiteX41" fmla="*/ 170139 w 2483571"/>
              <a:gd name="connsiteY41" fmla="*/ 178989 h 762971"/>
              <a:gd name="connsiteX42" fmla="*/ 87843 w 2483571"/>
              <a:gd name="connsiteY42" fmla="*/ 151557 h 76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483571" h="762971">
                <a:moveTo>
                  <a:pt x="87843" y="151557"/>
                </a:moveTo>
                <a:cubicBezTo>
                  <a:pt x="21821" y="443940"/>
                  <a:pt x="23835" y="338154"/>
                  <a:pt x="23835" y="462453"/>
                </a:cubicBezTo>
                <a:cubicBezTo>
                  <a:pt x="37529" y="541194"/>
                  <a:pt x="0" y="691053"/>
                  <a:pt x="115275" y="691053"/>
                </a:cubicBezTo>
                <a:lnTo>
                  <a:pt x="133563" y="691053"/>
                </a:lnTo>
                <a:cubicBezTo>
                  <a:pt x="234248" y="762971"/>
                  <a:pt x="183028" y="748049"/>
                  <a:pt x="353019" y="718485"/>
                </a:cubicBezTo>
                <a:cubicBezTo>
                  <a:pt x="372011" y="715182"/>
                  <a:pt x="389181" y="704872"/>
                  <a:pt x="407883" y="700197"/>
                </a:cubicBezTo>
                <a:cubicBezTo>
                  <a:pt x="425870" y="695700"/>
                  <a:pt x="462747" y="691053"/>
                  <a:pt x="462747" y="691053"/>
                </a:cubicBezTo>
                <a:cubicBezTo>
                  <a:pt x="493227" y="694101"/>
                  <a:pt x="524150" y="694190"/>
                  <a:pt x="554187" y="700197"/>
                </a:cubicBezTo>
                <a:cubicBezTo>
                  <a:pt x="570282" y="703416"/>
                  <a:pt x="583541" y="717226"/>
                  <a:pt x="599907" y="718485"/>
                </a:cubicBezTo>
                <a:cubicBezTo>
                  <a:pt x="663726" y="723394"/>
                  <a:pt x="727923" y="718485"/>
                  <a:pt x="791931" y="718485"/>
                </a:cubicBezTo>
                <a:cubicBezTo>
                  <a:pt x="855939" y="721533"/>
                  <a:pt x="919874" y="727629"/>
                  <a:pt x="983955" y="727629"/>
                </a:cubicBezTo>
                <a:cubicBezTo>
                  <a:pt x="1014587" y="727629"/>
                  <a:pt x="1045102" y="723029"/>
                  <a:pt x="1075395" y="718485"/>
                </a:cubicBezTo>
                <a:cubicBezTo>
                  <a:pt x="1106135" y="713874"/>
                  <a:pt x="1135751" y="700197"/>
                  <a:pt x="1166835" y="700197"/>
                </a:cubicBezTo>
                <a:lnTo>
                  <a:pt x="1203411" y="700197"/>
                </a:lnTo>
                <a:cubicBezTo>
                  <a:pt x="1255227" y="691053"/>
                  <a:pt x="1307264" y="683084"/>
                  <a:pt x="1358859" y="672765"/>
                </a:cubicBezTo>
                <a:cubicBezTo>
                  <a:pt x="1383505" y="667836"/>
                  <a:pt x="1407282" y="658973"/>
                  <a:pt x="1432011" y="654477"/>
                </a:cubicBezTo>
                <a:cubicBezTo>
                  <a:pt x="1474421" y="646766"/>
                  <a:pt x="1517399" y="642583"/>
                  <a:pt x="1560027" y="636189"/>
                </a:cubicBezTo>
                <a:cubicBezTo>
                  <a:pt x="1580095" y="633179"/>
                  <a:pt x="1620334" y="628895"/>
                  <a:pt x="1642323" y="617901"/>
                </a:cubicBezTo>
                <a:cubicBezTo>
                  <a:pt x="1652153" y="612986"/>
                  <a:pt x="1669755" y="599613"/>
                  <a:pt x="1669755" y="599613"/>
                </a:cubicBezTo>
                <a:cubicBezTo>
                  <a:pt x="1715475" y="620949"/>
                  <a:pt x="1760541" y="643746"/>
                  <a:pt x="1806915" y="663621"/>
                </a:cubicBezTo>
                <a:cubicBezTo>
                  <a:pt x="1824634" y="671215"/>
                  <a:pt x="1861779" y="681909"/>
                  <a:pt x="1861779" y="681909"/>
                </a:cubicBezTo>
                <a:cubicBezTo>
                  <a:pt x="1979480" y="642675"/>
                  <a:pt x="1858966" y="680326"/>
                  <a:pt x="1962363" y="654477"/>
                </a:cubicBezTo>
                <a:cubicBezTo>
                  <a:pt x="2010505" y="642441"/>
                  <a:pt x="1968738" y="645333"/>
                  <a:pt x="2017227" y="645333"/>
                </a:cubicBezTo>
                <a:cubicBezTo>
                  <a:pt x="2075139" y="642285"/>
                  <a:pt x="2132971" y="636189"/>
                  <a:pt x="2190963" y="636189"/>
                </a:cubicBezTo>
                <a:cubicBezTo>
                  <a:pt x="2245912" y="636189"/>
                  <a:pt x="2355555" y="645333"/>
                  <a:pt x="2355555" y="645333"/>
                </a:cubicBezTo>
                <a:cubicBezTo>
                  <a:pt x="2418252" y="663247"/>
                  <a:pt x="2413665" y="671838"/>
                  <a:pt x="2474427" y="654477"/>
                </a:cubicBezTo>
                <a:cubicBezTo>
                  <a:pt x="2478572" y="653293"/>
                  <a:pt x="2480523" y="648381"/>
                  <a:pt x="2483571" y="645333"/>
                </a:cubicBezTo>
                <a:cubicBezTo>
                  <a:pt x="2480523" y="620949"/>
                  <a:pt x="2477902" y="596508"/>
                  <a:pt x="2474427" y="572181"/>
                </a:cubicBezTo>
                <a:cubicBezTo>
                  <a:pt x="2471805" y="553827"/>
                  <a:pt x="2465283" y="535857"/>
                  <a:pt x="2465283" y="517317"/>
                </a:cubicBezTo>
                <a:cubicBezTo>
                  <a:pt x="2465283" y="501775"/>
                  <a:pt x="2473020" y="487075"/>
                  <a:pt x="2474427" y="471597"/>
                </a:cubicBezTo>
                <a:cubicBezTo>
                  <a:pt x="2476083" y="453384"/>
                  <a:pt x="2474427" y="435021"/>
                  <a:pt x="2474427" y="416733"/>
                </a:cubicBezTo>
                <a:cubicBezTo>
                  <a:pt x="2452310" y="206622"/>
                  <a:pt x="2456139" y="301229"/>
                  <a:pt x="2456139" y="133269"/>
                </a:cubicBezTo>
                <a:cubicBezTo>
                  <a:pt x="2404323" y="90597"/>
                  <a:pt x="2356972" y="41835"/>
                  <a:pt x="2300691" y="5253"/>
                </a:cubicBezTo>
                <a:cubicBezTo>
                  <a:pt x="2292610" y="0"/>
                  <a:pt x="2273259" y="14397"/>
                  <a:pt x="2273259" y="14397"/>
                </a:cubicBezTo>
                <a:cubicBezTo>
                  <a:pt x="2194011" y="20493"/>
                  <a:pt x="2113916" y="19618"/>
                  <a:pt x="2035515" y="32685"/>
                </a:cubicBezTo>
                <a:cubicBezTo>
                  <a:pt x="1848977" y="63775"/>
                  <a:pt x="2072213" y="60117"/>
                  <a:pt x="1980651" y="60117"/>
                </a:cubicBezTo>
                <a:cubicBezTo>
                  <a:pt x="1691606" y="137196"/>
                  <a:pt x="1800966" y="133269"/>
                  <a:pt x="1660611" y="133269"/>
                </a:cubicBezTo>
                <a:cubicBezTo>
                  <a:pt x="1413738" y="123394"/>
                  <a:pt x="1508272" y="124125"/>
                  <a:pt x="1377147" y="124125"/>
                </a:cubicBezTo>
                <a:lnTo>
                  <a:pt x="1166835" y="124125"/>
                </a:lnTo>
                <a:lnTo>
                  <a:pt x="755355" y="151557"/>
                </a:lnTo>
                <a:lnTo>
                  <a:pt x="362163" y="151557"/>
                </a:lnTo>
                <a:lnTo>
                  <a:pt x="170139" y="178989"/>
                </a:lnTo>
                <a:lnTo>
                  <a:pt x="87843" y="151557"/>
                </a:lnTo>
                <a:close/>
              </a:path>
            </a:pathLst>
          </a:cu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776414" y="1011467"/>
            <a:ext cx="5338762" cy="5075007"/>
          </a:xfrm>
          <a:prstGeom prst="rect">
            <a:avLst/>
          </a:prstGeom>
          <a:noFill/>
          <a:ln w="9525">
            <a:noFill/>
            <a:miter lim="800000"/>
            <a:headEnd/>
            <a:tailEnd/>
          </a:ln>
        </p:spPr>
      </p:pic>
      <p:sp>
        <p:nvSpPr>
          <p:cNvPr id="4" name="Title 3"/>
          <p:cNvSpPr>
            <a:spLocks noGrp="1"/>
          </p:cNvSpPr>
          <p:nvPr>
            <p:ph type="title"/>
          </p:nvPr>
        </p:nvSpPr>
        <p:spPr>
          <a:xfrm>
            <a:off x="1533525" y="304800"/>
            <a:ext cx="6096000" cy="685800"/>
          </a:xfrm>
        </p:spPr>
        <p:txBody>
          <a:bodyPr>
            <a:normAutofit/>
          </a:bodyPr>
          <a:lstStyle/>
          <a:p>
            <a:r>
              <a:rPr sz="3600" smtClean="0"/>
              <a:t>The New Student Page</a:t>
            </a:r>
            <a:endParaRPr lang="en-US" sz="3600" dirty="0"/>
          </a:p>
        </p:txBody>
      </p:sp>
      <p:sp>
        <p:nvSpPr>
          <p:cNvPr id="17" name="Freeform 16"/>
          <p:cNvSpPr/>
          <p:nvPr/>
        </p:nvSpPr>
        <p:spPr>
          <a:xfrm>
            <a:off x="4226353" y="4724401"/>
            <a:ext cx="2707848" cy="392614"/>
          </a:xfrm>
          <a:custGeom>
            <a:avLst/>
            <a:gdLst>
              <a:gd name="connsiteX0" fmla="*/ 331696 w 2900100"/>
              <a:gd name="connsiteY0" fmla="*/ 75425 h 340979"/>
              <a:gd name="connsiteX1" fmla="*/ 176248 w 2900100"/>
              <a:gd name="connsiteY1" fmla="*/ 75425 h 340979"/>
              <a:gd name="connsiteX2" fmla="*/ 2512 w 2900100"/>
              <a:gd name="connsiteY2" fmla="*/ 121145 h 340979"/>
              <a:gd name="connsiteX3" fmla="*/ 2512 w 2900100"/>
              <a:gd name="connsiteY3" fmla="*/ 148577 h 340979"/>
              <a:gd name="connsiteX4" fmla="*/ 48232 w 2900100"/>
              <a:gd name="connsiteY4" fmla="*/ 230873 h 340979"/>
              <a:gd name="connsiteX5" fmla="*/ 103096 w 2900100"/>
              <a:gd name="connsiteY5" fmla="*/ 304025 h 340979"/>
              <a:gd name="connsiteX6" fmla="*/ 130528 w 2900100"/>
              <a:gd name="connsiteY6" fmla="*/ 313169 h 340979"/>
              <a:gd name="connsiteX7" fmla="*/ 194536 w 2900100"/>
              <a:gd name="connsiteY7" fmla="*/ 322313 h 340979"/>
              <a:gd name="connsiteX8" fmla="*/ 423136 w 2900100"/>
              <a:gd name="connsiteY8" fmla="*/ 304025 h 340979"/>
              <a:gd name="connsiteX9" fmla="*/ 779752 w 2900100"/>
              <a:gd name="connsiteY9" fmla="*/ 322313 h 340979"/>
              <a:gd name="connsiteX10" fmla="*/ 1099792 w 2900100"/>
              <a:gd name="connsiteY10" fmla="*/ 313169 h 340979"/>
              <a:gd name="connsiteX11" fmla="*/ 1556992 w 2900100"/>
              <a:gd name="connsiteY11" fmla="*/ 313169 h 340979"/>
              <a:gd name="connsiteX12" fmla="*/ 1995904 w 2900100"/>
              <a:gd name="connsiteY12" fmla="*/ 340601 h 340979"/>
              <a:gd name="connsiteX13" fmla="*/ 2023336 w 2900100"/>
              <a:gd name="connsiteY13" fmla="*/ 331457 h 340979"/>
              <a:gd name="connsiteX14" fmla="*/ 2233648 w 2900100"/>
              <a:gd name="connsiteY14" fmla="*/ 322313 h 340979"/>
              <a:gd name="connsiteX15" fmla="*/ 2288512 w 2900100"/>
              <a:gd name="connsiteY15" fmla="*/ 313169 h 340979"/>
              <a:gd name="connsiteX16" fmla="*/ 2663416 w 2900100"/>
              <a:gd name="connsiteY16" fmla="*/ 304025 h 340979"/>
              <a:gd name="connsiteX17" fmla="*/ 2873728 w 2900100"/>
              <a:gd name="connsiteY17" fmla="*/ 276593 h 340979"/>
              <a:gd name="connsiteX18" fmla="*/ 2864584 w 2900100"/>
              <a:gd name="connsiteY18" fmla="*/ 185153 h 340979"/>
              <a:gd name="connsiteX19" fmla="*/ 2855440 w 2900100"/>
              <a:gd name="connsiteY19" fmla="*/ 157721 h 340979"/>
              <a:gd name="connsiteX20" fmla="*/ 2791432 w 2900100"/>
              <a:gd name="connsiteY20" fmla="*/ 47993 h 340979"/>
              <a:gd name="connsiteX21" fmla="*/ 2764000 w 2900100"/>
              <a:gd name="connsiteY21" fmla="*/ 29705 h 340979"/>
              <a:gd name="connsiteX22" fmla="*/ 2443960 w 2900100"/>
              <a:gd name="connsiteY22" fmla="*/ 2273 h 340979"/>
              <a:gd name="connsiteX23" fmla="*/ 2069056 w 2900100"/>
              <a:gd name="connsiteY23" fmla="*/ 20561 h 340979"/>
              <a:gd name="connsiteX24" fmla="*/ 1950184 w 2900100"/>
              <a:gd name="connsiteY24" fmla="*/ 11417 h 340979"/>
              <a:gd name="connsiteX25" fmla="*/ 1904464 w 2900100"/>
              <a:gd name="connsiteY25" fmla="*/ 20561 h 340979"/>
              <a:gd name="connsiteX26" fmla="*/ 1803880 w 2900100"/>
              <a:gd name="connsiteY26" fmla="*/ 29705 h 340979"/>
              <a:gd name="connsiteX27" fmla="*/ 1300960 w 2900100"/>
              <a:gd name="connsiteY27" fmla="*/ 47993 h 340979"/>
              <a:gd name="connsiteX28" fmla="*/ 1044928 w 2900100"/>
              <a:gd name="connsiteY28" fmla="*/ 57137 h 340979"/>
              <a:gd name="connsiteX29" fmla="*/ 770608 w 2900100"/>
              <a:gd name="connsiteY29" fmla="*/ 57137 h 340979"/>
              <a:gd name="connsiteX30" fmla="*/ 468856 w 2900100"/>
              <a:gd name="connsiteY30" fmla="*/ 93713 h 340979"/>
              <a:gd name="connsiteX31" fmla="*/ 331696 w 2900100"/>
              <a:gd name="connsiteY31" fmla="*/ 75425 h 340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00100" h="340979">
                <a:moveTo>
                  <a:pt x="331696" y="75425"/>
                </a:moveTo>
                <a:lnTo>
                  <a:pt x="176248" y="75425"/>
                </a:lnTo>
                <a:cubicBezTo>
                  <a:pt x="76078" y="81317"/>
                  <a:pt x="25923" y="39207"/>
                  <a:pt x="2512" y="121145"/>
                </a:cubicBezTo>
                <a:cubicBezTo>
                  <a:pt x="0" y="129937"/>
                  <a:pt x="2512" y="139433"/>
                  <a:pt x="2512" y="148577"/>
                </a:cubicBezTo>
                <a:cubicBezTo>
                  <a:pt x="42469" y="218503"/>
                  <a:pt x="28098" y="190606"/>
                  <a:pt x="48232" y="230873"/>
                </a:cubicBezTo>
                <a:cubicBezTo>
                  <a:pt x="66520" y="255257"/>
                  <a:pt x="81543" y="282472"/>
                  <a:pt x="103096" y="304025"/>
                </a:cubicBezTo>
                <a:cubicBezTo>
                  <a:pt x="109912" y="310841"/>
                  <a:pt x="121260" y="310521"/>
                  <a:pt x="130528" y="313169"/>
                </a:cubicBezTo>
                <a:cubicBezTo>
                  <a:pt x="170294" y="324531"/>
                  <a:pt x="158670" y="322313"/>
                  <a:pt x="194536" y="322313"/>
                </a:cubicBezTo>
                <a:cubicBezTo>
                  <a:pt x="343349" y="297511"/>
                  <a:pt x="267183" y="304025"/>
                  <a:pt x="423136" y="304025"/>
                </a:cubicBezTo>
                <a:cubicBezTo>
                  <a:pt x="724827" y="324138"/>
                  <a:pt x="605813" y="322313"/>
                  <a:pt x="779752" y="322313"/>
                </a:cubicBezTo>
                <a:cubicBezTo>
                  <a:pt x="886429" y="319175"/>
                  <a:pt x="993068" y="313169"/>
                  <a:pt x="1099792" y="313169"/>
                </a:cubicBezTo>
                <a:lnTo>
                  <a:pt x="1556992" y="313169"/>
                </a:lnTo>
                <a:cubicBezTo>
                  <a:pt x="1703296" y="322313"/>
                  <a:pt x="1849427" y="334857"/>
                  <a:pt x="1995904" y="340601"/>
                </a:cubicBezTo>
                <a:cubicBezTo>
                  <a:pt x="2005535" y="340979"/>
                  <a:pt x="2013726" y="332196"/>
                  <a:pt x="2023336" y="331457"/>
                </a:cubicBezTo>
                <a:cubicBezTo>
                  <a:pt x="2093300" y="326075"/>
                  <a:pt x="2163544" y="325361"/>
                  <a:pt x="2233648" y="322313"/>
                </a:cubicBezTo>
                <a:lnTo>
                  <a:pt x="2288512" y="313169"/>
                </a:lnTo>
                <a:cubicBezTo>
                  <a:pt x="2578043" y="302446"/>
                  <a:pt x="2453048" y="304025"/>
                  <a:pt x="2663416" y="304025"/>
                </a:cubicBezTo>
                <a:cubicBezTo>
                  <a:pt x="2733520" y="294881"/>
                  <a:pt x="2812862" y="312559"/>
                  <a:pt x="2873728" y="276593"/>
                </a:cubicBezTo>
                <a:cubicBezTo>
                  <a:pt x="2900100" y="261010"/>
                  <a:pt x="2869242" y="215429"/>
                  <a:pt x="2864584" y="185153"/>
                </a:cubicBezTo>
                <a:cubicBezTo>
                  <a:pt x="2863118" y="175626"/>
                  <a:pt x="2855440" y="157721"/>
                  <a:pt x="2855440" y="157721"/>
                </a:cubicBezTo>
                <a:cubicBezTo>
                  <a:pt x="2834104" y="121145"/>
                  <a:pt x="2816044" y="82450"/>
                  <a:pt x="2791432" y="47993"/>
                </a:cubicBezTo>
                <a:cubicBezTo>
                  <a:pt x="2785044" y="39050"/>
                  <a:pt x="2764000" y="29705"/>
                  <a:pt x="2764000" y="29705"/>
                </a:cubicBezTo>
                <a:cubicBezTo>
                  <a:pt x="2486753" y="0"/>
                  <a:pt x="2593800" y="2273"/>
                  <a:pt x="2443960" y="2273"/>
                </a:cubicBezTo>
                <a:cubicBezTo>
                  <a:pt x="2318992" y="8369"/>
                  <a:pt x="2194150" y="18201"/>
                  <a:pt x="2069056" y="20561"/>
                </a:cubicBezTo>
                <a:cubicBezTo>
                  <a:pt x="2029322" y="21311"/>
                  <a:pt x="1989925" y="11417"/>
                  <a:pt x="1950184" y="11417"/>
                </a:cubicBezTo>
                <a:cubicBezTo>
                  <a:pt x="1934944" y="14465"/>
                  <a:pt x="1919886" y="18633"/>
                  <a:pt x="1904464" y="20561"/>
                </a:cubicBezTo>
                <a:cubicBezTo>
                  <a:pt x="1871058" y="24737"/>
                  <a:pt x="1803880" y="29705"/>
                  <a:pt x="1803880" y="29705"/>
                </a:cubicBezTo>
                <a:cubicBezTo>
                  <a:pt x="1404664" y="50716"/>
                  <a:pt x="1572392" y="47993"/>
                  <a:pt x="1300960" y="47993"/>
                </a:cubicBezTo>
                <a:cubicBezTo>
                  <a:pt x="1063223" y="57502"/>
                  <a:pt x="1148621" y="57137"/>
                  <a:pt x="1044928" y="57137"/>
                </a:cubicBezTo>
                <a:lnTo>
                  <a:pt x="770608" y="57137"/>
                </a:lnTo>
                <a:lnTo>
                  <a:pt x="468856" y="93713"/>
                </a:lnTo>
                <a:lnTo>
                  <a:pt x="331696" y="75425"/>
                </a:lnTo>
                <a:close/>
              </a:path>
            </a:pathLst>
          </a:cu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p:cNvSpPr/>
          <p:nvPr/>
        </p:nvSpPr>
        <p:spPr>
          <a:xfrm>
            <a:off x="2592357" y="4905847"/>
            <a:ext cx="305319" cy="12004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577091" y="4853147"/>
            <a:ext cx="381649" cy="236513"/>
          </a:xfrm>
          <a:prstGeom prst="rect">
            <a:avLst/>
          </a:prstGeom>
          <a:noFill/>
        </p:spPr>
        <p:txBody>
          <a:bodyPr wrap="square" rtlCol="0">
            <a:spAutoFit/>
          </a:bodyPr>
          <a:lstStyle/>
          <a:p>
            <a:r>
              <a:rPr lang="en-US" sz="1000" b="1" dirty="0" smtClean="0"/>
              <a:t>1</a:t>
            </a:r>
            <a:endParaRPr lang="en-US" sz="1000" b="1" dirty="0"/>
          </a:p>
        </p:txBody>
      </p:sp>
      <p:sp>
        <p:nvSpPr>
          <p:cNvPr id="21" name="Freeform 20"/>
          <p:cNvSpPr/>
          <p:nvPr/>
        </p:nvSpPr>
        <p:spPr>
          <a:xfrm>
            <a:off x="1828800" y="4800600"/>
            <a:ext cx="1650616" cy="377680"/>
          </a:xfrm>
          <a:custGeom>
            <a:avLst/>
            <a:gdLst>
              <a:gd name="connsiteX0" fmla="*/ 139049 w 1647809"/>
              <a:gd name="connsiteY0" fmla="*/ 0 h 393182"/>
              <a:gd name="connsiteX1" fmla="*/ 1889 w 1647809"/>
              <a:gd name="connsiteY1" fmla="*/ 182880 h 393182"/>
              <a:gd name="connsiteX2" fmla="*/ 38465 w 1647809"/>
              <a:gd name="connsiteY2" fmla="*/ 301752 h 393182"/>
              <a:gd name="connsiteX3" fmla="*/ 276209 w 1647809"/>
              <a:gd name="connsiteY3" fmla="*/ 384048 h 393182"/>
              <a:gd name="connsiteX4" fmla="*/ 724265 w 1647809"/>
              <a:gd name="connsiteY4" fmla="*/ 329184 h 393182"/>
              <a:gd name="connsiteX5" fmla="*/ 760841 w 1647809"/>
              <a:gd name="connsiteY5" fmla="*/ 338328 h 393182"/>
              <a:gd name="connsiteX6" fmla="*/ 779129 w 1647809"/>
              <a:gd name="connsiteY6" fmla="*/ 338328 h 393182"/>
              <a:gd name="connsiteX7" fmla="*/ 1016873 w 1647809"/>
              <a:gd name="connsiteY7" fmla="*/ 310896 h 393182"/>
              <a:gd name="connsiteX8" fmla="*/ 1364345 w 1647809"/>
              <a:gd name="connsiteY8" fmla="*/ 310896 h 393182"/>
              <a:gd name="connsiteX9" fmla="*/ 1611233 w 1647809"/>
              <a:gd name="connsiteY9" fmla="*/ 292608 h 393182"/>
              <a:gd name="connsiteX10" fmla="*/ 1647809 w 1647809"/>
              <a:gd name="connsiteY10" fmla="*/ 274320 h 393182"/>
              <a:gd name="connsiteX11" fmla="*/ 1629521 w 1647809"/>
              <a:gd name="connsiteY11" fmla="*/ 36576 h 393182"/>
              <a:gd name="connsiteX12" fmla="*/ 1602089 w 1647809"/>
              <a:gd name="connsiteY12" fmla="*/ 27432 h 393182"/>
              <a:gd name="connsiteX13" fmla="*/ 1428353 w 1647809"/>
              <a:gd name="connsiteY13" fmla="*/ 36576 h 393182"/>
              <a:gd name="connsiteX14" fmla="*/ 1410065 w 1647809"/>
              <a:gd name="connsiteY14" fmla="*/ 36576 h 393182"/>
              <a:gd name="connsiteX15" fmla="*/ 1190609 w 1647809"/>
              <a:gd name="connsiteY15" fmla="*/ 45720 h 393182"/>
              <a:gd name="connsiteX16" fmla="*/ 852281 w 1647809"/>
              <a:gd name="connsiteY16" fmla="*/ 18288 h 393182"/>
              <a:gd name="connsiteX17" fmla="*/ 742553 w 1647809"/>
              <a:gd name="connsiteY17" fmla="*/ 36576 h 393182"/>
              <a:gd name="connsiteX18" fmla="*/ 715121 w 1647809"/>
              <a:gd name="connsiteY18" fmla="*/ 54864 h 393182"/>
              <a:gd name="connsiteX19" fmla="*/ 385937 w 1647809"/>
              <a:gd name="connsiteY19" fmla="*/ 45720 h 393182"/>
              <a:gd name="connsiteX20" fmla="*/ 221345 w 1647809"/>
              <a:gd name="connsiteY20" fmla="*/ 45720 h 393182"/>
              <a:gd name="connsiteX21" fmla="*/ 139049 w 1647809"/>
              <a:gd name="connsiteY21" fmla="*/ 0 h 393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7809" h="393182">
                <a:moveTo>
                  <a:pt x="139049" y="0"/>
                </a:moveTo>
                <a:cubicBezTo>
                  <a:pt x="0" y="176128"/>
                  <a:pt x="1889" y="99952"/>
                  <a:pt x="1889" y="182880"/>
                </a:cubicBezTo>
                <a:cubicBezTo>
                  <a:pt x="30366" y="296790"/>
                  <a:pt x="2662" y="265949"/>
                  <a:pt x="38465" y="301752"/>
                </a:cubicBezTo>
                <a:cubicBezTo>
                  <a:pt x="231483" y="393182"/>
                  <a:pt x="148120" y="384048"/>
                  <a:pt x="276209" y="384048"/>
                </a:cubicBezTo>
                <a:cubicBezTo>
                  <a:pt x="425561" y="365760"/>
                  <a:pt x="574463" y="343316"/>
                  <a:pt x="724265" y="329184"/>
                </a:cubicBezTo>
                <a:cubicBezTo>
                  <a:pt x="736777" y="328004"/>
                  <a:pt x="748445" y="336262"/>
                  <a:pt x="760841" y="338328"/>
                </a:cubicBezTo>
                <a:cubicBezTo>
                  <a:pt x="766854" y="339330"/>
                  <a:pt x="773033" y="338328"/>
                  <a:pt x="779129" y="338328"/>
                </a:cubicBezTo>
                <a:cubicBezTo>
                  <a:pt x="955391" y="305279"/>
                  <a:pt x="875815" y="310896"/>
                  <a:pt x="1016873" y="310896"/>
                </a:cubicBezTo>
                <a:lnTo>
                  <a:pt x="1364345" y="310896"/>
                </a:lnTo>
                <a:cubicBezTo>
                  <a:pt x="1420214" y="307792"/>
                  <a:pt x="1542779" y="304017"/>
                  <a:pt x="1611233" y="292608"/>
                </a:cubicBezTo>
                <a:cubicBezTo>
                  <a:pt x="1636450" y="288405"/>
                  <a:pt x="1634669" y="287460"/>
                  <a:pt x="1647809" y="274320"/>
                </a:cubicBezTo>
                <a:cubicBezTo>
                  <a:pt x="1641713" y="195072"/>
                  <a:pt x="1643994" y="114729"/>
                  <a:pt x="1629521" y="36576"/>
                </a:cubicBezTo>
                <a:cubicBezTo>
                  <a:pt x="1627766" y="27099"/>
                  <a:pt x="1611728" y="27432"/>
                  <a:pt x="1602089" y="27432"/>
                </a:cubicBezTo>
                <a:cubicBezTo>
                  <a:pt x="1544097" y="27432"/>
                  <a:pt x="1486280" y="33818"/>
                  <a:pt x="1428353" y="36576"/>
                </a:cubicBezTo>
                <a:cubicBezTo>
                  <a:pt x="1422264" y="36866"/>
                  <a:pt x="1416161" y="36576"/>
                  <a:pt x="1410065" y="36576"/>
                </a:cubicBezTo>
                <a:cubicBezTo>
                  <a:pt x="1270020" y="49307"/>
                  <a:pt x="1343147" y="45720"/>
                  <a:pt x="1190609" y="45720"/>
                </a:cubicBezTo>
                <a:cubicBezTo>
                  <a:pt x="1077833" y="36576"/>
                  <a:pt x="965310" y="23426"/>
                  <a:pt x="852281" y="18288"/>
                </a:cubicBezTo>
                <a:cubicBezTo>
                  <a:pt x="833798" y="17448"/>
                  <a:pt x="765484" y="31990"/>
                  <a:pt x="742553" y="36576"/>
                </a:cubicBezTo>
                <a:lnTo>
                  <a:pt x="715121" y="54864"/>
                </a:lnTo>
                <a:cubicBezTo>
                  <a:pt x="416425" y="45229"/>
                  <a:pt x="526194" y="45720"/>
                  <a:pt x="385937" y="45720"/>
                </a:cubicBezTo>
                <a:lnTo>
                  <a:pt x="221345" y="45720"/>
                </a:lnTo>
                <a:lnTo>
                  <a:pt x="139049" y="0"/>
                </a:lnTo>
                <a:close/>
              </a:path>
            </a:pathLst>
          </a:cu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533400" y="5791200"/>
            <a:ext cx="2514600" cy="461665"/>
          </a:xfrm>
          <a:prstGeom prst="rect">
            <a:avLst/>
          </a:prstGeom>
          <a:effectLst>
            <a:outerShdw blurRad="39000" dist="25000" dir="5400000">
              <a:srgbClr val="1A0000">
                <a:alpha val="40000"/>
              </a:srgbClr>
            </a:outerShdw>
            <a:reflection blurRad="6350" stA="50000" endA="300" endPos="90000" dir="5400000" sy="-100000" algn="bl" rotWithShape="0"/>
          </a:effectLst>
          <a:scene3d>
            <a:camera prst="perspectiveRelaxedModerately"/>
            <a:lightRig rig="threePt" dir="t"/>
          </a:scene3d>
        </p:spPr>
        <p:style>
          <a:lnRef idx="1">
            <a:schemeClr val="accent5"/>
          </a:lnRef>
          <a:fillRef idx="3">
            <a:schemeClr val="accent5"/>
          </a:fillRef>
          <a:effectRef idx="2">
            <a:schemeClr val="accent5"/>
          </a:effectRef>
          <a:fontRef idx="minor">
            <a:schemeClr val="lt1"/>
          </a:fontRef>
        </p:style>
        <p:txBody>
          <a:bodyPr wrap="square" rtlCol="0">
            <a:spAutoFit/>
            <a:scene3d>
              <a:camera prst="orthographicFront"/>
              <a:lightRig rig="twoPt" dir="t"/>
            </a:scene3d>
            <a:sp3d contourW="12700">
              <a:contourClr>
                <a:schemeClr val="accent1">
                  <a:lumMod val="60000"/>
                  <a:lumOff val="40000"/>
                </a:schemeClr>
              </a:contourClr>
            </a:sp3d>
          </a:bodyPr>
          <a:lstStyle/>
          <a:p>
            <a:pPr algn="ctr"/>
            <a:r>
              <a:rPr lang="en-US" b="1" dirty="0" smtClean="0">
                <a:solidFill>
                  <a:schemeClr val="bg1"/>
                </a:solidFill>
                <a:effectLst>
                  <a:innerShdw blurRad="63500" dist="50800">
                    <a:prstClr val="black">
                      <a:alpha val="22000"/>
                    </a:prstClr>
                  </a:innerShdw>
                </a:effectLst>
              </a:rPr>
              <a:t> NEW STUFF</a:t>
            </a:r>
            <a:endParaRPr lang="en-US" b="1" dirty="0">
              <a:solidFill>
                <a:schemeClr val="bg1"/>
              </a:solidFill>
              <a:effectLst>
                <a:innerShdw blurRad="63500" dist="50800">
                  <a:prstClr val="black">
                    <a:alpha val="22000"/>
                  </a:prstClr>
                </a:innerShdw>
              </a:effectLs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l="5625" t="12794" r="10220" b="29202"/>
          <a:stretch>
            <a:fillRect/>
          </a:stretch>
        </p:blipFill>
        <p:spPr bwMode="auto">
          <a:xfrm>
            <a:off x="752475" y="1133475"/>
            <a:ext cx="7820025" cy="4772025"/>
          </a:xfrm>
          <a:prstGeom prst="rect">
            <a:avLst/>
          </a:prstGeom>
          <a:noFill/>
          <a:ln w="9525">
            <a:noFill/>
            <a:miter lim="800000"/>
            <a:headEnd/>
            <a:tailEnd/>
          </a:ln>
        </p:spPr>
      </p:pic>
      <p:sp>
        <p:nvSpPr>
          <p:cNvPr id="4" name="Title 3"/>
          <p:cNvSpPr>
            <a:spLocks noGrp="1"/>
          </p:cNvSpPr>
          <p:nvPr>
            <p:ph type="title"/>
          </p:nvPr>
        </p:nvSpPr>
        <p:spPr>
          <a:xfrm>
            <a:off x="457200" y="304800"/>
            <a:ext cx="8229600" cy="685800"/>
          </a:xfrm>
        </p:spPr>
        <p:txBody>
          <a:bodyPr>
            <a:normAutofit/>
          </a:bodyPr>
          <a:lstStyle/>
          <a:p>
            <a:r>
              <a:rPr sz="3600" smtClean="0"/>
              <a:t>The New Student 'Other Fields' Page</a:t>
            </a:r>
            <a:endParaRPr lang="en-US" sz="3600" dirty="0"/>
          </a:p>
        </p:txBody>
      </p:sp>
      <p:sp>
        <p:nvSpPr>
          <p:cNvPr id="15" name="Freeform 14"/>
          <p:cNvSpPr/>
          <p:nvPr/>
        </p:nvSpPr>
        <p:spPr>
          <a:xfrm>
            <a:off x="4267200" y="2667000"/>
            <a:ext cx="2614635" cy="475488"/>
          </a:xfrm>
          <a:custGeom>
            <a:avLst/>
            <a:gdLst>
              <a:gd name="connsiteX0" fmla="*/ 87843 w 2483571"/>
              <a:gd name="connsiteY0" fmla="*/ 151557 h 762971"/>
              <a:gd name="connsiteX1" fmla="*/ 23835 w 2483571"/>
              <a:gd name="connsiteY1" fmla="*/ 462453 h 762971"/>
              <a:gd name="connsiteX2" fmla="*/ 115275 w 2483571"/>
              <a:gd name="connsiteY2" fmla="*/ 691053 h 762971"/>
              <a:gd name="connsiteX3" fmla="*/ 133563 w 2483571"/>
              <a:gd name="connsiteY3" fmla="*/ 691053 h 762971"/>
              <a:gd name="connsiteX4" fmla="*/ 353019 w 2483571"/>
              <a:gd name="connsiteY4" fmla="*/ 718485 h 762971"/>
              <a:gd name="connsiteX5" fmla="*/ 407883 w 2483571"/>
              <a:gd name="connsiteY5" fmla="*/ 700197 h 762971"/>
              <a:gd name="connsiteX6" fmla="*/ 462747 w 2483571"/>
              <a:gd name="connsiteY6" fmla="*/ 691053 h 762971"/>
              <a:gd name="connsiteX7" fmla="*/ 554187 w 2483571"/>
              <a:gd name="connsiteY7" fmla="*/ 700197 h 762971"/>
              <a:gd name="connsiteX8" fmla="*/ 599907 w 2483571"/>
              <a:gd name="connsiteY8" fmla="*/ 718485 h 762971"/>
              <a:gd name="connsiteX9" fmla="*/ 791931 w 2483571"/>
              <a:gd name="connsiteY9" fmla="*/ 718485 h 762971"/>
              <a:gd name="connsiteX10" fmla="*/ 983955 w 2483571"/>
              <a:gd name="connsiteY10" fmla="*/ 727629 h 762971"/>
              <a:gd name="connsiteX11" fmla="*/ 1075395 w 2483571"/>
              <a:gd name="connsiteY11" fmla="*/ 718485 h 762971"/>
              <a:gd name="connsiteX12" fmla="*/ 1166835 w 2483571"/>
              <a:gd name="connsiteY12" fmla="*/ 700197 h 762971"/>
              <a:gd name="connsiteX13" fmla="*/ 1203411 w 2483571"/>
              <a:gd name="connsiteY13" fmla="*/ 700197 h 762971"/>
              <a:gd name="connsiteX14" fmla="*/ 1358859 w 2483571"/>
              <a:gd name="connsiteY14" fmla="*/ 672765 h 762971"/>
              <a:gd name="connsiteX15" fmla="*/ 1432011 w 2483571"/>
              <a:gd name="connsiteY15" fmla="*/ 654477 h 762971"/>
              <a:gd name="connsiteX16" fmla="*/ 1560027 w 2483571"/>
              <a:gd name="connsiteY16" fmla="*/ 636189 h 762971"/>
              <a:gd name="connsiteX17" fmla="*/ 1642323 w 2483571"/>
              <a:gd name="connsiteY17" fmla="*/ 617901 h 762971"/>
              <a:gd name="connsiteX18" fmla="*/ 1669755 w 2483571"/>
              <a:gd name="connsiteY18" fmla="*/ 599613 h 762971"/>
              <a:gd name="connsiteX19" fmla="*/ 1806915 w 2483571"/>
              <a:gd name="connsiteY19" fmla="*/ 663621 h 762971"/>
              <a:gd name="connsiteX20" fmla="*/ 1861779 w 2483571"/>
              <a:gd name="connsiteY20" fmla="*/ 681909 h 762971"/>
              <a:gd name="connsiteX21" fmla="*/ 1962363 w 2483571"/>
              <a:gd name="connsiteY21" fmla="*/ 654477 h 762971"/>
              <a:gd name="connsiteX22" fmla="*/ 2017227 w 2483571"/>
              <a:gd name="connsiteY22" fmla="*/ 645333 h 762971"/>
              <a:gd name="connsiteX23" fmla="*/ 2190963 w 2483571"/>
              <a:gd name="connsiteY23" fmla="*/ 636189 h 762971"/>
              <a:gd name="connsiteX24" fmla="*/ 2355555 w 2483571"/>
              <a:gd name="connsiteY24" fmla="*/ 645333 h 762971"/>
              <a:gd name="connsiteX25" fmla="*/ 2474427 w 2483571"/>
              <a:gd name="connsiteY25" fmla="*/ 654477 h 762971"/>
              <a:gd name="connsiteX26" fmla="*/ 2483571 w 2483571"/>
              <a:gd name="connsiteY26" fmla="*/ 645333 h 762971"/>
              <a:gd name="connsiteX27" fmla="*/ 2474427 w 2483571"/>
              <a:gd name="connsiteY27" fmla="*/ 572181 h 762971"/>
              <a:gd name="connsiteX28" fmla="*/ 2465283 w 2483571"/>
              <a:gd name="connsiteY28" fmla="*/ 517317 h 762971"/>
              <a:gd name="connsiteX29" fmla="*/ 2474427 w 2483571"/>
              <a:gd name="connsiteY29" fmla="*/ 471597 h 762971"/>
              <a:gd name="connsiteX30" fmla="*/ 2474427 w 2483571"/>
              <a:gd name="connsiteY30" fmla="*/ 416733 h 762971"/>
              <a:gd name="connsiteX31" fmla="*/ 2456139 w 2483571"/>
              <a:gd name="connsiteY31" fmla="*/ 133269 h 762971"/>
              <a:gd name="connsiteX32" fmla="*/ 2300691 w 2483571"/>
              <a:gd name="connsiteY32" fmla="*/ 5253 h 762971"/>
              <a:gd name="connsiteX33" fmla="*/ 2273259 w 2483571"/>
              <a:gd name="connsiteY33" fmla="*/ 14397 h 762971"/>
              <a:gd name="connsiteX34" fmla="*/ 2035515 w 2483571"/>
              <a:gd name="connsiteY34" fmla="*/ 32685 h 762971"/>
              <a:gd name="connsiteX35" fmla="*/ 1980651 w 2483571"/>
              <a:gd name="connsiteY35" fmla="*/ 60117 h 762971"/>
              <a:gd name="connsiteX36" fmla="*/ 1660611 w 2483571"/>
              <a:gd name="connsiteY36" fmla="*/ 133269 h 762971"/>
              <a:gd name="connsiteX37" fmla="*/ 1377147 w 2483571"/>
              <a:gd name="connsiteY37" fmla="*/ 124125 h 762971"/>
              <a:gd name="connsiteX38" fmla="*/ 1166835 w 2483571"/>
              <a:gd name="connsiteY38" fmla="*/ 124125 h 762971"/>
              <a:gd name="connsiteX39" fmla="*/ 755355 w 2483571"/>
              <a:gd name="connsiteY39" fmla="*/ 151557 h 762971"/>
              <a:gd name="connsiteX40" fmla="*/ 362163 w 2483571"/>
              <a:gd name="connsiteY40" fmla="*/ 151557 h 762971"/>
              <a:gd name="connsiteX41" fmla="*/ 170139 w 2483571"/>
              <a:gd name="connsiteY41" fmla="*/ 178989 h 762971"/>
              <a:gd name="connsiteX42" fmla="*/ 87843 w 2483571"/>
              <a:gd name="connsiteY42" fmla="*/ 151557 h 76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483571" h="762971">
                <a:moveTo>
                  <a:pt x="87843" y="151557"/>
                </a:moveTo>
                <a:cubicBezTo>
                  <a:pt x="21821" y="443940"/>
                  <a:pt x="23835" y="338154"/>
                  <a:pt x="23835" y="462453"/>
                </a:cubicBezTo>
                <a:cubicBezTo>
                  <a:pt x="37529" y="541194"/>
                  <a:pt x="0" y="691053"/>
                  <a:pt x="115275" y="691053"/>
                </a:cubicBezTo>
                <a:lnTo>
                  <a:pt x="133563" y="691053"/>
                </a:lnTo>
                <a:cubicBezTo>
                  <a:pt x="234248" y="762971"/>
                  <a:pt x="183028" y="748049"/>
                  <a:pt x="353019" y="718485"/>
                </a:cubicBezTo>
                <a:cubicBezTo>
                  <a:pt x="372011" y="715182"/>
                  <a:pt x="389181" y="704872"/>
                  <a:pt x="407883" y="700197"/>
                </a:cubicBezTo>
                <a:cubicBezTo>
                  <a:pt x="425870" y="695700"/>
                  <a:pt x="462747" y="691053"/>
                  <a:pt x="462747" y="691053"/>
                </a:cubicBezTo>
                <a:cubicBezTo>
                  <a:pt x="493227" y="694101"/>
                  <a:pt x="524150" y="694190"/>
                  <a:pt x="554187" y="700197"/>
                </a:cubicBezTo>
                <a:cubicBezTo>
                  <a:pt x="570282" y="703416"/>
                  <a:pt x="583541" y="717226"/>
                  <a:pt x="599907" y="718485"/>
                </a:cubicBezTo>
                <a:cubicBezTo>
                  <a:pt x="663726" y="723394"/>
                  <a:pt x="727923" y="718485"/>
                  <a:pt x="791931" y="718485"/>
                </a:cubicBezTo>
                <a:cubicBezTo>
                  <a:pt x="855939" y="721533"/>
                  <a:pt x="919874" y="727629"/>
                  <a:pt x="983955" y="727629"/>
                </a:cubicBezTo>
                <a:cubicBezTo>
                  <a:pt x="1014587" y="727629"/>
                  <a:pt x="1045102" y="723029"/>
                  <a:pt x="1075395" y="718485"/>
                </a:cubicBezTo>
                <a:cubicBezTo>
                  <a:pt x="1106135" y="713874"/>
                  <a:pt x="1135751" y="700197"/>
                  <a:pt x="1166835" y="700197"/>
                </a:cubicBezTo>
                <a:lnTo>
                  <a:pt x="1203411" y="700197"/>
                </a:lnTo>
                <a:cubicBezTo>
                  <a:pt x="1255227" y="691053"/>
                  <a:pt x="1307264" y="683084"/>
                  <a:pt x="1358859" y="672765"/>
                </a:cubicBezTo>
                <a:cubicBezTo>
                  <a:pt x="1383505" y="667836"/>
                  <a:pt x="1407282" y="658973"/>
                  <a:pt x="1432011" y="654477"/>
                </a:cubicBezTo>
                <a:cubicBezTo>
                  <a:pt x="1474421" y="646766"/>
                  <a:pt x="1517399" y="642583"/>
                  <a:pt x="1560027" y="636189"/>
                </a:cubicBezTo>
                <a:cubicBezTo>
                  <a:pt x="1580095" y="633179"/>
                  <a:pt x="1620334" y="628895"/>
                  <a:pt x="1642323" y="617901"/>
                </a:cubicBezTo>
                <a:cubicBezTo>
                  <a:pt x="1652153" y="612986"/>
                  <a:pt x="1669755" y="599613"/>
                  <a:pt x="1669755" y="599613"/>
                </a:cubicBezTo>
                <a:cubicBezTo>
                  <a:pt x="1715475" y="620949"/>
                  <a:pt x="1760541" y="643746"/>
                  <a:pt x="1806915" y="663621"/>
                </a:cubicBezTo>
                <a:cubicBezTo>
                  <a:pt x="1824634" y="671215"/>
                  <a:pt x="1861779" y="681909"/>
                  <a:pt x="1861779" y="681909"/>
                </a:cubicBezTo>
                <a:cubicBezTo>
                  <a:pt x="1979480" y="642675"/>
                  <a:pt x="1858966" y="680326"/>
                  <a:pt x="1962363" y="654477"/>
                </a:cubicBezTo>
                <a:cubicBezTo>
                  <a:pt x="2010505" y="642441"/>
                  <a:pt x="1968738" y="645333"/>
                  <a:pt x="2017227" y="645333"/>
                </a:cubicBezTo>
                <a:cubicBezTo>
                  <a:pt x="2075139" y="642285"/>
                  <a:pt x="2132971" y="636189"/>
                  <a:pt x="2190963" y="636189"/>
                </a:cubicBezTo>
                <a:cubicBezTo>
                  <a:pt x="2245912" y="636189"/>
                  <a:pt x="2355555" y="645333"/>
                  <a:pt x="2355555" y="645333"/>
                </a:cubicBezTo>
                <a:cubicBezTo>
                  <a:pt x="2418252" y="663247"/>
                  <a:pt x="2413665" y="671838"/>
                  <a:pt x="2474427" y="654477"/>
                </a:cubicBezTo>
                <a:cubicBezTo>
                  <a:pt x="2478572" y="653293"/>
                  <a:pt x="2480523" y="648381"/>
                  <a:pt x="2483571" y="645333"/>
                </a:cubicBezTo>
                <a:cubicBezTo>
                  <a:pt x="2480523" y="620949"/>
                  <a:pt x="2477902" y="596508"/>
                  <a:pt x="2474427" y="572181"/>
                </a:cubicBezTo>
                <a:cubicBezTo>
                  <a:pt x="2471805" y="553827"/>
                  <a:pt x="2465283" y="535857"/>
                  <a:pt x="2465283" y="517317"/>
                </a:cubicBezTo>
                <a:cubicBezTo>
                  <a:pt x="2465283" y="501775"/>
                  <a:pt x="2473020" y="487075"/>
                  <a:pt x="2474427" y="471597"/>
                </a:cubicBezTo>
                <a:cubicBezTo>
                  <a:pt x="2476083" y="453384"/>
                  <a:pt x="2474427" y="435021"/>
                  <a:pt x="2474427" y="416733"/>
                </a:cubicBezTo>
                <a:cubicBezTo>
                  <a:pt x="2452310" y="206622"/>
                  <a:pt x="2456139" y="301229"/>
                  <a:pt x="2456139" y="133269"/>
                </a:cubicBezTo>
                <a:cubicBezTo>
                  <a:pt x="2404323" y="90597"/>
                  <a:pt x="2356972" y="41835"/>
                  <a:pt x="2300691" y="5253"/>
                </a:cubicBezTo>
                <a:cubicBezTo>
                  <a:pt x="2292610" y="0"/>
                  <a:pt x="2273259" y="14397"/>
                  <a:pt x="2273259" y="14397"/>
                </a:cubicBezTo>
                <a:cubicBezTo>
                  <a:pt x="2194011" y="20493"/>
                  <a:pt x="2113916" y="19618"/>
                  <a:pt x="2035515" y="32685"/>
                </a:cubicBezTo>
                <a:cubicBezTo>
                  <a:pt x="1848977" y="63775"/>
                  <a:pt x="2072213" y="60117"/>
                  <a:pt x="1980651" y="60117"/>
                </a:cubicBezTo>
                <a:cubicBezTo>
                  <a:pt x="1691606" y="137196"/>
                  <a:pt x="1800966" y="133269"/>
                  <a:pt x="1660611" y="133269"/>
                </a:cubicBezTo>
                <a:cubicBezTo>
                  <a:pt x="1413738" y="123394"/>
                  <a:pt x="1508272" y="124125"/>
                  <a:pt x="1377147" y="124125"/>
                </a:cubicBezTo>
                <a:lnTo>
                  <a:pt x="1166835" y="124125"/>
                </a:lnTo>
                <a:lnTo>
                  <a:pt x="755355" y="151557"/>
                </a:lnTo>
                <a:lnTo>
                  <a:pt x="362163" y="151557"/>
                </a:lnTo>
                <a:lnTo>
                  <a:pt x="170139" y="178989"/>
                </a:lnTo>
                <a:lnTo>
                  <a:pt x="87843" y="151557"/>
                </a:lnTo>
                <a:close/>
              </a:path>
            </a:pathLst>
          </a:cu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533400" y="5791200"/>
            <a:ext cx="2514600" cy="461665"/>
          </a:xfrm>
          <a:prstGeom prst="rect">
            <a:avLst/>
          </a:prstGeom>
          <a:effectLst>
            <a:outerShdw blurRad="39000" dist="25000" dir="5400000">
              <a:srgbClr val="1A0000">
                <a:alpha val="40000"/>
              </a:srgbClr>
            </a:outerShdw>
            <a:reflection blurRad="6350" stA="50000" endA="300" endPos="90000" dir="5400000" sy="-100000" algn="bl" rotWithShape="0"/>
          </a:effectLst>
          <a:scene3d>
            <a:camera prst="perspectiveRelaxedModerately"/>
            <a:lightRig rig="threePt" dir="t"/>
          </a:scene3d>
        </p:spPr>
        <p:style>
          <a:lnRef idx="1">
            <a:schemeClr val="accent5"/>
          </a:lnRef>
          <a:fillRef idx="3">
            <a:schemeClr val="accent5"/>
          </a:fillRef>
          <a:effectRef idx="2">
            <a:schemeClr val="accent5"/>
          </a:effectRef>
          <a:fontRef idx="minor">
            <a:schemeClr val="lt1"/>
          </a:fontRef>
        </p:style>
        <p:txBody>
          <a:bodyPr wrap="square" rtlCol="0">
            <a:spAutoFit/>
            <a:scene3d>
              <a:camera prst="orthographicFront"/>
              <a:lightRig rig="twoPt" dir="t"/>
            </a:scene3d>
            <a:sp3d contourW="12700">
              <a:contourClr>
                <a:schemeClr val="accent1">
                  <a:lumMod val="60000"/>
                  <a:lumOff val="40000"/>
                </a:schemeClr>
              </a:contourClr>
            </a:sp3d>
          </a:bodyPr>
          <a:lstStyle/>
          <a:p>
            <a:pPr algn="ctr"/>
            <a:r>
              <a:rPr lang="en-US" b="1" dirty="0" smtClean="0">
                <a:solidFill>
                  <a:schemeClr val="bg1"/>
                </a:solidFill>
                <a:effectLst>
                  <a:innerShdw blurRad="63500" dist="50800">
                    <a:prstClr val="black">
                      <a:alpha val="22000"/>
                    </a:prstClr>
                  </a:innerShdw>
                </a:effectLst>
              </a:rPr>
              <a:t> NEW STUFF</a:t>
            </a:r>
            <a:endParaRPr lang="en-US" b="1" dirty="0">
              <a:solidFill>
                <a:schemeClr val="bg1"/>
              </a:solidFill>
              <a:effectLst>
                <a:innerShdw blurRad="63500" dist="50800">
                  <a:prstClr val="black">
                    <a:alpha val="22000"/>
                  </a:prstClr>
                </a:innerShdw>
              </a:effectLst>
            </a:endParaRPr>
          </a:p>
        </p:txBody>
      </p:sp>
      <p:sp>
        <p:nvSpPr>
          <p:cNvPr id="17" name="TextBox 16"/>
          <p:cNvSpPr txBox="1"/>
          <p:nvPr/>
        </p:nvSpPr>
        <p:spPr>
          <a:xfrm>
            <a:off x="1447800" y="2743200"/>
            <a:ext cx="2133600" cy="1323439"/>
          </a:xfrm>
          <a:prstGeom prst="rect">
            <a:avLst/>
          </a:prstGeom>
          <a:solidFill>
            <a:schemeClr val="accent5">
              <a:lumMod val="20000"/>
              <a:lumOff val="80000"/>
            </a:schemeClr>
          </a:solidFill>
        </p:spPr>
        <p:txBody>
          <a:bodyPr wrap="square" rtlCol="0">
            <a:spAutoFit/>
          </a:bodyPr>
          <a:lstStyle/>
          <a:p>
            <a:pPr algn="ctr"/>
            <a:r>
              <a:rPr lang="en-US" sz="1000" u="sng" dirty="0" smtClean="0"/>
              <a:t>Race Codes</a:t>
            </a:r>
          </a:p>
          <a:p>
            <a:pPr algn="ctr"/>
            <a:endParaRPr lang="en-US" sz="1000" u="sng" dirty="0" smtClean="0"/>
          </a:p>
          <a:p>
            <a:pPr marL="228600" indent="-228600"/>
            <a:r>
              <a:rPr lang="en-US" sz="1000" dirty="0" smtClean="0"/>
              <a:t>1  American Indian/Alaskan Native</a:t>
            </a:r>
          </a:p>
          <a:p>
            <a:pPr marL="228600" indent="-228600"/>
            <a:r>
              <a:rPr lang="en-US" sz="1000" dirty="0" smtClean="0"/>
              <a:t>2  Asian/Pacific Islander</a:t>
            </a:r>
          </a:p>
          <a:p>
            <a:r>
              <a:rPr lang="en-US" sz="1000" dirty="0" smtClean="0"/>
              <a:t>3  Hispanic</a:t>
            </a:r>
          </a:p>
          <a:p>
            <a:r>
              <a:rPr lang="en-US" sz="1000" dirty="0" smtClean="0"/>
              <a:t>4  Black</a:t>
            </a:r>
          </a:p>
          <a:p>
            <a:r>
              <a:rPr lang="en-US" sz="1000" dirty="0" smtClean="0"/>
              <a:t>5  White</a:t>
            </a:r>
          </a:p>
          <a:p>
            <a:r>
              <a:rPr lang="en-US" sz="1000" dirty="0" smtClean="0"/>
              <a:t>6  Multi-Racial</a:t>
            </a:r>
            <a:endParaRPr lang="en-US" sz="1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274638"/>
            <a:ext cx="8305800" cy="1249362"/>
          </a:xfrm>
        </p:spPr>
        <p:txBody>
          <a:bodyPr/>
          <a:lstStyle/>
          <a:p>
            <a:pPr marL="838200" indent="-838200" fontAlgn="auto">
              <a:spcBef>
                <a:spcPts val="0"/>
              </a:spcBef>
              <a:spcAft>
                <a:spcPts val="0"/>
              </a:spcAft>
              <a:defRPr/>
            </a:pPr>
            <a:r>
              <a:rPr sz="3200">
                <a:solidFill>
                  <a:schemeClr val="tx2">
                    <a:shade val="85000"/>
                    <a:satMod val="150000"/>
                  </a:schemeClr>
                </a:solidFill>
              </a:rPr>
              <a:t>Additional fields being added to the current Reporting Hub download </a:t>
            </a:r>
            <a:r>
              <a:rPr sz="1800">
                <a:solidFill>
                  <a:schemeClr val="tx2">
                    <a:shade val="85000"/>
                    <a:satMod val="150000"/>
                  </a:schemeClr>
                </a:solidFill>
              </a:rPr>
              <a:t>(cont’d)</a:t>
            </a:r>
          </a:p>
        </p:txBody>
      </p:sp>
      <p:sp>
        <p:nvSpPr>
          <p:cNvPr id="22530" name="Text Box 7"/>
          <p:cNvSpPr txBox="1">
            <a:spLocks noChangeArrowheads="1"/>
          </p:cNvSpPr>
          <p:nvPr/>
        </p:nvSpPr>
        <p:spPr bwMode="auto">
          <a:xfrm>
            <a:off x="457200" y="1905000"/>
            <a:ext cx="8229600" cy="4154984"/>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spcBef>
                <a:spcPct val="50000"/>
              </a:spcBef>
              <a:buFontTx/>
              <a:buChar char="•"/>
            </a:pPr>
            <a:r>
              <a:rPr lang="en-US" dirty="0"/>
              <a:t>Once these fields are added, </a:t>
            </a:r>
            <a:r>
              <a:rPr lang="en-US" b="1" dirty="0"/>
              <a:t>TIFMU </a:t>
            </a:r>
            <a:r>
              <a:rPr lang="en-US" dirty="0"/>
              <a:t>can no longer be used as it is hardwired to a field length.</a:t>
            </a:r>
          </a:p>
          <a:p>
            <a:pPr>
              <a:spcBef>
                <a:spcPct val="50000"/>
              </a:spcBef>
              <a:buFontTx/>
              <a:buChar char="•"/>
            </a:pPr>
            <a:r>
              <a:rPr lang="en-US" b="1" dirty="0"/>
              <a:t>TIFMU</a:t>
            </a:r>
            <a:r>
              <a:rPr lang="en-US" dirty="0"/>
              <a:t> should not be needed anyway as its primary use was for the concatenation of individual school files.  </a:t>
            </a:r>
          </a:p>
          <a:p>
            <a:pPr>
              <a:spcBef>
                <a:spcPct val="50000"/>
              </a:spcBef>
              <a:buFontTx/>
              <a:buChar char="•"/>
            </a:pPr>
            <a:r>
              <a:rPr lang="en-US" dirty="0"/>
              <a:t>The other product from </a:t>
            </a:r>
            <a:r>
              <a:rPr lang="en-US" b="1" dirty="0"/>
              <a:t>TIFMU</a:t>
            </a:r>
            <a:r>
              <a:rPr lang="en-US" dirty="0"/>
              <a:t> was a student count for each school.  Since we now get both the </a:t>
            </a:r>
            <a:r>
              <a:rPr lang="en-US" b="1" dirty="0"/>
              <a:t>current AND deleted students</a:t>
            </a:r>
            <a:r>
              <a:rPr lang="en-US" dirty="0"/>
              <a:t>, this number would be invalid unless the TIFMU program is re-written.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381000"/>
            <a:ext cx="8305800" cy="685800"/>
          </a:xfrm>
        </p:spPr>
        <p:txBody>
          <a:bodyPr/>
          <a:lstStyle/>
          <a:p>
            <a:pPr marL="838200" indent="-838200" fontAlgn="auto">
              <a:spcBef>
                <a:spcPts val="0"/>
              </a:spcBef>
              <a:spcAft>
                <a:spcPts val="0"/>
              </a:spcAft>
              <a:defRPr/>
            </a:pPr>
            <a:r>
              <a:rPr sz="3200" smtClean="0">
                <a:solidFill>
                  <a:schemeClr val="tx2">
                    <a:shade val="85000"/>
                    <a:satMod val="150000"/>
                  </a:schemeClr>
                </a:solidFill>
              </a:rPr>
              <a:t>How will this affect your UPSTU PROCESS</a:t>
            </a:r>
            <a:endParaRPr sz="1800">
              <a:solidFill>
                <a:schemeClr val="tx2">
                  <a:shade val="85000"/>
                  <a:satMod val="150000"/>
                </a:schemeClr>
              </a:solidFill>
            </a:endParaRPr>
          </a:p>
        </p:txBody>
      </p:sp>
      <p:sp>
        <p:nvSpPr>
          <p:cNvPr id="22530" name="Text Box 7"/>
          <p:cNvSpPr txBox="1">
            <a:spLocks noChangeArrowheads="1"/>
          </p:cNvSpPr>
          <p:nvPr/>
        </p:nvSpPr>
        <p:spPr bwMode="auto">
          <a:xfrm>
            <a:off x="457200" y="1905000"/>
            <a:ext cx="8229600" cy="3785652"/>
          </a:xfrm>
          <a:prstGeom prst="rect">
            <a:avLst/>
          </a:prstGeom>
          <a:gradFill>
            <a:gsLst>
              <a:gs pos="0">
                <a:srgbClr val="CCCCFF"/>
              </a:gs>
              <a:gs pos="51000">
                <a:schemeClr val="accent6">
                  <a:lumMod val="40000"/>
                  <a:lumOff val="60000"/>
                </a:schemeClr>
              </a:gs>
              <a:gs pos="17000">
                <a:schemeClr val="accent2">
                  <a:lumMod val="60000"/>
                  <a:lumOff val="40000"/>
                </a:schemeClr>
              </a:gs>
              <a:gs pos="61000">
                <a:srgbClr val="CC99FF"/>
              </a:gs>
              <a:gs pos="82001">
                <a:srgbClr val="99CCFF"/>
              </a:gs>
              <a:gs pos="100000">
                <a:schemeClr val="accent1">
                  <a:lumMod val="20000"/>
                  <a:lumOff val="80000"/>
                </a:schemeClr>
              </a:gs>
            </a:gsLst>
            <a:lin ang="13800000" scaled="0"/>
          </a:gradFill>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spcBef>
                <a:spcPct val="50000"/>
              </a:spcBef>
              <a:buFontTx/>
              <a:buChar char="•"/>
            </a:pPr>
            <a:r>
              <a:rPr lang="en-US" dirty="0" smtClean="0"/>
              <a:t>No </a:t>
            </a:r>
            <a:r>
              <a:rPr lang="en-US" b="1" dirty="0" smtClean="0"/>
              <a:t>TIFMU</a:t>
            </a:r>
            <a:r>
              <a:rPr lang="en-US" dirty="0" smtClean="0"/>
              <a:t> needed</a:t>
            </a:r>
            <a:endParaRPr lang="en-US" dirty="0"/>
          </a:p>
          <a:p>
            <a:pPr>
              <a:spcBef>
                <a:spcPct val="50000"/>
              </a:spcBef>
              <a:buFontTx/>
              <a:buChar char="•"/>
            </a:pPr>
            <a:r>
              <a:rPr lang="en-US" dirty="0" smtClean="0"/>
              <a:t>Quick process to download student files</a:t>
            </a:r>
          </a:p>
          <a:p>
            <a:pPr>
              <a:spcBef>
                <a:spcPct val="50000"/>
              </a:spcBef>
              <a:buFontTx/>
              <a:buChar char="•"/>
            </a:pPr>
            <a:r>
              <a:rPr lang="en-US" b="1" dirty="0" smtClean="0"/>
              <a:t>ORG #1</a:t>
            </a:r>
            <a:r>
              <a:rPr lang="en-US" dirty="0" smtClean="0"/>
              <a:t> has been updated and posted at:</a:t>
            </a:r>
          </a:p>
          <a:p>
            <a:pPr lvl="1">
              <a:spcBef>
                <a:spcPct val="50000"/>
              </a:spcBef>
            </a:pPr>
            <a:r>
              <a:rPr lang="en-US" b="1" dirty="0" smtClean="0">
                <a:solidFill>
                  <a:srgbClr val="0000FF"/>
                </a:solidFill>
              </a:rPr>
              <a:t>http://www.ncbussafety.org/TIMSqrg.html</a:t>
            </a:r>
          </a:p>
          <a:p>
            <a:pPr>
              <a:spcBef>
                <a:spcPct val="50000"/>
              </a:spcBef>
              <a:buFontTx/>
              <a:buChar char="•"/>
            </a:pPr>
            <a:r>
              <a:rPr lang="en-US" dirty="0" smtClean="0"/>
              <a:t>Other that those two items there really are </a:t>
            </a:r>
            <a:r>
              <a:rPr lang="en-US" b="1" dirty="0" smtClean="0"/>
              <a:t>NO</a:t>
            </a:r>
            <a:r>
              <a:rPr lang="en-US" dirty="0" smtClean="0"/>
              <a:t> significant changes to your UPSTU PROCESS.  Everything works as before only smoother and better.</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457200" y="509588"/>
            <a:ext cx="8229600" cy="579437"/>
          </a:xfrm>
        </p:spPr>
        <p:txBody>
          <a:bodyPr>
            <a:spAutoFit/>
          </a:bodyPr>
          <a:lstStyle/>
          <a:p>
            <a:pPr marL="838200" indent="-838200" fontAlgn="auto">
              <a:spcBef>
                <a:spcPts val="0"/>
              </a:spcBef>
              <a:spcAft>
                <a:spcPts val="0"/>
              </a:spcAft>
              <a:defRPr/>
            </a:pPr>
            <a:r>
              <a:rPr sz="3200">
                <a:solidFill>
                  <a:schemeClr val="tx2">
                    <a:shade val="85000"/>
                    <a:satMod val="150000"/>
                  </a:schemeClr>
                </a:solidFill>
              </a:rPr>
              <a:t>Some Basic Terminology</a:t>
            </a:r>
          </a:p>
        </p:txBody>
      </p:sp>
      <p:sp>
        <p:nvSpPr>
          <p:cNvPr id="14338" name="Rectangle 3"/>
          <p:cNvSpPr>
            <a:spLocks noGrp="1" noChangeArrowheads="1"/>
          </p:cNvSpPr>
          <p:nvPr>
            <p:ph idx="1"/>
          </p:nvPr>
        </p:nvSpPr>
        <p:spPr/>
        <p:txBody>
          <a:bodyPr/>
          <a:lstStyle/>
          <a:p>
            <a:pPr marL="962025" lvl="1" indent="-660400">
              <a:spcBef>
                <a:spcPct val="0"/>
              </a:spcBef>
              <a:buFontTx/>
              <a:buNone/>
            </a:pPr>
            <a:r>
              <a:rPr lang="en-US" sz="3600" b="1" dirty="0" smtClean="0"/>
              <a:t>Planning for the next year</a:t>
            </a:r>
          </a:p>
          <a:p>
            <a:pPr marL="522288" lvl="4" indent="0">
              <a:spcBef>
                <a:spcPct val="0"/>
              </a:spcBef>
              <a:spcAft>
                <a:spcPts val="1200"/>
              </a:spcAft>
            </a:pPr>
            <a:r>
              <a:rPr lang="en-US" sz="3200" dirty="0" smtClean="0"/>
              <a:t>Preparing database</a:t>
            </a:r>
          </a:p>
          <a:p>
            <a:pPr marL="1043876" lvl="7" indent="0">
              <a:spcBef>
                <a:spcPct val="0"/>
              </a:spcBef>
              <a:buFontTx/>
              <a:buNone/>
            </a:pPr>
            <a:r>
              <a:rPr lang="en-US" sz="3000" dirty="0" smtClean="0"/>
              <a:t>In </a:t>
            </a:r>
            <a:r>
              <a:rPr lang="en-US" sz="3000" b="1" dirty="0" smtClean="0"/>
              <a:t>SIMS</a:t>
            </a:r>
            <a:r>
              <a:rPr lang="en-US" sz="3000" dirty="0" smtClean="0"/>
              <a:t> this was called</a:t>
            </a:r>
          </a:p>
          <a:p>
            <a:pPr marL="1042733" lvl="8" indent="0">
              <a:spcBef>
                <a:spcPct val="0"/>
              </a:spcBef>
              <a:spcAft>
                <a:spcPts val="1200"/>
              </a:spcAft>
              <a:buFontTx/>
              <a:buNone/>
            </a:pPr>
            <a:r>
              <a:rPr lang="en-US" sz="2800" b="1" dirty="0" smtClean="0">
                <a:latin typeface="Arial Black" pitchFamily="34" charset="0"/>
              </a:rPr>
              <a:t>		SCHEDULING YEAR</a:t>
            </a:r>
          </a:p>
          <a:p>
            <a:pPr marL="985837" lvl="1" indent="-152400">
              <a:spcBef>
                <a:spcPct val="0"/>
              </a:spcBef>
              <a:buFontTx/>
              <a:buNone/>
            </a:pPr>
            <a:r>
              <a:rPr lang="en-US" sz="3200" dirty="0" smtClean="0"/>
              <a:t>SIMS had a TIMS scheduling year download to get the promotions from</a:t>
            </a:r>
            <a:r>
              <a:rPr lang="en-US" sz="3600" dirty="0" smtClean="0"/>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381000"/>
            <a:ext cx="8305800" cy="685800"/>
          </a:xfrm>
        </p:spPr>
        <p:txBody>
          <a:bodyPr/>
          <a:lstStyle/>
          <a:p>
            <a:pPr marL="838200" indent="-838200" fontAlgn="auto">
              <a:spcBef>
                <a:spcPts val="0"/>
              </a:spcBef>
              <a:spcAft>
                <a:spcPts val="0"/>
              </a:spcAft>
              <a:defRPr/>
            </a:pPr>
            <a:r>
              <a:rPr sz="3200" smtClean="0">
                <a:solidFill>
                  <a:schemeClr val="tx2">
                    <a:shade val="85000"/>
                    <a:satMod val="150000"/>
                  </a:schemeClr>
                </a:solidFill>
              </a:rPr>
              <a:t>How often should you do an UPSTU?</a:t>
            </a:r>
            <a:endParaRPr sz="1800">
              <a:solidFill>
                <a:schemeClr val="tx2">
                  <a:shade val="85000"/>
                  <a:satMod val="150000"/>
                </a:schemeClr>
              </a:solidFill>
            </a:endParaRPr>
          </a:p>
        </p:txBody>
      </p:sp>
      <p:sp>
        <p:nvSpPr>
          <p:cNvPr id="22530" name="Text Box 7"/>
          <p:cNvSpPr txBox="1">
            <a:spLocks noChangeArrowheads="1"/>
          </p:cNvSpPr>
          <p:nvPr/>
        </p:nvSpPr>
        <p:spPr bwMode="auto">
          <a:xfrm>
            <a:off x="457200" y="1905000"/>
            <a:ext cx="8229600" cy="3108543"/>
          </a:xfrm>
          <a:prstGeom prst="rect">
            <a:avLst/>
          </a:prstGeom>
          <a:gradFill>
            <a:gsLst>
              <a:gs pos="0">
                <a:srgbClr val="CCCCFF"/>
              </a:gs>
              <a:gs pos="51000">
                <a:schemeClr val="accent6">
                  <a:lumMod val="40000"/>
                  <a:lumOff val="60000"/>
                </a:schemeClr>
              </a:gs>
              <a:gs pos="17000">
                <a:schemeClr val="accent2">
                  <a:lumMod val="60000"/>
                  <a:lumOff val="40000"/>
                </a:schemeClr>
              </a:gs>
              <a:gs pos="61000">
                <a:srgbClr val="CC99FF"/>
              </a:gs>
              <a:gs pos="82001">
                <a:srgbClr val="99CCFF"/>
              </a:gs>
              <a:gs pos="100000">
                <a:schemeClr val="accent1">
                  <a:lumMod val="20000"/>
                  <a:lumOff val="80000"/>
                </a:schemeClr>
              </a:gs>
            </a:gsLst>
            <a:lin ang="13800000" scaled="0"/>
          </a:gradFill>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spcBef>
                <a:spcPct val="50000"/>
              </a:spcBef>
              <a:buFontTx/>
              <a:buChar char="•"/>
            </a:pPr>
            <a:r>
              <a:rPr lang="en-US" sz="2800" dirty="0" smtClean="0"/>
              <a:t>Every day?</a:t>
            </a:r>
          </a:p>
          <a:p>
            <a:pPr>
              <a:spcBef>
                <a:spcPct val="50000"/>
              </a:spcBef>
              <a:buFontTx/>
              <a:buChar char="•"/>
            </a:pPr>
            <a:r>
              <a:rPr lang="en-US" sz="2800" dirty="0" smtClean="0"/>
              <a:t>Twice a week?</a:t>
            </a:r>
          </a:p>
          <a:p>
            <a:pPr>
              <a:spcBef>
                <a:spcPct val="50000"/>
              </a:spcBef>
              <a:buFontTx/>
              <a:buChar char="•"/>
            </a:pPr>
            <a:r>
              <a:rPr lang="en-US" sz="2800" dirty="0" smtClean="0"/>
              <a:t>Once a week?</a:t>
            </a:r>
          </a:p>
          <a:p>
            <a:pPr>
              <a:spcBef>
                <a:spcPct val="50000"/>
              </a:spcBef>
              <a:buFontTx/>
              <a:buChar char="•"/>
            </a:pPr>
            <a:r>
              <a:rPr lang="en-US" sz="2800" dirty="0" smtClean="0"/>
              <a:t>20 Day?</a:t>
            </a:r>
          </a:p>
          <a:p>
            <a:pPr>
              <a:spcBef>
                <a:spcPct val="50000"/>
              </a:spcBef>
              <a:buFontTx/>
              <a:buChar char="•"/>
            </a:pPr>
            <a:r>
              <a:rPr lang="en-US" sz="2800" dirty="0" smtClean="0"/>
              <a:t>How often do you do them now?</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381000"/>
            <a:ext cx="8305800" cy="685800"/>
          </a:xfrm>
        </p:spPr>
        <p:txBody>
          <a:bodyPr/>
          <a:lstStyle/>
          <a:p>
            <a:pPr marL="838200" indent="-838200" fontAlgn="auto">
              <a:spcBef>
                <a:spcPts val="0"/>
              </a:spcBef>
              <a:spcAft>
                <a:spcPts val="0"/>
              </a:spcAft>
              <a:defRPr/>
            </a:pPr>
            <a:r>
              <a:rPr sz="3200" smtClean="0">
                <a:solidFill>
                  <a:schemeClr val="tx2">
                    <a:shade val="85000"/>
                    <a:satMod val="150000"/>
                  </a:schemeClr>
                </a:solidFill>
              </a:rPr>
              <a:t>How often should you do an UPSTU?</a:t>
            </a:r>
            <a:endParaRPr sz="1800">
              <a:solidFill>
                <a:schemeClr val="tx2">
                  <a:shade val="85000"/>
                  <a:satMod val="150000"/>
                </a:schemeClr>
              </a:solidFill>
            </a:endParaRPr>
          </a:p>
        </p:txBody>
      </p:sp>
      <p:sp>
        <p:nvSpPr>
          <p:cNvPr id="22530" name="Text Box 7"/>
          <p:cNvSpPr txBox="1">
            <a:spLocks noChangeArrowheads="1"/>
          </p:cNvSpPr>
          <p:nvPr/>
        </p:nvSpPr>
        <p:spPr bwMode="auto">
          <a:xfrm>
            <a:off x="457200" y="1905000"/>
            <a:ext cx="8229600" cy="3046988"/>
          </a:xfrm>
          <a:prstGeom prst="rect">
            <a:avLst/>
          </a:prstGeom>
          <a:gradFill>
            <a:gsLst>
              <a:gs pos="0">
                <a:srgbClr val="CCCCFF"/>
              </a:gs>
              <a:gs pos="51000">
                <a:schemeClr val="accent6">
                  <a:lumMod val="40000"/>
                  <a:lumOff val="60000"/>
                </a:schemeClr>
              </a:gs>
              <a:gs pos="17000">
                <a:schemeClr val="accent2">
                  <a:lumMod val="60000"/>
                  <a:lumOff val="40000"/>
                </a:schemeClr>
              </a:gs>
              <a:gs pos="61000">
                <a:srgbClr val="CC99FF"/>
              </a:gs>
              <a:gs pos="82001">
                <a:srgbClr val="99CCFF"/>
              </a:gs>
              <a:gs pos="100000">
                <a:schemeClr val="accent1">
                  <a:lumMod val="20000"/>
                  <a:lumOff val="80000"/>
                </a:schemeClr>
              </a:gs>
            </a:gsLst>
            <a:lin ang="13800000" scaled="0"/>
          </a:gradFill>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spcBef>
                <a:spcPct val="50000"/>
              </a:spcBef>
              <a:buFontTx/>
              <a:buChar char="•"/>
            </a:pPr>
            <a:r>
              <a:rPr lang="en-US" dirty="0" smtClean="0"/>
              <a:t>Downloads should be done NO less than 20 day.</a:t>
            </a:r>
          </a:p>
          <a:p>
            <a:pPr>
              <a:spcBef>
                <a:spcPct val="50000"/>
              </a:spcBef>
              <a:buFontTx/>
              <a:buChar char="•"/>
            </a:pPr>
            <a:r>
              <a:rPr lang="en-US" dirty="0" smtClean="0"/>
              <a:t>Now that the </a:t>
            </a:r>
            <a:r>
              <a:rPr lang="en-US" b="1" dirty="0" smtClean="0"/>
              <a:t>deleted students </a:t>
            </a:r>
            <a:r>
              <a:rPr lang="en-US" dirty="0" smtClean="0"/>
              <a:t>are included in the download process, it is even more important that the downloads be done more often.</a:t>
            </a:r>
          </a:p>
          <a:p>
            <a:pPr>
              <a:spcBef>
                <a:spcPct val="50000"/>
              </a:spcBef>
              <a:buFontTx/>
              <a:buChar char="•"/>
            </a:pPr>
            <a:r>
              <a:rPr lang="en-US" dirty="0" smtClean="0"/>
              <a:t>The ultimate objective is to be able to do daily downloads as a standard process.  It will take some time before we can do that for everyone.</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381000"/>
            <a:ext cx="8305800" cy="685800"/>
          </a:xfrm>
        </p:spPr>
        <p:txBody>
          <a:bodyPr/>
          <a:lstStyle/>
          <a:p>
            <a:pPr marL="838200" indent="-838200" fontAlgn="auto">
              <a:spcBef>
                <a:spcPts val="0"/>
              </a:spcBef>
              <a:spcAft>
                <a:spcPts val="0"/>
              </a:spcAft>
              <a:defRPr/>
            </a:pPr>
            <a:r>
              <a:rPr sz="3200" smtClean="0">
                <a:solidFill>
                  <a:schemeClr val="tx2">
                    <a:shade val="85000"/>
                    <a:satMod val="150000"/>
                  </a:schemeClr>
                </a:solidFill>
              </a:rPr>
              <a:t>What about this year and Rollover?</a:t>
            </a:r>
            <a:endParaRPr sz="1800">
              <a:solidFill>
                <a:schemeClr val="tx2">
                  <a:shade val="85000"/>
                  <a:satMod val="150000"/>
                </a:schemeClr>
              </a:solidFill>
            </a:endParaRPr>
          </a:p>
        </p:txBody>
      </p:sp>
      <p:sp>
        <p:nvSpPr>
          <p:cNvPr id="22530" name="Text Box 7"/>
          <p:cNvSpPr txBox="1">
            <a:spLocks noChangeArrowheads="1"/>
          </p:cNvSpPr>
          <p:nvPr/>
        </p:nvSpPr>
        <p:spPr bwMode="auto">
          <a:xfrm>
            <a:off x="457200" y="1905000"/>
            <a:ext cx="8229600" cy="4401205"/>
          </a:xfrm>
          <a:prstGeom prst="rect">
            <a:avLst/>
          </a:prstGeom>
          <a:gradFill>
            <a:gsLst>
              <a:gs pos="9000">
                <a:schemeClr val="accent5">
                  <a:alpha val="34000"/>
                </a:schemeClr>
              </a:gs>
              <a:gs pos="62000">
                <a:schemeClr val="accent6">
                  <a:lumMod val="40000"/>
                  <a:lumOff val="60000"/>
                </a:schemeClr>
              </a:gs>
              <a:gs pos="18000">
                <a:schemeClr val="tx2">
                  <a:alpha val="26000"/>
                </a:schemeClr>
              </a:gs>
              <a:gs pos="63000">
                <a:srgbClr val="CC99FF"/>
              </a:gs>
              <a:gs pos="78000">
                <a:srgbClr val="008000">
                  <a:alpha val="40000"/>
                </a:srgbClr>
              </a:gs>
              <a:gs pos="48000">
                <a:schemeClr val="accent1">
                  <a:lumMod val="20000"/>
                  <a:lumOff val="80000"/>
                  <a:alpha val="95000"/>
                </a:schemeClr>
              </a:gs>
            </a:gsLst>
            <a:lin ang="18000000" scaled="0"/>
          </a:gradFill>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spcBef>
                <a:spcPct val="50000"/>
              </a:spcBef>
            </a:pPr>
            <a:r>
              <a:rPr lang="en-US" sz="2800" dirty="0" smtClean="0"/>
              <a:t>Typically:</a:t>
            </a:r>
          </a:p>
          <a:p>
            <a:pPr>
              <a:spcBef>
                <a:spcPct val="50000"/>
              </a:spcBef>
              <a:buFontTx/>
              <a:buChar char="•"/>
            </a:pPr>
            <a:r>
              <a:rPr lang="en-US" sz="2800" dirty="0" smtClean="0"/>
              <a:t>Refresh you </a:t>
            </a:r>
            <a:r>
              <a:rPr lang="en-US" sz="2800" b="1" dirty="0" smtClean="0"/>
              <a:t>FALL</a:t>
            </a:r>
            <a:r>
              <a:rPr lang="en-US" sz="2800" dirty="0" smtClean="0"/>
              <a:t> database from </a:t>
            </a:r>
            <a:r>
              <a:rPr lang="en-US" sz="2800" b="1" dirty="0" smtClean="0"/>
              <a:t>LIVE</a:t>
            </a:r>
          </a:p>
          <a:p>
            <a:pPr>
              <a:spcBef>
                <a:spcPct val="50000"/>
              </a:spcBef>
              <a:buFontTx/>
              <a:buChar char="•"/>
            </a:pPr>
            <a:r>
              <a:rPr lang="en-US" sz="2800" dirty="0" smtClean="0"/>
              <a:t>Create your Rollover </a:t>
            </a:r>
            <a:r>
              <a:rPr lang="en-US" sz="2800" dirty="0" err="1" smtClean="0"/>
              <a:t>datafile</a:t>
            </a:r>
            <a:r>
              <a:rPr lang="en-US" sz="2800" dirty="0" smtClean="0"/>
              <a:t> just like you always have and then run the rollover process.  For this year there will be no change to this process.</a:t>
            </a:r>
          </a:p>
          <a:p>
            <a:pPr>
              <a:spcBef>
                <a:spcPct val="50000"/>
              </a:spcBef>
              <a:buFontTx/>
              <a:buChar char="•"/>
            </a:pPr>
            <a:r>
              <a:rPr lang="en-US" sz="2800" dirty="0" smtClean="0"/>
              <a:t>Begin creating you new Fall Plan as always.</a:t>
            </a:r>
          </a:p>
          <a:p>
            <a:pPr>
              <a:spcBef>
                <a:spcPct val="50000"/>
              </a:spcBef>
            </a:pPr>
            <a:endParaRPr lang="en-US" sz="280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381000"/>
            <a:ext cx="8305800" cy="685800"/>
          </a:xfrm>
        </p:spPr>
        <p:txBody>
          <a:bodyPr/>
          <a:lstStyle/>
          <a:p>
            <a:pPr marL="838200" indent="-838200" fontAlgn="auto">
              <a:spcBef>
                <a:spcPts val="0"/>
              </a:spcBef>
              <a:spcAft>
                <a:spcPts val="0"/>
              </a:spcAft>
              <a:defRPr/>
            </a:pPr>
            <a:r>
              <a:rPr sz="3200" smtClean="0">
                <a:solidFill>
                  <a:schemeClr val="tx2">
                    <a:shade val="85000"/>
                    <a:satMod val="150000"/>
                  </a:schemeClr>
                </a:solidFill>
              </a:rPr>
              <a:t>What about this year and Rollover?</a:t>
            </a:r>
            <a:endParaRPr sz="1800">
              <a:solidFill>
                <a:schemeClr val="tx2">
                  <a:shade val="85000"/>
                  <a:satMod val="150000"/>
                </a:schemeClr>
              </a:solidFill>
            </a:endParaRPr>
          </a:p>
        </p:txBody>
      </p:sp>
      <p:sp>
        <p:nvSpPr>
          <p:cNvPr id="22530" name="Text Box 7"/>
          <p:cNvSpPr txBox="1">
            <a:spLocks noChangeArrowheads="1"/>
          </p:cNvSpPr>
          <p:nvPr/>
        </p:nvSpPr>
        <p:spPr bwMode="auto">
          <a:xfrm>
            <a:off x="457200" y="1905000"/>
            <a:ext cx="8229600" cy="3754874"/>
          </a:xfrm>
          <a:prstGeom prst="rect">
            <a:avLst/>
          </a:prstGeom>
          <a:gradFill>
            <a:gsLst>
              <a:gs pos="9000">
                <a:schemeClr val="accent5">
                  <a:alpha val="34000"/>
                </a:schemeClr>
              </a:gs>
              <a:gs pos="62000">
                <a:schemeClr val="accent6">
                  <a:lumMod val="40000"/>
                  <a:lumOff val="60000"/>
                </a:schemeClr>
              </a:gs>
              <a:gs pos="18000">
                <a:schemeClr val="tx2">
                  <a:alpha val="26000"/>
                </a:schemeClr>
              </a:gs>
              <a:gs pos="63000">
                <a:srgbClr val="CC99FF"/>
              </a:gs>
              <a:gs pos="78000">
                <a:srgbClr val="008000">
                  <a:alpha val="40000"/>
                </a:srgbClr>
              </a:gs>
              <a:gs pos="48000">
                <a:schemeClr val="accent1">
                  <a:lumMod val="20000"/>
                  <a:lumOff val="80000"/>
                  <a:alpha val="95000"/>
                </a:schemeClr>
              </a:gs>
            </a:gsLst>
            <a:lin ang="18000000" scaled="0"/>
          </a:gradFill>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lgn="ctr">
              <a:spcBef>
                <a:spcPct val="50000"/>
              </a:spcBef>
            </a:pPr>
            <a:r>
              <a:rPr lang="en-US" sz="2800" b="1" dirty="0" smtClean="0"/>
              <a:t>As soon as the YET is completed: </a:t>
            </a:r>
          </a:p>
          <a:p>
            <a:pPr lvl="1">
              <a:spcBef>
                <a:spcPct val="50000"/>
              </a:spcBef>
              <a:buFontTx/>
              <a:buChar char="•"/>
            </a:pPr>
            <a:r>
              <a:rPr lang="en-US" sz="2800" dirty="0" smtClean="0"/>
              <a:t>Get a new Student Build</a:t>
            </a:r>
          </a:p>
          <a:p>
            <a:pPr lvl="1">
              <a:spcBef>
                <a:spcPct val="50000"/>
              </a:spcBef>
              <a:buFontTx/>
              <a:buChar char="•"/>
            </a:pPr>
            <a:r>
              <a:rPr lang="en-US" sz="2800" dirty="0" smtClean="0"/>
              <a:t>BACKUP the </a:t>
            </a:r>
            <a:r>
              <a:rPr lang="en-US" sz="2800" b="1" dirty="0" smtClean="0"/>
              <a:t>LIVE</a:t>
            </a:r>
            <a:r>
              <a:rPr lang="en-US" sz="2800" dirty="0" smtClean="0"/>
              <a:t> and tag it for long term Archive.</a:t>
            </a:r>
          </a:p>
          <a:p>
            <a:pPr lvl="1">
              <a:spcBef>
                <a:spcPct val="50000"/>
              </a:spcBef>
              <a:buFontTx/>
              <a:buChar char="•"/>
            </a:pPr>
            <a:r>
              <a:rPr lang="en-US" sz="2800" dirty="0" smtClean="0"/>
              <a:t>Refresh LIVE with the FALL data and perform an upstu with the officially promoted data from NCWISE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381000"/>
            <a:ext cx="8305800" cy="685800"/>
          </a:xfrm>
        </p:spPr>
        <p:txBody>
          <a:bodyPr/>
          <a:lstStyle/>
          <a:p>
            <a:pPr marL="838200" indent="-838200" fontAlgn="auto">
              <a:spcBef>
                <a:spcPts val="0"/>
              </a:spcBef>
              <a:spcAft>
                <a:spcPts val="0"/>
              </a:spcAft>
              <a:defRPr/>
            </a:pPr>
            <a:r>
              <a:rPr sz="3200" smtClean="0">
                <a:solidFill>
                  <a:schemeClr val="tx2">
                    <a:shade val="85000"/>
                    <a:satMod val="150000"/>
                  </a:schemeClr>
                </a:solidFill>
              </a:rPr>
              <a:t>What about this year and Rollover?</a:t>
            </a:r>
            <a:endParaRPr sz="1800">
              <a:solidFill>
                <a:schemeClr val="tx2">
                  <a:shade val="85000"/>
                  <a:satMod val="150000"/>
                </a:schemeClr>
              </a:solidFill>
            </a:endParaRPr>
          </a:p>
        </p:txBody>
      </p:sp>
      <p:sp>
        <p:nvSpPr>
          <p:cNvPr id="22530" name="Text Box 7"/>
          <p:cNvSpPr txBox="1">
            <a:spLocks noChangeArrowheads="1"/>
          </p:cNvSpPr>
          <p:nvPr/>
        </p:nvSpPr>
        <p:spPr bwMode="auto">
          <a:xfrm>
            <a:off x="457200" y="1905000"/>
            <a:ext cx="8229600" cy="3447098"/>
          </a:xfrm>
          <a:prstGeom prst="rect">
            <a:avLst/>
          </a:prstGeom>
          <a:gradFill>
            <a:gsLst>
              <a:gs pos="9000">
                <a:schemeClr val="accent5">
                  <a:alpha val="34000"/>
                </a:schemeClr>
              </a:gs>
              <a:gs pos="62000">
                <a:schemeClr val="accent6">
                  <a:lumMod val="40000"/>
                  <a:lumOff val="60000"/>
                </a:schemeClr>
              </a:gs>
              <a:gs pos="18000">
                <a:schemeClr val="tx2">
                  <a:alpha val="26000"/>
                </a:schemeClr>
              </a:gs>
              <a:gs pos="63000">
                <a:srgbClr val="CC99FF"/>
              </a:gs>
              <a:gs pos="78000">
                <a:srgbClr val="008000">
                  <a:alpha val="40000"/>
                </a:srgbClr>
              </a:gs>
              <a:gs pos="48000">
                <a:schemeClr val="accent1">
                  <a:lumMod val="20000"/>
                  <a:lumOff val="80000"/>
                  <a:alpha val="95000"/>
                </a:schemeClr>
              </a:gs>
            </a:gsLst>
            <a:lin ang="18000000" scaled="0"/>
          </a:gradFill>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lgn="ctr">
              <a:spcBef>
                <a:spcPct val="50000"/>
              </a:spcBef>
            </a:pPr>
            <a:r>
              <a:rPr lang="en-US" sz="3600" b="1" dirty="0" smtClean="0"/>
              <a:t>Remember</a:t>
            </a:r>
          </a:p>
          <a:p>
            <a:pPr algn="ctr">
              <a:spcBef>
                <a:spcPct val="50000"/>
              </a:spcBef>
            </a:pPr>
            <a:r>
              <a:rPr lang="en-US" sz="2800" dirty="0" smtClean="0"/>
              <a:t>In the future, we </a:t>
            </a:r>
            <a:r>
              <a:rPr lang="en-US" sz="2800" b="1" dirty="0" smtClean="0"/>
              <a:t>WILL</a:t>
            </a:r>
            <a:r>
              <a:rPr lang="en-US" sz="2800" dirty="0" smtClean="0"/>
              <a:t> have the </a:t>
            </a:r>
            <a:r>
              <a:rPr lang="en-US" sz="2800" b="1" dirty="0" smtClean="0"/>
              <a:t>NEXT SCHOOL </a:t>
            </a:r>
            <a:r>
              <a:rPr lang="en-US" sz="2800" dirty="0" smtClean="0"/>
              <a:t>and </a:t>
            </a:r>
            <a:r>
              <a:rPr lang="en-US" sz="2800" b="1" dirty="0" smtClean="0"/>
              <a:t>NEXT GRADE </a:t>
            </a:r>
            <a:r>
              <a:rPr lang="en-US" sz="2800" dirty="0" smtClean="0"/>
              <a:t>and </a:t>
            </a:r>
            <a:r>
              <a:rPr lang="en-US" sz="2800" b="1" dirty="0" smtClean="0"/>
              <a:t>IF</a:t>
            </a:r>
            <a:r>
              <a:rPr lang="en-US" sz="2800" dirty="0" smtClean="0"/>
              <a:t> your district prepares the Pre-Transition with sufficient lead time, you will be able to do your promotions early enough that you will not need to do the Rollover process.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555625"/>
            <a:ext cx="8229600" cy="579438"/>
          </a:xfrm>
        </p:spPr>
        <p:txBody>
          <a:bodyPr>
            <a:spAutoFit/>
          </a:bodyPr>
          <a:lstStyle/>
          <a:p>
            <a:pPr marL="838200" indent="-838200" fontAlgn="auto">
              <a:spcBef>
                <a:spcPts val="0"/>
              </a:spcBef>
              <a:spcAft>
                <a:spcPts val="0"/>
              </a:spcAft>
              <a:defRPr/>
            </a:pPr>
            <a:r>
              <a:rPr sz="3200">
                <a:solidFill>
                  <a:schemeClr val="tx2">
                    <a:shade val="85000"/>
                    <a:satMod val="150000"/>
                  </a:schemeClr>
                </a:solidFill>
              </a:rPr>
              <a:t>Address Validation</a:t>
            </a:r>
          </a:p>
        </p:txBody>
      </p:sp>
      <p:sp>
        <p:nvSpPr>
          <p:cNvPr id="23554" name="Text Box 4"/>
          <p:cNvSpPr txBox="1">
            <a:spLocks noChangeArrowheads="1"/>
          </p:cNvSpPr>
          <p:nvPr/>
        </p:nvSpPr>
        <p:spPr bwMode="auto">
          <a:xfrm>
            <a:off x="533400" y="1447800"/>
            <a:ext cx="8001000" cy="4495800"/>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wrap="square">
            <a:spAutoFit/>
          </a:bodyPr>
          <a:lstStyle/>
          <a:p>
            <a:pPr algn="just">
              <a:lnSpc>
                <a:spcPct val="90000"/>
              </a:lnSpc>
              <a:spcBef>
                <a:spcPct val="20000"/>
              </a:spcBef>
            </a:pPr>
            <a:r>
              <a:rPr lang="en-US" dirty="0"/>
              <a:t>This is a feature that is available in NCWISE, however, it requires that the CITY be a part of the ADDRESS Field.  EDULOG does not have a ‘city’ attribute for their segment records.  This is an option that we are exploring, but currently there is no efficient way to pull a listing that includes the city designation.  The only way to do it is through some customized programming, another issue that we are looking into.  The real problem is not getting the first download for NCWISE to use, but being able to repeat the process on a routine basis to update the system for all of the new MARIS entries.</a:t>
            </a:r>
          </a:p>
        </p:txBody>
      </p:sp>
      <p:sp>
        <p:nvSpPr>
          <p:cNvPr id="4" name="TextBox 3"/>
          <p:cNvSpPr txBox="1"/>
          <p:nvPr/>
        </p:nvSpPr>
        <p:spPr>
          <a:xfrm>
            <a:off x="533400" y="5791200"/>
            <a:ext cx="2514600" cy="461665"/>
          </a:xfrm>
          <a:prstGeom prst="rect">
            <a:avLst/>
          </a:prstGeom>
          <a:effectLst>
            <a:outerShdw blurRad="39000" dist="25000" dir="5400000">
              <a:srgbClr val="1A0000">
                <a:alpha val="40000"/>
              </a:srgbClr>
            </a:outerShdw>
            <a:reflection blurRad="6350" stA="50000" endA="300" endPos="90000" dir="5400000" sy="-100000" algn="bl" rotWithShape="0"/>
          </a:effectLst>
          <a:scene3d>
            <a:camera prst="perspectiveRelaxedModerately"/>
            <a:lightRig rig="threePt" dir="t"/>
          </a:scene3d>
        </p:spPr>
        <p:style>
          <a:lnRef idx="1">
            <a:schemeClr val="accent5"/>
          </a:lnRef>
          <a:fillRef idx="3">
            <a:schemeClr val="accent5"/>
          </a:fillRef>
          <a:effectRef idx="2">
            <a:schemeClr val="accent5"/>
          </a:effectRef>
          <a:fontRef idx="minor">
            <a:schemeClr val="lt1"/>
          </a:fontRef>
        </p:style>
        <p:txBody>
          <a:bodyPr wrap="square" rtlCol="0">
            <a:spAutoFit/>
            <a:scene3d>
              <a:camera prst="orthographicFront"/>
              <a:lightRig rig="twoPt" dir="t"/>
            </a:scene3d>
            <a:sp3d contourW="12700">
              <a:contourClr>
                <a:schemeClr val="accent1">
                  <a:lumMod val="60000"/>
                  <a:lumOff val="40000"/>
                </a:schemeClr>
              </a:contourClr>
            </a:sp3d>
          </a:bodyPr>
          <a:lstStyle/>
          <a:p>
            <a:pPr algn="ctr"/>
            <a:r>
              <a:rPr lang="en-US" b="1" dirty="0" smtClean="0">
                <a:solidFill>
                  <a:schemeClr val="bg1"/>
                </a:solidFill>
                <a:effectLst>
                  <a:innerShdw blurRad="63500" dist="50800">
                    <a:prstClr val="black">
                      <a:alpha val="22000"/>
                    </a:prstClr>
                  </a:innerShdw>
                </a:effectLst>
              </a:rPr>
              <a:t> NEW STUFF</a:t>
            </a:r>
            <a:endParaRPr lang="en-US" b="1" dirty="0">
              <a:solidFill>
                <a:schemeClr val="bg1"/>
              </a:solidFill>
              <a:effectLst>
                <a:innerShdw blurRad="63500" dist="50800">
                  <a:prstClr val="black">
                    <a:alpha val="22000"/>
                  </a:prstClr>
                </a:innerShdw>
              </a:effectLs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457200" y="555625"/>
            <a:ext cx="8229600" cy="579438"/>
          </a:xfrm>
        </p:spPr>
        <p:txBody>
          <a:bodyPr>
            <a:spAutoFit/>
          </a:bodyPr>
          <a:lstStyle/>
          <a:p>
            <a:pPr marL="838200" indent="-838200" fontAlgn="auto">
              <a:spcBef>
                <a:spcPts val="0"/>
              </a:spcBef>
              <a:spcAft>
                <a:spcPts val="0"/>
              </a:spcAft>
              <a:defRPr/>
            </a:pPr>
            <a:r>
              <a:rPr sz="3200">
                <a:solidFill>
                  <a:srgbClr val="000099"/>
                </a:solidFill>
              </a:rPr>
              <a:t>OLD </a:t>
            </a:r>
            <a:r>
              <a:rPr sz="3200">
                <a:solidFill>
                  <a:schemeClr val="tx2">
                    <a:shade val="85000"/>
                    <a:satMod val="150000"/>
                  </a:schemeClr>
                </a:solidFill>
              </a:rPr>
              <a:t>Transportation Page</a:t>
            </a:r>
          </a:p>
        </p:txBody>
      </p:sp>
      <p:sp>
        <p:nvSpPr>
          <p:cNvPr id="25602" name="Text Box 3"/>
          <p:cNvSpPr txBox="1">
            <a:spLocks noChangeArrowheads="1"/>
          </p:cNvSpPr>
          <p:nvPr/>
        </p:nvSpPr>
        <p:spPr bwMode="auto">
          <a:xfrm>
            <a:off x="533400" y="2133600"/>
            <a:ext cx="8077200" cy="1742015"/>
          </a:xfrm>
          <a:prstGeom prst="rect">
            <a:avLst/>
          </a:prstGeom>
          <a:noFill/>
          <a:ln w="9525">
            <a:noFill/>
            <a:miter lim="800000"/>
            <a:headEnd/>
            <a:tailEnd/>
          </a:ln>
        </p:spPr>
        <p:txBody>
          <a:bodyPr wrap="square">
            <a:spAutoFit/>
          </a:bodyPr>
          <a:lstStyle/>
          <a:p>
            <a:pPr algn="ctr">
              <a:lnSpc>
                <a:spcPct val="90000"/>
              </a:lnSpc>
              <a:spcBef>
                <a:spcPts val="0"/>
              </a:spcBef>
              <a:spcAft>
                <a:spcPts val="1200"/>
              </a:spcAft>
            </a:pPr>
            <a:r>
              <a:rPr lang="en-US" sz="3600" dirty="0" smtClean="0"/>
              <a:t>The page that is active in NCWISE now is the</a:t>
            </a:r>
          </a:p>
          <a:p>
            <a:pPr algn="ctr">
              <a:lnSpc>
                <a:spcPct val="90000"/>
              </a:lnSpc>
              <a:spcBef>
                <a:spcPts val="0"/>
              </a:spcBef>
              <a:spcAft>
                <a:spcPts val="1200"/>
              </a:spcAft>
            </a:pPr>
            <a:r>
              <a:rPr lang="en-US" sz="3600" dirty="0" smtClean="0"/>
              <a:t>OLD TRANSPORTATION PAGE.  </a:t>
            </a:r>
            <a:endParaRPr lang="en-US" sz="3600"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type="title"/>
          </p:nvPr>
        </p:nvSpPr>
        <p:spPr>
          <a:xfrm>
            <a:off x="457200" y="555625"/>
            <a:ext cx="8229600" cy="579438"/>
          </a:xfrm>
        </p:spPr>
        <p:txBody>
          <a:bodyPr>
            <a:spAutoFit/>
          </a:bodyPr>
          <a:lstStyle/>
          <a:p>
            <a:pPr marL="838200" indent="-838200" fontAlgn="auto">
              <a:spcBef>
                <a:spcPts val="0"/>
              </a:spcBef>
              <a:spcAft>
                <a:spcPts val="0"/>
              </a:spcAft>
              <a:defRPr/>
            </a:pPr>
            <a:r>
              <a:rPr sz="3200">
                <a:solidFill>
                  <a:schemeClr val="tx2">
                    <a:shade val="85000"/>
                    <a:satMod val="150000"/>
                  </a:schemeClr>
                </a:solidFill>
                <a:latin typeface="Arial Black" pitchFamily="34" charset="0"/>
              </a:rPr>
              <a:t>NEW</a:t>
            </a:r>
            <a:r>
              <a:rPr sz="3200">
                <a:solidFill>
                  <a:schemeClr val="tx2">
                    <a:shade val="85000"/>
                    <a:satMod val="150000"/>
                  </a:schemeClr>
                </a:solidFill>
              </a:rPr>
              <a:t> </a:t>
            </a:r>
            <a:r>
              <a:rPr sz="3200" smtClean="0">
                <a:solidFill>
                  <a:schemeClr val="tx2">
                    <a:shade val="85000"/>
                    <a:satMod val="150000"/>
                  </a:schemeClr>
                </a:solidFill>
              </a:rPr>
              <a:t> Transportation </a:t>
            </a:r>
            <a:r>
              <a:rPr sz="3200">
                <a:solidFill>
                  <a:schemeClr val="tx2">
                    <a:shade val="85000"/>
                    <a:satMod val="150000"/>
                  </a:schemeClr>
                </a:solidFill>
              </a:rPr>
              <a:t>Page</a:t>
            </a:r>
          </a:p>
        </p:txBody>
      </p:sp>
      <p:sp>
        <p:nvSpPr>
          <p:cNvPr id="26626" name="Rectangle 2"/>
          <p:cNvSpPr>
            <a:spLocks noGrp="1" noChangeArrowheads="1"/>
          </p:cNvSpPr>
          <p:nvPr>
            <p:ph idx="1"/>
          </p:nvPr>
        </p:nvSpPr>
        <p:spPr>
          <a:xfrm>
            <a:off x="457200" y="1676400"/>
            <a:ext cx="8229600" cy="3754438"/>
          </a:xfrm>
        </p:spPr>
        <p:txBody>
          <a:bodyPr>
            <a:spAutoFit/>
          </a:bodyPr>
          <a:lstStyle/>
          <a:p>
            <a:pPr marL="1035050" lvl="1" indent="-577850">
              <a:spcBef>
                <a:spcPct val="50000"/>
              </a:spcBef>
              <a:buFontTx/>
              <a:buChar char="•"/>
            </a:pPr>
            <a:r>
              <a:rPr lang="en-US" sz="2800" dirty="0" smtClean="0"/>
              <a:t>Scheduled for February 28th, 200</a:t>
            </a:r>
            <a:r>
              <a:rPr lang="en-US" sz="2800" b="1" dirty="0" smtClean="0">
                <a:latin typeface="Arial Black" pitchFamily="34" charset="0"/>
              </a:rPr>
              <a:t>8</a:t>
            </a:r>
            <a:endParaRPr lang="en-US" sz="2800" dirty="0" smtClean="0">
              <a:latin typeface="Arial Black" pitchFamily="34" charset="0"/>
            </a:endParaRPr>
          </a:p>
          <a:p>
            <a:pPr marL="1035050" lvl="1" indent="-577850">
              <a:spcBef>
                <a:spcPct val="50000"/>
              </a:spcBef>
              <a:buFontTx/>
              <a:buChar char="•"/>
            </a:pPr>
            <a:r>
              <a:rPr lang="en-US" sz="2800" dirty="0" smtClean="0"/>
              <a:t>Revised schedule –</a:t>
            </a:r>
          </a:p>
          <a:p>
            <a:pPr marL="1409700" lvl="2" indent="-495300">
              <a:spcBef>
                <a:spcPct val="50000"/>
              </a:spcBef>
              <a:buFont typeface="Arial" charset="0"/>
              <a:buChar char="–"/>
            </a:pPr>
            <a:r>
              <a:rPr lang="en-US" sz="2800" dirty="0" smtClean="0"/>
              <a:t>It should be delivered in June,</a:t>
            </a:r>
            <a:r>
              <a:rPr lang="en-US" sz="2800" b="1" dirty="0" smtClean="0"/>
              <a:t> </a:t>
            </a:r>
            <a:r>
              <a:rPr lang="en-US" sz="2800" dirty="0" smtClean="0"/>
              <a:t>200</a:t>
            </a:r>
            <a:r>
              <a:rPr lang="en-US" sz="2800" b="1" dirty="0" smtClean="0">
                <a:latin typeface="Arial Black" pitchFamily="34" charset="0"/>
              </a:rPr>
              <a:t>9</a:t>
            </a:r>
            <a:endParaRPr lang="en-US" sz="2800" dirty="0" smtClean="0">
              <a:latin typeface="Arial Black" pitchFamily="34" charset="0"/>
            </a:endParaRPr>
          </a:p>
          <a:p>
            <a:pPr marL="1409700" lvl="2" indent="-495300">
              <a:spcBef>
                <a:spcPct val="50000"/>
              </a:spcBef>
              <a:buFont typeface="Arial" charset="0"/>
              <a:buChar char="–"/>
            </a:pPr>
            <a:r>
              <a:rPr lang="en-US" sz="2800" dirty="0" smtClean="0"/>
              <a:t>If testing goes well and no corrections are required, it could be in production in as early as the second week of July.</a:t>
            </a:r>
          </a:p>
        </p:txBody>
      </p:sp>
      <p:sp>
        <p:nvSpPr>
          <p:cNvPr id="4" name="TextBox 3"/>
          <p:cNvSpPr txBox="1"/>
          <p:nvPr/>
        </p:nvSpPr>
        <p:spPr>
          <a:xfrm>
            <a:off x="533400" y="5791200"/>
            <a:ext cx="2514600" cy="461665"/>
          </a:xfrm>
          <a:prstGeom prst="rect">
            <a:avLst/>
          </a:prstGeom>
          <a:effectLst>
            <a:outerShdw blurRad="39000" dist="25000" dir="5400000">
              <a:srgbClr val="1A0000">
                <a:alpha val="40000"/>
              </a:srgbClr>
            </a:outerShdw>
            <a:reflection blurRad="6350" stA="50000" endA="300" endPos="90000" dir="5400000" sy="-100000" algn="bl" rotWithShape="0"/>
          </a:effectLst>
          <a:scene3d>
            <a:camera prst="perspectiveRelaxedModerately"/>
            <a:lightRig rig="threePt" dir="t"/>
          </a:scene3d>
        </p:spPr>
        <p:style>
          <a:lnRef idx="1">
            <a:schemeClr val="accent5"/>
          </a:lnRef>
          <a:fillRef idx="3">
            <a:schemeClr val="accent5"/>
          </a:fillRef>
          <a:effectRef idx="2">
            <a:schemeClr val="accent5"/>
          </a:effectRef>
          <a:fontRef idx="minor">
            <a:schemeClr val="lt1"/>
          </a:fontRef>
        </p:style>
        <p:txBody>
          <a:bodyPr wrap="square" rtlCol="0">
            <a:spAutoFit/>
            <a:scene3d>
              <a:camera prst="orthographicFront"/>
              <a:lightRig rig="twoPt" dir="t"/>
            </a:scene3d>
            <a:sp3d contourW="12700">
              <a:contourClr>
                <a:schemeClr val="accent1">
                  <a:lumMod val="60000"/>
                  <a:lumOff val="40000"/>
                </a:schemeClr>
              </a:contourClr>
            </a:sp3d>
          </a:bodyPr>
          <a:lstStyle/>
          <a:p>
            <a:pPr algn="ctr"/>
            <a:r>
              <a:rPr lang="en-US" b="1" dirty="0" smtClean="0">
                <a:solidFill>
                  <a:schemeClr val="bg1"/>
                </a:solidFill>
                <a:effectLst>
                  <a:innerShdw blurRad="63500" dist="50800">
                    <a:prstClr val="black">
                      <a:alpha val="22000"/>
                    </a:prstClr>
                  </a:innerShdw>
                </a:effectLst>
              </a:rPr>
              <a:t> NEW STUFF</a:t>
            </a:r>
            <a:endParaRPr lang="en-US" b="1" dirty="0">
              <a:solidFill>
                <a:schemeClr val="bg1"/>
              </a:solidFill>
              <a:effectLst>
                <a:innerShdw blurRad="63500" dist="50800">
                  <a:prstClr val="black">
                    <a:alpha val="22000"/>
                  </a:prstClr>
                </a:innerShdw>
              </a:effectLs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type="title"/>
          </p:nvPr>
        </p:nvSpPr>
        <p:spPr>
          <a:xfrm>
            <a:off x="457200" y="555625"/>
            <a:ext cx="8229600" cy="579438"/>
          </a:xfrm>
        </p:spPr>
        <p:txBody>
          <a:bodyPr>
            <a:spAutoFit/>
          </a:bodyPr>
          <a:lstStyle/>
          <a:p>
            <a:pPr marL="838200" indent="-838200" fontAlgn="auto">
              <a:spcBef>
                <a:spcPts val="0"/>
              </a:spcBef>
              <a:spcAft>
                <a:spcPts val="0"/>
              </a:spcAft>
              <a:defRPr/>
            </a:pPr>
            <a:r>
              <a:rPr sz="3200" smtClean="0">
                <a:solidFill>
                  <a:schemeClr val="tx2">
                    <a:shade val="85000"/>
                    <a:satMod val="150000"/>
                  </a:schemeClr>
                </a:solidFill>
                <a:latin typeface="Arial Black" pitchFamily="34" charset="0"/>
              </a:rPr>
              <a:t>NEW </a:t>
            </a:r>
            <a:r>
              <a:rPr sz="3200" smtClean="0">
                <a:solidFill>
                  <a:schemeClr val="tx2">
                    <a:shade val="85000"/>
                    <a:satMod val="150000"/>
                  </a:schemeClr>
                </a:solidFill>
              </a:rPr>
              <a:t> </a:t>
            </a:r>
            <a:r>
              <a:rPr sz="3200">
                <a:solidFill>
                  <a:schemeClr val="tx2">
                    <a:shade val="85000"/>
                    <a:satMod val="150000"/>
                  </a:schemeClr>
                </a:solidFill>
              </a:rPr>
              <a:t>Transportation Page</a:t>
            </a:r>
          </a:p>
        </p:txBody>
      </p:sp>
      <p:sp>
        <p:nvSpPr>
          <p:cNvPr id="27650" name="Text Box 5"/>
          <p:cNvSpPr txBox="1">
            <a:spLocks noChangeArrowheads="1"/>
          </p:cNvSpPr>
          <p:nvPr/>
        </p:nvSpPr>
        <p:spPr bwMode="auto">
          <a:xfrm>
            <a:off x="457200" y="1371600"/>
            <a:ext cx="8153400" cy="4062651"/>
          </a:xfrm>
          <a:prstGeom prst="rect">
            <a:avLst/>
          </a:prstGeom>
          <a:noFill/>
          <a:ln w="9525">
            <a:noFill/>
            <a:miter lim="800000"/>
            <a:headEnd/>
            <a:tailEnd/>
          </a:ln>
        </p:spPr>
        <p:txBody>
          <a:bodyPr wrap="square" lIns="0" rIns="0">
            <a:spAutoFit/>
          </a:bodyPr>
          <a:lstStyle/>
          <a:p>
            <a:pPr lvl="2">
              <a:spcBef>
                <a:spcPct val="25000"/>
              </a:spcBef>
            </a:pPr>
            <a:r>
              <a:rPr lang="en-US" dirty="0"/>
              <a:t>This Page Features: </a:t>
            </a:r>
          </a:p>
          <a:p>
            <a:pPr lvl="3">
              <a:spcBef>
                <a:spcPct val="25000"/>
              </a:spcBef>
              <a:buFontTx/>
              <a:buChar char="•"/>
            </a:pPr>
            <a:r>
              <a:rPr lang="en-US" dirty="0"/>
              <a:t>  </a:t>
            </a:r>
            <a:r>
              <a:rPr lang="en-US" b="1" dirty="0"/>
              <a:t>Student Residence Address</a:t>
            </a:r>
          </a:p>
          <a:p>
            <a:pPr lvl="3">
              <a:spcBef>
                <a:spcPct val="25000"/>
              </a:spcBef>
              <a:buFontTx/>
              <a:buChar char="•"/>
            </a:pPr>
            <a:r>
              <a:rPr lang="en-US" b="1" dirty="0"/>
              <a:t>  Ridership Codes</a:t>
            </a:r>
          </a:p>
          <a:p>
            <a:pPr lvl="3">
              <a:spcBef>
                <a:spcPct val="25000"/>
              </a:spcBef>
              <a:buFontTx/>
              <a:buChar char="•"/>
            </a:pPr>
            <a:r>
              <a:rPr lang="en-US" b="1" dirty="0"/>
              <a:t>  Alternate Addresses</a:t>
            </a:r>
          </a:p>
          <a:p>
            <a:pPr lvl="3">
              <a:spcBef>
                <a:spcPct val="25000"/>
              </a:spcBef>
              <a:spcAft>
                <a:spcPct val="50000"/>
              </a:spcAft>
              <a:buFontTx/>
              <a:buChar char="•"/>
            </a:pPr>
            <a:r>
              <a:rPr lang="en-US" b="1" dirty="0"/>
              <a:t>  Bus # for Student Assignment</a:t>
            </a:r>
          </a:p>
          <a:p>
            <a:pPr marL="403225" lvl="1" algn="just">
              <a:buFontTx/>
              <a:buChar char="•"/>
            </a:pPr>
            <a:r>
              <a:rPr lang="en-US" dirty="0"/>
              <a:t>  This data is </a:t>
            </a:r>
            <a:r>
              <a:rPr lang="en-US" dirty="0">
                <a:latin typeface="Arial Black" pitchFamily="34" charset="0"/>
              </a:rPr>
              <a:t>NOT</a:t>
            </a:r>
            <a:r>
              <a:rPr lang="en-US" dirty="0"/>
              <a:t> intended to be maintained by TIMS Personnel, but by NCWISE Data Managers.</a:t>
            </a:r>
          </a:p>
          <a:p>
            <a:pPr marL="403225" lvl="1">
              <a:spcBef>
                <a:spcPct val="25000"/>
              </a:spcBef>
              <a:buFontTx/>
              <a:buChar char="•"/>
            </a:pPr>
            <a:r>
              <a:rPr lang="en-US" dirty="0"/>
              <a:t>  Access by TIMS personnel is meant to ease corrections needed, especially to the residence address.</a:t>
            </a:r>
          </a:p>
        </p:txBody>
      </p:sp>
      <p:sp>
        <p:nvSpPr>
          <p:cNvPr id="4" name="TextBox 3"/>
          <p:cNvSpPr txBox="1"/>
          <p:nvPr/>
        </p:nvSpPr>
        <p:spPr>
          <a:xfrm>
            <a:off x="533400" y="5791200"/>
            <a:ext cx="2514600" cy="461665"/>
          </a:xfrm>
          <a:prstGeom prst="rect">
            <a:avLst/>
          </a:prstGeom>
          <a:effectLst>
            <a:outerShdw blurRad="39000" dist="25000" dir="5400000">
              <a:srgbClr val="1A0000">
                <a:alpha val="40000"/>
              </a:srgbClr>
            </a:outerShdw>
            <a:reflection blurRad="6350" stA="50000" endA="300" endPos="90000" dir="5400000" sy="-100000" algn="bl" rotWithShape="0"/>
          </a:effectLst>
          <a:scene3d>
            <a:camera prst="perspectiveRelaxedModerately"/>
            <a:lightRig rig="threePt" dir="t"/>
          </a:scene3d>
        </p:spPr>
        <p:style>
          <a:lnRef idx="1">
            <a:schemeClr val="accent5"/>
          </a:lnRef>
          <a:fillRef idx="3">
            <a:schemeClr val="accent5"/>
          </a:fillRef>
          <a:effectRef idx="2">
            <a:schemeClr val="accent5"/>
          </a:effectRef>
          <a:fontRef idx="minor">
            <a:schemeClr val="lt1"/>
          </a:fontRef>
        </p:style>
        <p:txBody>
          <a:bodyPr wrap="square" rtlCol="0">
            <a:spAutoFit/>
            <a:scene3d>
              <a:camera prst="orthographicFront"/>
              <a:lightRig rig="twoPt" dir="t"/>
            </a:scene3d>
            <a:sp3d contourW="12700">
              <a:contourClr>
                <a:schemeClr val="accent1">
                  <a:lumMod val="60000"/>
                  <a:lumOff val="40000"/>
                </a:schemeClr>
              </a:contourClr>
            </a:sp3d>
          </a:bodyPr>
          <a:lstStyle/>
          <a:p>
            <a:pPr algn="ctr"/>
            <a:r>
              <a:rPr lang="en-US" b="1" dirty="0" smtClean="0">
                <a:solidFill>
                  <a:schemeClr val="bg1"/>
                </a:solidFill>
                <a:effectLst>
                  <a:innerShdw blurRad="63500" dist="50800">
                    <a:prstClr val="black">
                      <a:alpha val="22000"/>
                    </a:prstClr>
                  </a:innerShdw>
                </a:effectLst>
              </a:rPr>
              <a:t> NEW STUFF</a:t>
            </a:r>
            <a:endParaRPr lang="en-US" b="1" dirty="0">
              <a:solidFill>
                <a:schemeClr val="bg1"/>
              </a:solidFill>
              <a:effectLst>
                <a:innerShdw blurRad="63500" dist="50800">
                  <a:prstClr val="black">
                    <a:alpha val="22000"/>
                  </a:prstClr>
                </a:inn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type="title"/>
          </p:nvPr>
        </p:nvSpPr>
        <p:spPr>
          <a:xfrm>
            <a:off x="457200" y="555625"/>
            <a:ext cx="8229600" cy="579438"/>
          </a:xfrm>
        </p:spPr>
        <p:txBody>
          <a:bodyPr>
            <a:spAutoFit/>
          </a:bodyPr>
          <a:lstStyle/>
          <a:p>
            <a:pPr marL="838200" indent="-838200" fontAlgn="auto">
              <a:spcBef>
                <a:spcPts val="0"/>
              </a:spcBef>
              <a:spcAft>
                <a:spcPts val="0"/>
              </a:spcAft>
              <a:defRPr/>
            </a:pPr>
            <a:r>
              <a:rPr sz="3200">
                <a:solidFill>
                  <a:schemeClr val="tx2">
                    <a:shade val="85000"/>
                    <a:satMod val="150000"/>
                  </a:schemeClr>
                </a:solidFill>
                <a:latin typeface="Arial Black" pitchFamily="34" charset="0"/>
              </a:rPr>
              <a:t>NEW</a:t>
            </a:r>
            <a:r>
              <a:rPr sz="3200">
                <a:solidFill>
                  <a:schemeClr val="tx2">
                    <a:shade val="85000"/>
                    <a:satMod val="150000"/>
                  </a:schemeClr>
                </a:solidFill>
              </a:rPr>
              <a:t> </a:t>
            </a:r>
            <a:r>
              <a:rPr sz="3200" smtClean="0">
                <a:solidFill>
                  <a:schemeClr val="tx2">
                    <a:shade val="85000"/>
                    <a:satMod val="150000"/>
                  </a:schemeClr>
                </a:solidFill>
              </a:rPr>
              <a:t> Transportation </a:t>
            </a:r>
            <a:r>
              <a:rPr sz="3200">
                <a:solidFill>
                  <a:schemeClr val="tx2">
                    <a:shade val="85000"/>
                    <a:satMod val="150000"/>
                  </a:schemeClr>
                </a:solidFill>
              </a:rPr>
              <a:t>Page</a:t>
            </a:r>
          </a:p>
        </p:txBody>
      </p:sp>
      <p:pic>
        <p:nvPicPr>
          <p:cNvPr id="2050" name="Picture 2"/>
          <p:cNvPicPr>
            <a:picLocks noChangeAspect="1" noChangeArrowheads="1"/>
          </p:cNvPicPr>
          <p:nvPr/>
        </p:nvPicPr>
        <p:blipFill>
          <a:blip r:embed="rId2"/>
          <a:srcRect/>
          <a:stretch>
            <a:fillRect/>
          </a:stretch>
        </p:blipFill>
        <p:spPr bwMode="auto">
          <a:xfrm>
            <a:off x="838200" y="1143000"/>
            <a:ext cx="7481134" cy="4850000"/>
          </a:xfrm>
          <a:prstGeom prst="rect">
            <a:avLst/>
          </a:prstGeom>
          <a:noFill/>
          <a:ln w="9525">
            <a:noFill/>
            <a:miter lim="800000"/>
            <a:headEnd/>
            <a:tailEnd/>
          </a:ln>
        </p:spPr>
      </p:pic>
      <p:sp>
        <p:nvSpPr>
          <p:cNvPr id="6" name="TextBox 5"/>
          <p:cNvSpPr txBox="1"/>
          <p:nvPr/>
        </p:nvSpPr>
        <p:spPr>
          <a:xfrm>
            <a:off x="533400" y="5943600"/>
            <a:ext cx="2514600" cy="461665"/>
          </a:xfrm>
          <a:prstGeom prst="rect">
            <a:avLst/>
          </a:prstGeom>
          <a:effectLst>
            <a:outerShdw blurRad="39000" dist="25000" dir="5400000">
              <a:srgbClr val="1A0000">
                <a:alpha val="40000"/>
              </a:srgbClr>
            </a:outerShdw>
            <a:reflection blurRad="6350" stA="50000" endA="300" endPos="90000" dir="5400000" sy="-100000" algn="bl" rotWithShape="0"/>
          </a:effectLst>
          <a:scene3d>
            <a:camera prst="perspectiveRelaxedModerately"/>
            <a:lightRig rig="threePt" dir="t"/>
          </a:scene3d>
        </p:spPr>
        <p:style>
          <a:lnRef idx="1">
            <a:schemeClr val="accent5"/>
          </a:lnRef>
          <a:fillRef idx="3">
            <a:schemeClr val="accent5"/>
          </a:fillRef>
          <a:effectRef idx="2">
            <a:schemeClr val="accent5"/>
          </a:effectRef>
          <a:fontRef idx="minor">
            <a:schemeClr val="lt1"/>
          </a:fontRef>
        </p:style>
        <p:txBody>
          <a:bodyPr wrap="square" rtlCol="0">
            <a:spAutoFit/>
            <a:scene3d>
              <a:camera prst="orthographicFront"/>
              <a:lightRig rig="twoPt" dir="t"/>
            </a:scene3d>
            <a:sp3d contourW="12700">
              <a:contourClr>
                <a:schemeClr val="accent1">
                  <a:lumMod val="60000"/>
                  <a:lumOff val="40000"/>
                </a:schemeClr>
              </a:contourClr>
            </a:sp3d>
          </a:bodyPr>
          <a:lstStyle/>
          <a:p>
            <a:pPr algn="ctr"/>
            <a:r>
              <a:rPr lang="en-US" b="1" dirty="0" smtClean="0">
                <a:solidFill>
                  <a:schemeClr val="bg1"/>
                </a:solidFill>
                <a:effectLst>
                  <a:innerShdw blurRad="63500" dist="50800">
                    <a:prstClr val="black">
                      <a:alpha val="22000"/>
                    </a:prstClr>
                  </a:innerShdw>
                </a:effectLst>
              </a:rPr>
              <a:t> NEW STUFF</a:t>
            </a:r>
            <a:endParaRPr lang="en-US" b="1" dirty="0">
              <a:solidFill>
                <a:schemeClr val="bg1"/>
              </a:solidFill>
              <a:effectLst>
                <a:innerShdw blurRad="63500" dist="50800">
                  <a:prstClr val="black">
                    <a:alpha val="22000"/>
                  </a:prstClr>
                </a:inn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7200" y="509588"/>
            <a:ext cx="8229600" cy="579437"/>
          </a:xfrm>
        </p:spPr>
        <p:txBody>
          <a:bodyPr>
            <a:spAutoFit/>
          </a:bodyPr>
          <a:lstStyle/>
          <a:p>
            <a:pPr marL="838200" indent="-838200" fontAlgn="auto">
              <a:spcBef>
                <a:spcPts val="0"/>
              </a:spcBef>
              <a:spcAft>
                <a:spcPts val="0"/>
              </a:spcAft>
              <a:defRPr/>
            </a:pPr>
            <a:r>
              <a:rPr sz="3200">
                <a:solidFill>
                  <a:schemeClr val="tx2">
                    <a:shade val="85000"/>
                    <a:satMod val="150000"/>
                  </a:schemeClr>
                </a:solidFill>
              </a:rPr>
              <a:t>Some Basic Terminology </a:t>
            </a:r>
            <a:r>
              <a:rPr sz="1600">
                <a:solidFill>
                  <a:schemeClr val="tx2">
                    <a:shade val="85000"/>
                    <a:satMod val="150000"/>
                  </a:schemeClr>
                </a:solidFill>
              </a:rPr>
              <a:t>(cont’d)</a:t>
            </a:r>
          </a:p>
        </p:txBody>
      </p:sp>
      <p:sp>
        <p:nvSpPr>
          <p:cNvPr id="15362" name="Rectangle 3"/>
          <p:cNvSpPr>
            <a:spLocks noGrp="1" noChangeArrowheads="1"/>
          </p:cNvSpPr>
          <p:nvPr>
            <p:ph idx="1"/>
          </p:nvPr>
        </p:nvSpPr>
        <p:spPr/>
        <p:txBody>
          <a:bodyPr/>
          <a:lstStyle/>
          <a:p>
            <a:pPr marL="962025" lvl="1" indent="-660400">
              <a:spcBef>
                <a:spcPct val="0"/>
              </a:spcBef>
              <a:buFontTx/>
              <a:buNone/>
            </a:pPr>
            <a:r>
              <a:rPr lang="en-US" sz="3600" b="1" dirty="0" smtClean="0"/>
              <a:t>Planning for next year</a:t>
            </a:r>
          </a:p>
          <a:p>
            <a:pPr marL="1409700" lvl="2" indent="-495300">
              <a:spcBef>
                <a:spcPct val="0"/>
              </a:spcBef>
            </a:pPr>
            <a:r>
              <a:rPr lang="en-US" sz="3200" dirty="0" smtClean="0"/>
              <a:t>In NCWISE it is called</a:t>
            </a:r>
            <a:r>
              <a:rPr lang="en-US" dirty="0" smtClean="0"/>
              <a:t> </a:t>
            </a:r>
          </a:p>
          <a:p>
            <a:pPr marL="2241550" lvl="4" indent="-412750">
              <a:spcBef>
                <a:spcPct val="0"/>
              </a:spcBef>
              <a:buFontTx/>
              <a:buNone/>
            </a:pPr>
            <a:r>
              <a:rPr lang="en-US" sz="4000" b="1" dirty="0" smtClean="0">
                <a:latin typeface="Arial Black" pitchFamily="34" charset="0"/>
              </a:rPr>
              <a:t>PRE-TRANSITION</a:t>
            </a:r>
            <a:endParaRPr lang="en-US" sz="4000" dirty="0" smtClean="0">
              <a:latin typeface="Arial Black" pitchFamily="34" charset="0"/>
            </a:endParaRPr>
          </a:p>
          <a:p>
            <a:pPr marL="1409700" lvl="2" indent="-495300">
              <a:spcBef>
                <a:spcPct val="0"/>
              </a:spcBef>
            </a:pPr>
            <a:r>
              <a:rPr lang="en-US" sz="2800" dirty="0" smtClean="0"/>
              <a:t>This is where the database is ‘prepared’ for the fall.  It is recommended by the NCWISE Training group that this be done sometime in February.  Not every district follows that plan.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6"/>
          <p:cNvSpPr>
            <a:spLocks noGrp="1" noChangeArrowheads="1"/>
          </p:cNvSpPr>
          <p:nvPr>
            <p:ph idx="1"/>
          </p:nvPr>
        </p:nvSpPr>
        <p:spPr>
          <a:xfrm>
            <a:off x="457200" y="1524000"/>
            <a:ext cx="8229600" cy="4001095"/>
          </a:xfrm>
        </p:spPr>
        <p:txBody>
          <a:bodyPr wrap="square">
            <a:spAutoFit/>
          </a:bodyPr>
          <a:lstStyle/>
          <a:p>
            <a:pPr marL="461963" lvl="1" indent="-4763">
              <a:lnSpc>
                <a:spcPct val="90000"/>
              </a:lnSpc>
              <a:spcBef>
                <a:spcPct val="50000"/>
              </a:spcBef>
              <a:buFontTx/>
              <a:buNone/>
            </a:pPr>
            <a:r>
              <a:rPr lang="en-US" sz="2000" dirty="0" smtClean="0"/>
              <a:t>Access – At least two ‘Roles’ will be available, one with ‘maintenance’ access, able to correct errors; one with view only access.</a:t>
            </a:r>
          </a:p>
          <a:p>
            <a:pPr lvl="2">
              <a:lnSpc>
                <a:spcPct val="90000"/>
              </a:lnSpc>
              <a:spcBef>
                <a:spcPct val="50000"/>
              </a:spcBef>
            </a:pPr>
            <a:r>
              <a:rPr lang="en-US" b="1" dirty="0" smtClean="0"/>
              <a:t>TIMS Coordinator Role</a:t>
            </a:r>
            <a:r>
              <a:rPr lang="en-US" dirty="0" smtClean="0"/>
              <a:t> – This is the Role that would allow a TIMS User to access the new Transportation Page and WOULD be authorized to modify the fields on that page.  (Note, We are looking at combining the LTM and TIMS Coordinator Roles into just the LTM Role) </a:t>
            </a:r>
          </a:p>
          <a:p>
            <a:pPr lvl="2">
              <a:lnSpc>
                <a:spcPct val="90000"/>
              </a:lnSpc>
              <a:spcBef>
                <a:spcPct val="50000"/>
              </a:spcBef>
            </a:pPr>
            <a:r>
              <a:rPr lang="en-US" b="1" dirty="0" smtClean="0"/>
              <a:t>TIMS Data Manager Role</a:t>
            </a:r>
            <a:r>
              <a:rPr lang="en-US" dirty="0" smtClean="0"/>
              <a:t> – This is the Role that would allow a TIMS User to access the new Transportation Page and WOULD be authorized only to view the fields on that page.</a:t>
            </a:r>
          </a:p>
        </p:txBody>
      </p:sp>
      <p:sp>
        <p:nvSpPr>
          <p:cNvPr id="29698" name="Rectangle 7"/>
          <p:cNvSpPr>
            <a:spLocks noChangeArrowheads="1"/>
          </p:cNvSpPr>
          <p:nvPr/>
        </p:nvSpPr>
        <p:spPr bwMode="auto">
          <a:xfrm>
            <a:off x="609600" y="708025"/>
            <a:ext cx="8229600" cy="579438"/>
          </a:xfrm>
          <a:prstGeom prst="rect">
            <a:avLst/>
          </a:prstGeom>
          <a:noFill/>
          <a:ln w="9525">
            <a:noFill/>
            <a:miter lim="800000"/>
            <a:headEnd/>
            <a:tailEnd/>
          </a:ln>
        </p:spPr>
        <p:txBody>
          <a:bodyPr anchor="ctr">
            <a:spAutoFit/>
          </a:bodyPr>
          <a:lstStyle/>
          <a:p>
            <a:pPr marL="838200" indent="-838200" algn="ctr"/>
            <a:r>
              <a:rPr lang="en-US" sz="3200" dirty="0">
                <a:solidFill>
                  <a:schemeClr val="tx2"/>
                </a:solidFill>
                <a:latin typeface="Arial Black" pitchFamily="34" charset="0"/>
              </a:rPr>
              <a:t>NEW</a:t>
            </a:r>
            <a:r>
              <a:rPr lang="en-US" sz="3200" dirty="0">
                <a:solidFill>
                  <a:schemeClr val="tx2"/>
                </a:solidFill>
              </a:rPr>
              <a:t> Transportation Page</a:t>
            </a:r>
          </a:p>
        </p:txBody>
      </p:sp>
      <p:sp>
        <p:nvSpPr>
          <p:cNvPr id="4" name="TextBox 3"/>
          <p:cNvSpPr txBox="1"/>
          <p:nvPr/>
        </p:nvSpPr>
        <p:spPr>
          <a:xfrm>
            <a:off x="533400" y="5943600"/>
            <a:ext cx="2514600" cy="461665"/>
          </a:xfrm>
          <a:prstGeom prst="rect">
            <a:avLst/>
          </a:prstGeom>
          <a:effectLst>
            <a:outerShdw blurRad="39000" dist="25000" dir="5400000">
              <a:srgbClr val="1A0000">
                <a:alpha val="40000"/>
              </a:srgbClr>
            </a:outerShdw>
            <a:reflection blurRad="6350" stA="50000" endA="300" endPos="90000" dir="5400000" sy="-100000" algn="bl" rotWithShape="0"/>
          </a:effectLst>
          <a:scene3d>
            <a:camera prst="perspectiveRelaxedModerately"/>
            <a:lightRig rig="threePt" dir="t"/>
          </a:scene3d>
        </p:spPr>
        <p:style>
          <a:lnRef idx="1">
            <a:schemeClr val="accent5"/>
          </a:lnRef>
          <a:fillRef idx="3">
            <a:schemeClr val="accent5"/>
          </a:fillRef>
          <a:effectRef idx="2">
            <a:schemeClr val="accent5"/>
          </a:effectRef>
          <a:fontRef idx="minor">
            <a:schemeClr val="lt1"/>
          </a:fontRef>
        </p:style>
        <p:txBody>
          <a:bodyPr wrap="square" rtlCol="0">
            <a:spAutoFit/>
            <a:scene3d>
              <a:camera prst="orthographicFront"/>
              <a:lightRig rig="twoPt" dir="t"/>
            </a:scene3d>
            <a:sp3d contourW="12700">
              <a:contourClr>
                <a:schemeClr val="accent1">
                  <a:lumMod val="60000"/>
                  <a:lumOff val="40000"/>
                </a:schemeClr>
              </a:contourClr>
            </a:sp3d>
          </a:bodyPr>
          <a:lstStyle/>
          <a:p>
            <a:pPr algn="ctr"/>
            <a:r>
              <a:rPr lang="en-US" b="1" dirty="0" smtClean="0">
                <a:solidFill>
                  <a:schemeClr val="bg1"/>
                </a:solidFill>
                <a:effectLst>
                  <a:innerShdw blurRad="63500" dist="50800">
                    <a:prstClr val="black">
                      <a:alpha val="22000"/>
                    </a:prstClr>
                  </a:innerShdw>
                </a:effectLst>
              </a:rPr>
              <a:t> NEW STUFF</a:t>
            </a:r>
            <a:endParaRPr lang="en-US" b="1" dirty="0">
              <a:solidFill>
                <a:schemeClr val="bg1"/>
              </a:solidFill>
              <a:effectLst>
                <a:innerShdw blurRad="63500" dist="50800">
                  <a:prstClr val="black">
                    <a:alpha val="22000"/>
                  </a:prstClr>
                </a:innerShdw>
              </a:effectLs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838200"/>
            <a:ext cx="7696200" cy="5355312"/>
          </a:xfrm>
          <a:prstGeom prst="rect">
            <a:avLst/>
          </a:prstGeom>
          <a:noFill/>
          <a:ln>
            <a:solidFill>
              <a:schemeClr val="accent1"/>
            </a:solidFill>
          </a:ln>
        </p:spPr>
        <p:txBody>
          <a:bodyPr wrap="square" rtlCol="0">
            <a:spAutoFit/>
          </a:bodyPr>
          <a:lstStyle/>
          <a:p>
            <a:pPr algn="ctr"/>
            <a:r>
              <a:rPr lang="en-US" sz="5400" dirty="0" smtClean="0">
                <a:solidFill>
                  <a:schemeClr val="tx2">
                    <a:shade val="85000"/>
                    <a:satMod val="150000"/>
                  </a:schemeClr>
                </a:solidFill>
                <a:latin typeface="+mj-lt"/>
              </a:rPr>
              <a:t>NCWISE Installation</a:t>
            </a:r>
          </a:p>
          <a:p>
            <a:pPr algn="ctr"/>
            <a:r>
              <a:rPr lang="en-US" sz="5400" u="sng" dirty="0" smtClean="0">
                <a:solidFill>
                  <a:schemeClr val="tx2">
                    <a:shade val="85000"/>
                    <a:satMod val="150000"/>
                  </a:schemeClr>
                </a:solidFill>
                <a:latin typeface="Wide Latin" pitchFamily="18" charset="0"/>
              </a:rPr>
              <a:t>IS</a:t>
            </a:r>
          </a:p>
          <a:p>
            <a:pPr algn="ctr"/>
            <a:r>
              <a:rPr lang="en-US" sz="5400" dirty="0" smtClean="0">
                <a:solidFill>
                  <a:schemeClr val="tx2">
                    <a:shade val="85000"/>
                    <a:satMod val="150000"/>
                  </a:schemeClr>
                </a:solidFill>
                <a:latin typeface="+mj-lt"/>
              </a:rPr>
              <a:t>NOW complete.</a:t>
            </a:r>
            <a:br>
              <a:rPr lang="en-US" sz="5400" dirty="0" smtClean="0">
                <a:solidFill>
                  <a:schemeClr val="tx2">
                    <a:shade val="85000"/>
                    <a:satMod val="150000"/>
                  </a:schemeClr>
                </a:solidFill>
                <a:latin typeface="+mj-lt"/>
              </a:rPr>
            </a:br>
            <a:r>
              <a:rPr lang="en-US" sz="1800" dirty="0" smtClean="0">
                <a:solidFill>
                  <a:schemeClr val="tx2">
                    <a:shade val="85000"/>
                    <a:satMod val="150000"/>
                  </a:schemeClr>
                </a:solidFill>
                <a:latin typeface="+mj-lt"/>
              </a:rPr>
              <a:t/>
            </a:r>
            <a:br>
              <a:rPr lang="en-US" sz="1800" dirty="0" smtClean="0">
                <a:solidFill>
                  <a:schemeClr val="tx2">
                    <a:shade val="85000"/>
                    <a:satMod val="150000"/>
                  </a:schemeClr>
                </a:solidFill>
                <a:latin typeface="+mj-lt"/>
              </a:rPr>
            </a:br>
            <a:r>
              <a:rPr lang="en-US" sz="5400" dirty="0" smtClean="0">
                <a:solidFill>
                  <a:srgbClr val="FF0000"/>
                </a:solidFill>
                <a:latin typeface="+mj-lt"/>
              </a:rPr>
              <a:t>Pre-Transition must be complete Prior to the YET in June</a:t>
            </a:r>
            <a:endParaRPr lang="en-US" sz="5400" dirty="0">
              <a:latin typeface="+mj-l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3" descr="dd00744_"/>
          <p:cNvPicPr>
            <a:picLocks noChangeAspect="1" noChangeArrowheads="1"/>
          </p:cNvPicPr>
          <p:nvPr/>
        </p:nvPicPr>
        <p:blipFill>
          <a:blip r:embed="rId2" cstate="print"/>
          <a:srcRect l="17952" t="13333" r="7826" b="33078"/>
          <a:stretch>
            <a:fillRect/>
          </a:stretch>
        </p:blipFill>
        <p:spPr bwMode="auto">
          <a:xfrm>
            <a:off x="0" y="0"/>
            <a:ext cx="9144000" cy="6838950"/>
          </a:xfrm>
          <a:prstGeom prst="rect">
            <a:avLst/>
          </a:prstGeom>
          <a:noFill/>
          <a:ln w="9525">
            <a:noFill/>
            <a:miter lim="800000"/>
            <a:headEnd/>
            <a:tailEnd/>
          </a:ln>
        </p:spPr>
      </p:pic>
      <p:sp>
        <p:nvSpPr>
          <p:cNvPr id="31746" name="Rectangle 14"/>
          <p:cNvSpPr>
            <a:spLocks noChangeArrowheads="1"/>
          </p:cNvSpPr>
          <p:nvPr/>
        </p:nvSpPr>
        <p:spPr bwMode="auto">
          <a:xfrm>
            <a:off x="0" y="0"/>
            <a:ext cx="9144000" cy="6858000"/>
          </a:xfrm>
          <a:prstGeom prst="rect">
            <a:avLst/>
          </a:prstGeom>
          <a:solidFill>
            <a:schemeClr val="bg1">
              <a:alpha val="47058"/>
            </a:schemeClr>
          </a:solidFill>
          <a:ln w="9525">
            <a:noFill/>
            <a:miter lim="800000"/>
            <a:headEnd/>
            <a:tailEnd/>
          </a:ln>
        </p:spPr>
        <p:txBody>
          <a:bodyPr wrap="none" anchor="ctr"/>
          <a:lstStyle/>
          <a:p>
            <a:endParaRPr lang="en-US" dirty="0"/>
          </a:p>
        </p:txBody>
      </p:sp>
      <p:pic>
        <p:nvPicPr>
          <p:cNvPr id="31747" name="Picture 10" descr="j0424456"/>
          <p:cNvPicPr>
            <a:picLocks noGrp="1" noChangeAspect="1" noChangeArrowheads="1"/>
          </p:cNvPicPr>
          <p:nvPr>
            <p:ph sz="quarter" idx="4294967295"/>
          </p:nvPr>
        </p:nvPicPr>
        <p:blipFill>
          <a:blip r:embed="rId3" cstate="print"/>
          <a:srcRect/>
          <a:stretch>
            <a:fillRect/>
          </a:stretch>
        </p:blipFill>
        <p:spPr>
          <a:xfrm>
            <a:off x="1066800" y="3657600"/>
            <a:ext cx="3810000" cy="3200400"/>
          </a:xfrm>
        </p:spPr>
      </p:pic>
      <p:pic>
        <p:nvPicPr>
          <p:cNvPr id="31748" name="Picture 11" descr="j0434403"/>
          <p:cNvPicPr>
            <a:picLocks noChangeAspect="1" noChangeArrowheads="1"/>
          </p:cNvPicPr>
          <p:nvPr/>
        </p:nvPicPr>
        <p:blipFill>
          <a:blip r:embed="rId4" cstate="print"/>
          <a:srcRect/>
          <a:stretch>
            <a:fillRect/>
          </a:stretch>
        </p:blipFill>
        <p:spPr bwMode="auto">
          <a:xfrm>
            <a:off x="5715000" y="0"/>
            <a:ext cx="2916238" cy="3505200"/>
          </a:xfrm>
          <a:prstGeom prst="rect">
            <a:avLst/>
          </a:prstGeom>
          <a:noFill/>
          <a:ln w="9525">
            <a:noFill/>
            <a:miter lim="800000"/>
            <a:headEnd/>
            <a:tailEnd/>
          </a:ln>
        </p:spPr>
      </p:pic>
      <p:pic>
        <p:nvPicPr>
          <p:cNvPr id="31749" name="Picture 12" descr="j0434411"/>
          <p:cNvPicPr>
            <a:picLocks noChangeAspect="1" noChangeArrowheads="1"/>
          </p:cNvPicPr>
          <p:nvPr/>
        </p:nvPicPr>
        <p:blipFill>
          <a:blip r:embed="rId5" cstate="print"/>
          <a:srcRect/>
          <a:stretch>
            <a:fillRect/>
          </a:stretch>
        </p:blipFill>
        <p:spPr bwMode="auto">
          <a:xfrm>
            <a:off x="0" y="0"/>
            <a:ext cx="3116263"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marL="838200" indent="-838200" fontAlgn="auto">
              <a:spcBef>
                <a:spcPts val="0"/>
              </a:spcBef>
              <a:spcAft>
                <a:spcPts val="0"/>
              </a:spcAft>
              <a:defRPr/>
            </a:pPr>
            <a:r>
              <a:rPr sz="3200">
                <a:solidFill>
                  <a:schemeClr val="tx2">
                    <a:shade val="85000"/>
                    <a:satMod val="150000"/>
                  </a:schemeClr>
                </a:solidFill>
              </a:rPr>
              <a:t>Some Basic Terminology</a:t>
            </a:r>
            <a:r>
              <a:rPr>
                <a:solidFill>
                  <a:schemeClr val="tx2">
                    <a:shade val="85000"/>
                    <a:satMod val="150000"/>
                  </a:schemeClr>
                </a:solidFill>
              </a:rPr>
              <a:t> </a:t>
            </a:r>
            <a:r>
              <a:rPr sz="1600">
                <a:solidFill>
                  <a:schemeClr val="tx2">
                    <a:shade val="85000"/>
                    <a:satMod val="150000"/>
                  </a:schemeClr>
                </a:solidFill>
              </a:rPr>
              <a:t>(Cont’d)</a:t>
            </a:r>
          </a:p>
        </p:txBody>
      </p:sp>
      <p:sp>
        <p:nvSpPr>
          <p:cNvPr id="5" name="TextBox 4"/>
          <p:cNvSpPr txBox="1"/>
          <p:nvPr/>
        </p:nvSpPr>
        <p:spPr>
          <a:xfrm>
            <a:off x="457200" y="1447800"/>
            <a:ext cx="8229600" cy="5281446"/>
          </a:xfrm>
          <a:prstGeom prst="rect">
            <a:avLst/>
          </a:prstGeom>
          <a:noFill/>
        </p:spPr>
        <p:txBody>
          <a:bodyPr wrap="square" rtlCol="0">
            <a:spAutoFit/>
          </a:bodyPr>
          <a:lstStyle/>
          <a:p>
            <a:pPr algn="ctr" fontAlgn="auto">
              <a:lnSpc>
                <a:spcPct val="90000"/>
              </a:lnSpc>
              <a:spcBef>
                <a:spcPts val="0"/>
              </a:spcBef>
              <a:spcAft>
                <a:spcPts val="1200"/>
              </a:spcAft>
              <a:defRPr/>
            </a:pPr>
            <a:r>
              <a:rPr lang="en-US" sz="2600" b="1" dirty="0" smtClean="0"/>
              <a:t>Making the next years database the current year.</a:t>
            </a:r>
          </a:p>
          <a:p>
            <a:pPr algn="just" fontAlgn="auto">
              <a:lnSpc>
                <a:spcPct val="90000"/>
              </a:lnSpc>
              <a:spcBef>
                <a:spcPts val="0"/>
              </a:spcBef>
              <a:spcAft>
                <a:spcPts val="600"/>
              </a:spcAft>
              <a:defRPr/>
            </a:pPr>
            <a:r>
              <a:rPr lang="en-US" dirty="0" smtClean="0"/>
              <a:t>In </a:t>
            </a:r>
            <a:r>
              <a:rPr lang="en-US" b="1" dirty="0" smtClean="0">
                <a:solidFill>
                  <a:srgbClr val="000099"/>
                </a:solidFill>
              </a:rPr>
              <a:t>SIMS</a:t>
            </a:r>
            <a:r>
              <a:rPr lang="en-US" dirty="0" smtClean="0"/>
              <a:t> we generically called it the ‘</a:t>
            </a:r>
            <a:r>
              <a:rPr lang="en-US" b="1" dirty="0" smtClean="0">
                <a:solidFill>
                  <a:srgbClr val="000099"/>
                </a:solidFill>
              </a:rPr>
              <a:t>CUTOVER</a:t>
            </a:r>
            <a:r>
              <a:rPr lang="en-US" dirty="0" smtClean="0"/>
              <a:t>’.</a:t>
            </a:r>
          </a:p>
          <a:p>
            <a:pPr lvl="1" algn="just" fontAlgn="auto">
              <a:lnSpc>
                <a:spcPct val="90000"/>
              </a:lnSpc>
              <a:spcBef>
                <a:spcPts val="0"/>
              </a:spcBef>
              <a:spcAft>
                <a:spcPts val="1800"/>
              </a:spcAft>
              <a:defRPr/>
            </a:pPr>
            <a:r>
              <a:rPr lang="en-US" dirty="0" smtClean="0"/>
              <a:t>Done by the local SIMS personnel just prior to or just after fall school opening.  Haphazard timing, little or no use to transportation.</a:t>
            </a:r>
          </a:p>
          <a:p>
            <a:pPr marL="0" lvl="1" algn="just" fontAlgn="auto">
              <a:lnSpc>
                <a:spcPct val="90000"/>
              </a:lnSpc>
              <a:spcBef>
                <a:spcPts val="0"/>
              </a:spcBef>
              <a:spcAft>
                <a:spcPts val="600"/>
              </a:spcAft>
              <a:defRPr/>
            </a:pPr>
            <a:r>
              <a:rPr lang="en-US" dirty="0" smtClean="0"/>
              <a:t>In </a:t>
            </a:r>
            <a:r>
              <a:rPr lang="en-US" b="1" dirty="0" smtClean="0">
                <a:solidFill>
                  <a:srgbClr val="000099"/>
                </a:solidFill>
              </a:rPr>
              <a:t>NCWISE</a:t>
            </a:r>
            <a:r>
              <a:rPr lang="en-US" dirty="0" smtClean="0"/>
              <a:t> it is called</a:t>
            </a:r>
          </a:p>
          <a:p>
            <a:pPr marL="457200" lvl="5" algn="just">
              <a:lnSpc>
                <a:spcPct val="90000"/>
              </a:lnSpc>
              <a:spcAft>
                <a:spcPts val="600"/>
              </a:spcAft>
              <a:defRPr/>
            </a:pPr>
            <a:r>
              <a:rPr lang="en-US" dirty="0" smtClean="0"/>
              <a:t> </a:t>
            </a:r>
            <a:r>
              <a:rPr lang="en-US" sz="3200" b="1" dirty="0" smtClean="0">
                <a:solidFill>
                  <a:srgbClr val="000099"/>
                </a:solidFill>
                <a:latin typeface="Arial Black" pitchFamily="34" charset="0"/>
              </a:rPr>
              <a:t>YET</a:t>
            </a:r>
            <a:r>
              <a:rPr lang="en-US" sz="3200" dirty="0" smtClean="0"/>
              <a:t> – </a:t>
            </a:r>
            <a:r>
              <a:rPr lang="en-US" sz="3200" b="1" dirty="0" smtClean="0"/>
              <a:t>Y</a:t>
            </a:r>
            <a:r>
              <a:rPr lang="en-US" sz="3200" dirty="0" smtClean="0"/>
              <a:t>ear </a:t>
            </a:r>
            <a:r>
              <a:rPr lang="en-US" sz="3200" b="1" dirty="0" smtClean="0"/>
              <a:t>E</a:t>
            </a:r>
            <a:r>
              <a:rPr lang="en-US" sz="3200" dirty="0" smtClean="0"/>
              <a:t>nd </a:t>
            </a:r>
            <a:r>
              <a:rPr lang="en-US" sz="3200" b="1" dirty="0" smtClean="0"/>
              <a:t>T</a:t>
            </a:r>
            <a:r>
              <a:rPr lang="en-US" sz="3200" dirty="0" smtClean="0"/>
              <a:t>ransition.</a:t>
            </a:r>
          </a:p>
          <a:p>
            <a:pPr marL="0" lvl="1" algn="just" fontAlgn="auto">
              <a:lnSpc>
                <a:spcPct val="90000"/>
              </a:lnSpc>
              <a:spcBef>
                <a:spcPts val="0"/>
              </a:spcBef>
              <a:spcAft>
                <a:spcPts val="600"/>
              </a:spcAft>
              <a:defRPr/>
            </a:pPr>
            <a:r>
              <a:rPr lang="en-US" dirty="0" smtClean="0"/>
              <a:t>This process is done at one time </a:t>
            </a:r>
            <a:r>
              <a:rPr lang="en-US" b="1" dirty="0" smtClean="0">
                <a:solidFill>
                  <a:srgbClr val="0000FF"/>
                </a:solidFill>
              </a:rPr>
              <a:t>STATEWIDE</a:t>
            </a:r>
            <a:r>
              <a:rPr lang="en-US" dirty="0" smtClean="0"/>
              <a:t> by DPI personnel during the last week of June/first week of July.  ALL Leas must have their pre-transition complete before the YET can be preformed.  </a:t>
            </a:r>
            <a:r>
              <a:rPr lang="en-US" b="1" dirty="0" smtClean="0">
                <a:solidFill>
                  <a:srgbClr val="0000FF"/>
                </a:solidFill>
              </a:rPr>
              <a:t>THIS IS NOT OPTIONAL OR CHANGEABLE.</a:t>
            </a:r>
          </a:p>
          <a:p>
            <a:pPr algn="just">
              <a:spcAft>
                <a:spcPts val="600"/>
              </a:spcAft>
            </a:pPr>
            <a:endParaRPr lang="en-US" dirty="0"/>
          </a:p>
        </p:txBody>
      </p:sp>
      <p:cxnSp>
        <p:nvCxnSpPr>
          <p:cNvPr id="11" name="Straight Connector 10"/>
          <p:cNvCxnSpPr/>
          <p:nvPr/>
        </p:nvCxnSpPr>
        <p:spPr>
          <a:xfrm>
            <a:off x="1981200" y="3505200"/>
            <a:ext cx="4953000" cy="1588"/>
          </a:xfrm>
          <a:prstGeom prst="line">
            <a:avLst/>
          </a:prstGeom>
          <a:ln w="28575" cap="rnd" cmpd="sng"/>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l="4766" t="31250" r="60625" b="33008"/>
          <a:stretch>
            <a:fillRect/>
          </a:stretch>
        </p:blipFill>
        <p:spPr bwMode="auto">
          <a:xfrm>
            <a:off x="347472" y="2907792"/>
            <a:ext cx="8439150" cy="3486150"/>
          </a:xfrm>
          <a:prstGeom prst="rect">
            <a:avLst/>
          </a:prstGeom>
          <a:gradFill flip="none" rotWithShape="1">
            <a:gsLst>
              <a:gs pos="0">
                <a:srgbClr val="FF0000">
                  <a:alpha val="44000"/>
                </a:srgbClr>
              </a:gs>
              <a:gs pos="30000">
                <a:srgbClr val="66008F"/>
              </a:gs>
              <a:gs pos="30000">
                <a:srgbClr val="0000FF"/>
              </a:gs>
              <a:gs pos="64999">
                <a:srgbClr val="BA0066"/>
              </a:gs>
              <a:gs pos="89999">
                <a:srgbClr val="FF0000"/>
              </a:gs>
              <a:gs pos="100000">
                <a:srgbClr val="FF8200"/>
              </a:gs>
            </a:gsLst>
            <a:lin ang="13500000" scaled="1"/>
            <a:tileRect/>
          </a:gradFill>
          <a:ln w="25400">
            <a:solidFill>
              <a:schemeClr val="tx1"/>
            </a:solidFill>
            <a:miter lim="800000"/>
            <a:headEnd/>
            <a:tailEnd/>
          </a:ln>
          <a:effectLst/>
        </p:spPr>
      </p:pic>
      <p:pic>
        <p:nvPicPr>
          <p:cNvPr id="1028" name="Picture 4"/>
          <p:cNvPicPr>
            <a:picLocks noChangeAspect="1" noChangeArrowheads="1"/>
          </p:cNvPicPr>
          <p:nvPr/>
        </p:nvPicPr>
        <p:blipFill>
          <a:blip r:embed="rId3"/>
          <a:srcRect l="9657" t="50000" r="21340" b="25934"/>
          <a:stretch>
            <a:fillRect/>
          </a:stretch>
        </p:blipFill>
        <p:spPr bwMode="auto">
          <a:xfrm>
            <a:off x="356616" y="502920"/>
            <a:ext cx="8439150" cy="2209800"/>
          </a:xfrm>
          <a:prstGeom prst="rect">
            <a:avLst/>
          </a:prstGeom>
          <a:noFill/>
          <a:ln w="25400">
            <a:solidFill>
              <a:schemeClr val="tx1"/>
            </a:solidFill>
            <a:miter lim="800000"/>
            <a:headEnd/>
            <a:tailEnd/>
          </a:ln>
          <a:effectLst/>
        </p:spPr>
      </p:pic>
      <p:sp>
        <p:nvSpPr>
          <p:cNvPr id="4" name="TextBox 3"/>
          <p:cNvSpPr txBox="1"/>
          <p:nvPr/>
        </p:nvSpPr>
        <p:spPr>
          <a:xfrm rot="20152330">
            <a:off x="999841" y="1444331"/>
            <a:ext cx="7051152" cy="3416320"/>
          </a:xfrm>
          <a:prstGeom prst="rect">
            <a:avLst/>
          </a:prstGeom>
          <a:gradFill>
            <a:gsLst>
              <a:gs pos="78000">
                <a:srgbClr val="FF0000">
                  <a:alpha val="63000"/>
                </a:srgbClr>
              </a:gs>
              <a:gs pos="47000">
                <a:schemeClr val="bg1"/>
              </a:gs>
              <a:gs pos="19000">
                <a:srgbClr val="0000FF">
                  <a:alpha val="61000"/>
                </a:srgbClr>
              </a:gs>
            </a:gsLst>
            <a:lin ang="13500000" scaled="1"/>
          </a:gradFill>
        </p:spPr>
        <p:txBody>
          <a:bodyPr wrap="square" rtlCol="0">
            <a:spAutoFit/>
          </a:bodyPr>
          <a:lstStyle/>
          <a:p>
            <a:pPr algn="ctr"/>
            <a:r>
              <a:rPr lang="en-US" sz="5400" b="1" dirty="0" smtClean="0"/>
              <a:t>AS OF 5-1-2009 EVERYONE IS CERTIFIED NCWISE!!</a:t>
            </a:r>
            <a:endParaRPr lang="en-US" sz="54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457200" y="228600"/>
            <a:ext cx="8229600" cy="579437"/>
          </a:xfrm>
        </p:spPr>
        <p:txBody>
          <a:bodyPr>
            <a:spAutoFit/>
          </a:bodyPr>
          <a:lstStyle/>
          <a:p>
            <a:pPr marL="838200" indent="-838200" fontAlgn="auto">
              <a:spcBef>
                <a:spcPts val="0"/>
              </a:spcBef>
              <a:spcAft>
                <a:spcPts val="0"/>
              </a:spcAft>
              <a:defRPr/>
            </a:pPr>
            <a:r>
              <a:rPr sz="3200">
                <a:solidFill>
                  <a:schemeClr val="tx2">
                    <a:shade val="85000"/>
                    <a:satMod val="150000"/>
                  </a:schemeClr>
                </a:solidFill>
              </a:rPr>
              <a:t>Some Basic Terminology</a:t>
            </a:r>
          </a:p>
        </p:txBody>
      </p:sp>
      <p:graphicFrame>
        <p:nvGraphicFramePr>
          <p:cNvPr id="4" name="Table 3"/>
          <p:cNvGraphicFramePr>
            <a:graphicFrameLocks noGrp="1"/>
          </p:cNvGraphicFramePr>
          <p:nvPr/>
        </p:nvGraphicFramePr>
        <p:xfrm>
          <a:off x="457200" y="990600"/>
          <a:ext cx="8229600" cy="2849880"/>
        </p:xfrm>
        <a:graphic>
          <a:graphicData uri="http://schemas.openxmlformats.org/drawingml/2006/table">
            <a:tbl>
              <a:tblPr>
                <a:tableStyleId>{5C22544A-7EE6-4342-B048-85BDC9FD1C3A}</a:tableStyleId>
              </a:tblPr>
              <a:tblGrid>
                <a:gridCol w="2667000"/>
                <a:gridCol w="2743200"/>
                <a:gridCol w="2819400"/>
              </a:tblGrid>
              <a:tr h="609600">
                <a:tc>
                  <a:txBody>
                    <a:bodyPr/>
                    <a:lstStyle/>
                    <a:p>
                      <a:endParaRPr lang="en-US" sz="2800" dirty="0"/>
                    </a:p>
                  </a:txBody>
                  <a:tcPr>
                    <a:solidFill>
                      <a:schemeClr val="accent1">
                        <a:lumMod val="40000"/>
                        <a:lumOff val="60000"/>
                      </a:schemeClr>
                    </a:solidFill>
                  </a:tcPr>
                </a:tc>
                <a:tc>
                  <a:txBody>
                    <a:bodyPr/>
                    <a:lstStyle/>
                    <a:p>
                      <a:pPr algn="ctr"/>
                      <a:r>
                        <a:rPr lang="en-US" sz="2800" b="1" dirty="0" smtClean="0">
                          <a:solidFill>
                            <a:srgbClr val="0000FF"/>
                          </a:solidFill>
                          <a:effectLst>
                            <a:outerShdw blurRad="38100" dist="38100" dir="2700000" algn="tl">
                              <a:srgbClr val="000000">
                                <a:alpha val="43137"/>
                              </a:srgbClr>
                            </a:outerShdw>
                          </a:effectLst>
                        </a:rPr>
                        <a:t>SIMS</a:t>
                      </a:r>
                      <a:endParaRPr lang="en-US" sz="2800" b="1" dirty="0">
                        <a:solidFill>
                          <a:srgbClr val="0000FF"/>
                        </a:solidFill>
                        <a:effectLst>
                          <a:outerShdw blurRad="38100" dist="38100" dir="2700000" algn="tl">
                            <a:srgbClr val="000000">
                              <a:alpha val="43137"/>
                            </a:srgbClr>
                          </a:outerShdw>
                        </a:effectLst>
                      </a:endParaRPr>
                    </a:p>
                  </a:txBody>
                  <a:tcPr>
                    <a:solidFill>
                      <a:schemeClr val="accent1">
                        <a:lumMod val="40000"/>
                        <a:lumOff val="60000"/>
                      </a:schemeClr>
                    </a:solidFill>
                  </a:tcPr>
                </a:tc>
                <a:tc>
                  <a:txBody>
                    <a:bodyPr/>
                    <a:lstStyle/>
                    <a:p>
                      <a:pPr algn="ctr"/>
                      <a:r>
                        <a:rPr lang="en-US" sz="2800" b="1" dirty="0" smtClean="0">
                          <a:solidFill>
                            <a:srgbClr val="0000FF"/>
                          </a:solidFill>
                          <a:effectLst>
                            <a:outerShdw blurRad="38100" dist="38100" dir="2700000" algn="tl">
                              <a:srgbClr val="000000">
                                <a:alpha val="43137"/>
                              </a:srgbClr>
                            </a:outerShdw>
                          </a:effectLst>
                        </a:rPr>
                        <a:t>NCWISE</a:t>
                      </a:r>
                      <a:endParaRPr lang="en-US" sz="2800" b="1" dirty="0">
                        <a:solidFill>
                          <a:srgbClr val="0000FF"/>
                        </a:solidFill>
                        <a:effectLst>
                          <a:outerShdw blurRad="38100" dist="38100" dir="2700000" algn="tl">
                            <a:srgbClr val="000000">
                              <a:alpha val="43137"/>
                            </a:srgbClr>
                          </a:outerShdw>
                        </a:effectLst>
                      </a:endParaRPr>
                    </a:p>
                  </a:txBody>
                  <a:tcPr>
                    <a:solidFill>
                      <a:schemeClr val="accent1">
                        <a:lumMod val="40000"/>
                        <a:lumOff val="60000"/>
                      </a:schemeClr>
                    </a:solidFill>
                  </a:tcPr>
                </a:tc>
              </a:tr>
              <a:tr h="596900">
                <a:tc>
                  <a:txBody>
                    <a:bodyPr/>
                    <a:lstStyle/>
                    <a:p>
                      <a:r>
                        <a:rPr lang="en-US" sz="1400" dirty="0" smtClean="0"/>
                        <a:t>Preparation for next years setup</a:t>
                      </a:r>
                      <a:endParaRPr lang="en-US" sz="1400" dirty="0"/>
                    </a:p>
                  </a:txBody>
                  <a:tcPr>
                    <a:solidFill>
                      <a:schemeClr val="accent1">
                        <a:lumMod val="40000"/>
                        <a:lumOff val="60000"/>
                      </a:schemeClr>
                    </a:solidFill>
                  </a:tcPr>
                </a:tc>
                <a:tc>
                  <a:txBody>
                    <a:bodyPr/>
                    <a:lstStyle/>
                    <a:p>
                      <a:pPr algn="ctr"/>
                      <a:r>
                        <a:rPr lang="en-US" sz="2000" b="1" dirty="0" smtClean="0"/>
                        <a:t>Scheduling</a:t>
                      </a:r>
                      <a:r>
                        <a:rPr lang="en-US" sz="2000" b="1" baseline="0" dirty="0" smtClean="0"/>
                        <a:t> Year</a:t>
                      </a:r>
                      <a:endParaRPr lang="en-US" sz="2000" b="1" dirty="0"/>
                    </a:p>
                  </a:txBody>
                  <a:tcPr>
                    <a:solidFill>
                      <a:schemeClr val="accent1">
                        <a:lumMod val="40000"/>
                        <a:lumOff val="60000"/>
                      </a:schemeClr>
                    </a:solidFill>
                  </a:tcPr>
                </a:tc>
                <a:tc>
                  <a:txBody>
                    <a:bodyPr/>
                    <a:lstStyle/>
                    <a:p>
                      <a:pPr algn="ctr"/>
                      <a:r>
                        <a:rPr lang="en-US" sz="2000" b="1" dirty="0" smtClean="0"/>
                        <a:t>Pre-Transition</a:t>
                      </a:r>
                      <a:endParaRPr lang="en-US" sz="2000" b="1" dirty="0"/>
                    </a:p>
                  </a:txBody>
                  <a:tcPr>
                    <a:solidFill>
                      <a:schemeClr val="accent1">
                        <a:lumMod val="40000"/>
                        <a:lumOff val="60000"/>
                      </a:schemeClr>
                    </a:solidFill>
                  </a:tcPr>
                </a:tc>
              </a:tr>
              <a:tr h="685800">
                <a:tc>
                  <a:txBody>
                    <a:bodyPr/>
                    <a:lstStyle/>
                    <a:p>
                      <a:r>
                        <a:rPr lang="en-US" sz="1400" dirty="0" smtClean="0"/>
                        <a:t>When</a:t>
                      </a:r>
                      <a:endParaRPr lang="en-US" sz="1400" dirty="0"/>
                    </a:p>
                  </a:txBody>
                  <a:tcPr>
                    <a:solidFill>
                      <a:schemeClr val="accent1">
                        <a:lumMod val="40000"/>
                        <a:lumOff val="60000"/>
                      </a:schemeClr>
                    </a:solidFill>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n-US" sz="1400" b="0" dirty="0" smtClean="0">
                          <a:solidFill>
                            <a:schemeClr val="dk1"/>
                          </a:solidFill>
                          <a:latin typeface="+mn-lt"/>
                          <a:ea typeface="+mn-ea"/>
                          <a:cs typeface="+mn-cs"/>
                        </a:rPr>
                        <a:t>At the discretion of the LEA.  Recommended in Feb.</a:t>
                      </a:r>
                    </a:p>
                  </a:txBody>
                  <a:tcPr>
                    <a:solidFill>
                      <a:schemeClr val="accent1">
                        <a:lumMod val="40000"/>
                        <a:lumOff val="60000"/>
                      </a:schemeClr>
                    </a:solidFill>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n-US" sz="1400" b="0" dirty="0" smtClean="0">
                          <a:solidFill>
                            <a:schemeClr val="dk1"/>
                          </a:solidFill>
                          <a:latin typeface="+mn-lt"/>
                          <a:ea typeface="+mn-ea"/>
                          <a:cs typeface="+mn-cs"/>
                        </a:rPr>
                        <a:t>At the discretion of the LEA.  Recommended in Feb.</a:t>
                      </a:r>
                      <a:endParaRPr lang="en-US" sz="1400" b="1" dirty="0" smtClean="0">
                        <a:solidFill>
                          <a:schemeClr val="dk1"/>
                        </a:solidFill>
                        <a:latin typeface="+mn-lt"/>
                        <a:ea typeface="+mn-ea"/>
                        <a:cs typeface="+mn-cs"/>
                      </a:endParaRPr>
                    </a:p>
                  </a:txBody>
                  <a:tcPr>
                    <a:solidFill>
                      <a:schemeClr val="accent1">
                        <a:lumMod val="40000"/>
                        <a:lumOff val="60000"/>
                      </a:schemeClr>
                    </a:solidFill>
                  </a:tcPr>
                </a:tc>
              </a:tr>
              <a:tr h="957580">
                <a:tc>
                  <a:txBody>
                    <a:bodyPr/>
                    <a:lstStyle/>
                    <a:p>
                      <a:r>
                        <a:rPr lang="en-US" sz="1400" dirty="0" smtClean="0"/>
                        <a:t>Done By</a:t>
                      </a:r>
                      <a:endParaRPr lang="en-US" sz="1400" dirty="0"/>
                    </a:p>
                  </a:txBody>
                  <a:tcPr>
                    <a:solidFill>
                      <a:schemeClr val="accent1">
                        <a:lumMod val="40000"/>
                        <a:lumOff val="60000"/>
                      </a:schemeClr>
                    </a:solidFill>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n-US" sz="1400" b="1" dirty="0" smtClean="0">
                          <a:solidFill>
                            <a:schemeClr val="dk1"/>
                          </a:solidFill>
                          <a:latin typeface="+mn-lt"/>
                          <a:ea typeface="+mn-ea"/>
                          <a:cs typeface="+mn-cs"/>
                        </a:rPr>
                        <a:t>Local</a:t>
                      </a:r>
                      <a:r>
                        <a:rPr lang="en-US" sz="1400" b="1" baseline="0" dirty="0" smtClean="0">
                          <a:solidFill>
                            <a:schemeClr val="dk1"/>
                          </a:solidFill>
                          <a:latin typeface="+mn-lt"/>
                          <a:ea typeface="+mn-ea"/>
                          <a:cs typeface="+mn-cs"/>
                        </a:rPr>
                        <a:t> SIMS Personnel</a:t>
                      </a:r>
                      <a:endParaRPr lang="en-US" sz="1400" b="1" dirty="0" smtClean="0">
                        <a:solidFill>
                          <a:schemeClr val="dk1"/>
                        </a:solidFill>
                        <a:latin typeface="+mn-lt"/>
                        <a:ea typeface="+mn-ea"/>
                        <a:cs typeface="+mn-cs"/>
                      </a:endParaRPr>
                    </a:p>
                    <a:p>
                      <a:pPr marL="0" marR="0" indent="0" algn="ctr" defTabSz="914400" eaLnBrk="1" fontAlgn="auto" latinLnBrk="0" hangingPunct="1">
                        <a:lnSpc>
                          <a:spcPct val="100000"/>
                        </a:lnSpc>
                        <a:spcBef>
                          <a:spcPts val="0"/>
                        </a:spcBef>
                        <a:spcAft>
                          <a:spcPts val="0"/>
                        </a:spcAft>
                        <a:buClrTx/>
                        <a:buSzTx/>
                        <a:buFontTx/>
                        <a:buNone/>
                        <a:tabLst/>
                        <a:defRPr/>
                      </a:pPr>
                      <a:endParaRPr lang="en-US" sz="1400" b="0" dirty="0" smtClean="0">
                        <a:solidFill>
                          <a:schemeClr val="dk1"/>
                        </a:solidFill>
                        <a:latin typeface="+mn-lt"/>
                        <a:ea typeface="+mn-ea"/>
                        <a:cs typeface="+mn-cs"/>
                      </a:endParaRPr>
                    </a:p>
                  </a:txBody>
                  <a:tcPr>
                    <a:solidFill>
                      <a:schemeClr val="accent1">
                        <a:lumMod val="40000"/>
                        <a:lumOff val="60000"/>
                      </a:schemeClr>
                    </a:solidFill>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n-US" sz="1400" b="1" dirty="0" smtClean="0">
                          <a:solidFill>
                            <a:schemeClr val="dk1"/>
                          </a:solidFill>
                          <a:latin typeface="+mn-lt"/>
                          <a:ea typeface="+mn-ea"/>
                          <a:cs typeface="+mn-cs"/>
                        </a:rPr>
                        <a:t>Local</a:t>
                      </a:r>
                      <a:r>
                        <a:rPr lang="en-US" sz="1400" b="1" baseline="0" dirty="0" smtClean="0">
                          <a:solidFill>
                            <a:schemeClr val="dk1"/>
                          </a:solidFill>
                          <a:latin typeface="+mn-lt"/>
                          <a:ea typeface="+mn-ea"/>
                          <a:cs typeface="+mn-cs"/>
                        </a:rPr>
                        <a:t> NCWISE Personnel</a:t>
                      </a:r>
                    </a:p>
                    <a:p>
                      <a:pPr marL="0" marR="0" indent="0" algn="ctr" defTabSz="914400" eaLnBrk="1" fontAlgn="auto" latinLnBrk="0" hangingPunct="1">
                        <a:lnSpc>
                          <a:spcPct val="100000"/>
                        </a:lnSpc>
                        <a:spcBef>
                          <a:spcPts val="0"/>
                        </a:spcBef>
                        <a:spcAft>
                          <a:spcPts val="0"/>
                        </a:spcAft>
                        <a:buClrTx/>
                        <a:buSzTx/>
                        <a:buFontTx/>
                        <a:buNone/>
                        <a:tabLst/>
                        <a:defRPr/>
                      </a:pPr>
                      <a:r>
                        <a:rPr lang="en-US" sz="1400" b="0" dirty="0" smtClean="0">
                          <a:solidFill>
                            <a:schemeClr val="dk1"/>
                          </a:solidFill>
                          <a:latin typeface="+mn-lt"/>
                          <a:ea typeface="+mn-ea"/>
                          <a:cs typeface="+mn-cs"/>
                        </a:rPr>
                        <a:t>ALL school changes, promotions, etc. MUST be complete prior to YET</a:t>
                      </a:r>
                      <a:endParaRPr lang="en-US" sz="1400" b="1" dirty="0" smtClean="0">
                        <a:solidFill>
                          <a:schemeClr val="dk1"/>
                        </a:solidFill>
                        <a:latin typeface="+mn-lt"/>
                        <a:ea typeface="+mn-ea"/>
                        <a:cs typeface="+mn-cs"/>
                      </a:endParaRPr>
                    </a:p>
                  </a:txBody>
                  <a:tcPr>
                    <a:solidFill>
                      <a:schemeClr val="accent1">
                        <a:lumMod val="40000"/>
                        <a:lumOff val="60000"/>
                      </a:schemeClr>
                    </a:solidFill>
                  </a:tcPr>
                </a:tc>
              </a:tr>
            </a:tbl>
          </a:graphicData>
        </a:graphic>
      </p:graphicFrame>
      <p:graphicFrame>
        <p:nvGraphicFramePr>
          <p:cNvPr id="6" name="Table 5"/>
          <p:cNvGraphicFramePr>
            <a:graphicFrameLocks noGrp="1"/>
          </p:cNvGraphicFramePr>
          <p:nvPr/>
        </p:nvGraphicFramePr>
        <p:xfrm>
          <a:off x="457200" y="4038600"/>
          <a:ext cx="8229600" cy="2057400"/>
        </p:xfrm>
        <a:graphic>
          <a:graphicData uri="http://schemas.openxmlformats.org/drawingml/2006/table">
            <a:tbl>
              <a:tblPr bandRow="1" bandCol="1">
                <a:tableStyleId>{5C22544A-7EE6-4342-B048-85BDC9FD1C3A}</a:tableStyleId>
              </a:tblPr>
              <a:tblGrid>
                <a:gridCol w="2743200"/>
                <a:gridCol w="2613804"/>
                <a:gridCol w="2872596"/>
              </a:tblGrid>
              <a:tr h="685800">
                <a:tc>
                  <a:txBody>
                    <a:bodyPr/>
                    <a:lstStyle/>
                    <a:p>
                      <a:r>
                        <a:rPr lang="en-US" sz="1400" dirty="0" smtClean="0"/>
                        <a:t>Making</a:t>
                      </a:r>
                      <a:r>
                        <a:rPr lang="en-US" sz="1400" baseline="0" dirty="0" smtClean="0"/>
                        <a:t> the ‘next year’ data ‘CURRENT year’ data</a:t>
                      </a:r>
                      <a:endParaRPr lang="en-US" sz="1400" dirty="0"/>
                    </a:p>
                  </a:txBody>
                  <a:tcPr>
                    <a:solidFill>
                      <a:schemeClr val="accent1">
                        <a:lumMod val="40000"/>
                        <a:lumOff val="60000"/>
                      </a:schemeClr>
                    </a:solidFill>
                  </a:tcPr>
                </a:tc>
                <a:tc>
                  <a:txBody>
                    <a:bodyPr/>
                    <a:lstStyle/>
                    <a:p>
                      <a:pPr marL="0" algn="ctr" eaLnBrk="1" hangingPunct="1"/>
                      <a:r>
                        <a:rPr lang="en-US" sz="2400" b="1" dirty="0" smtClean="0">
                          <a:solidFill>
                            <a:schemeClr val="dk1"/>
                          </a:solidFill>
                          <a:latin typeface="+mn-lt"/>
                          <a:ea typeface="+mn-ea"/>
                          <a:cs typeface="+mn-cs"/>
                        </a:rPr>
                        <a:t>Cutover</a:t>
                      </a:r>
                    </a:p>
                  </a:txBody>
                  <a:tcPr>
                    <a:solidFill>
                      <a:schemeClr val="accent1">
                        <a:lumMod val="40000"/>
                        <a:lumOff val="60000"/>
                      </a:schemeClr>
                    </a:solidFill>
                  </a:tcPr>
                </a:tc>
                <a:tc>
                  <a:txBody>
                    <a:bodyPr/>
                    <a:lstStyle/>
                    <a:p>
                      <a:pPr marL="0" algn="ctr" eaLnBrk="1" hangingPunct="1"/>
                      <a:r>
                        <a:rPr lang="en-US" sz="2400" b="1" dirty="0" smtClean="0">
                          <a:solidFill>
                            <a:schemeClr val="dk1"/>
                          </a:solidFill>
                          <a:latin typeface="+mn-lt"/>
                          <a:ea typeface="+mn-ea"/>
                          <a:cs typeface="+mn-cs"/>
                        </a:rPr>
                        <a:t>YET</a:t>
                      </a:r>
                    </a:p>
                    <a:p>
                      <a:pPr marL="0" algn="ctr" eaLnBrk="1" hangingPunct="1"/>
                      <a:r>
                        <a:rPr lang="en-US" sz="1400" b="1" dirty="0" smtClean="0">
                          <a:solidFill>
                            <a:schemeClr val="dk1"/>
                          </a:solidFill>
                          <a:latin typeface="+mn-lt"/>
                          <a:ea typeface="+mn-ea"/>
                          <a:cs typeface="+mn-cs"/>
                        </a:rPr>
                        <a:t>(Y</a:t>
                      </a:r>
                      <a:r>
                        <a:rPr lang="en-US" sz="1400" b="0" dirty="0" smtClean="0">
                          <a:solidFill>
                            <a:schemeClr val="dk1"/>
                          </a:solidFill>
                          <a:latin typeface="+mn-lt"/>
                          <a:ea typeface="+mn-ea"/>
                          <a:cs typeface="+mn-cs"/>
                        </a:rPr>
                        <a:t>ear</a:t>
                      </a:r>
                      <a:r>
                        <a:rPr lang="en-US" sz="1400" b="1" dirty="0" smtClean="0">
                          <a:solidFill>
                            <a:schemeClr val="dk1"/>
                          </a:solidFill>
                          <a:latin typeface="+mn-lt"/>
                          <a:ea typeface="+mn-ea"/>
                          <a:cs typeface="+mn-cs"/>
                        </a:rPr>
                        <a:t> E</a:t>
                      </a:r>
                      <a:r>
                        <a:rPr lang="en-US" sz="1400" b="0" dirty="0" smtClean="0">
                          <a:solidFill>
                            <a:schemeClr val="dk1"/>
                          </a:solidFill>
                          <a:latin typeface="+mn-lt"/>
                          <a:ea typeface="+mn-ea"/>
                          <a:cs typeface="+mn-cs"/>
                        </a:rPr>
                        <a:t>nd</a:t>
                      </a:r>
                      <a:r>
                        <a:rPr lang="en-US" sz="1400" b="1" dirty="0" smtClean="0">
                          <a:solidFill>
                            <a:schemeClr val="dk1"/>
                          </a:solidFill>
                          <a:latin typeface="+mn-lt"/>
                          <a:ea typeface="+mn-ea"/>
                          <a:cs typeface="+mn-cs"/>
                        </a:rPr>
                        <a:t> T</a:t>
                      </a:r>
                      <a:r>
                        <a:rPr lang="en-US" sz="1400" b="0" dirty="0" smtClean="0">
                          <a:solidFill>
                            <a:schemeClr val="dk1"/>
                          </a:solidFill>
                          <a:latin typeface="+mn-lt"/>
                          <a:ea typeface="+mn-ea"/>
                          <a:cs typeface="+mn-cs"/>
                        </a:rPr>
                        <a:t>ransition</a:t>
                      </a:r>
                      <a:r>
                        <a:rPr lang="en-US" sz="1400" b="1" dirty="0" smtClean="0">
                          <a:solidFill>
                            <a:schemeClr val="dk1"/>
                          </a:solidFill>
                          <a:latin typeface="+mn-lt"/>
                          <a:ea typeface="+mn-ea"/>
                          <a:cs typeface="+mn-cs"/>
                        </a:rPr>
                        <a:t>)</a:t>
                      </a:r>
                    </a:p>
                  </a:txBody>
                  <a:tcPr>
                    <a:solidFill>
                      <a:schemeClr val="accent1">
                        <a:lumMod val="40000"/>
                        <a:lumOff val="60000"/>
                      </a:schemeClr>
                    </a:solidFill>
                  </a:tcPr>
                </a:tc>
              </a:tr>
              <a:tr h="850900">
                <a:tc>
                  <a:txBody>
                    <a:bodyPr/>
                    <a:lstStyle/>
                    <a:p>
                      <a:r>
                        <a:rPr lang="en-US" sz="1400" dirty="0" smtClean="0"/>
                        <a:t>When</a:t>
                      </a:r>
                      <a:endParaRPr lang="en-US" sz="1400" dirty="0"/>
                    </a:p>
                  </a:txBody>
                  <a:tcPr>
                    <a:solidFill>
                      <a:schemeClr val="accent1">
                        <a:lumMod val="40000"/>
                        <a:lumOff val="60000"/>
                      </a:schemeClr>
                    </a:solidFill>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n-US" sz="1400" b="0" dirty="0" smtClean="0">
                          <a:solidFill>
                            <a:schemeClr val="dk1"/>
                          </a:solidFill>
                          <a:latin typeface="+mn-lt"/>
                          <a:ea typeface="+mn-ea"/>
                          <a:cs typeface="+mn-cs"/>
                        </a:rPr>
                        <a:t>At the discretion of the LEA.  Usually done either right before or just after Fall</a:t>
                      </a:r>
                      <a:r>
                        <a:rPr lang="en-US" sz="1400" b="0" baseline="0" dirty="0" smtClean="0">
                          <a:solidFill>
                            <a:schemeClr val="dk1"/>
                          </a:solidFill>
                          <a:latin typeface="+mn-lt"/>
                          <a:ea typeface="+mn-ea"/>
                          <a:cs typeface="+mn-cs"/>
                        </a:rPr>
                        <a:t> opening.</a:t>
                      </a:r>
                      <a:endParaRPr lang="en-US" sz="1400" b="1" dirty="0" smtClean="0">
                        <a:solidFill>
                          <a:schemeClr val="dk1"/>
                        </a:solidFill>
                        <a:latin typeface="+mn-lt"/>
                        <a:ea typeface="+mn-ea"/>
                        <a:cs typeface="+mn-cs"/>
                      </a:endParaRPr>
                    </a:p>
                  </a:txBody>
                  <a:tcPr>
                    <a:solidFill>
                      <a:schemeClr val="accent1">
                        <a:lumMod val="40000"/>
                        <a:lumOff val="60000"/>
                      </a:schemeClr>
                    </a:solidFill>
                  </a:tcPr>
                </a:tc>
                <a:tc>
                  <a:txBody>
                    <a:bodyPr/>
                    <a:lstStyle/>
                    <a:p>
                      <a:pPr marL="0" algn="ctr" eaLnBrk="1" hangingPunct="1"/>
                      <a:r>
                        <a:rPr lang="en-US" sz="1400" b="0" dirty="0" smtClean="0">
                          <a:solidFill>
                            <a:schemeClr val="dk1"/>
                          </a:solidFill>
                          <a:latin typeface="+mn-lt"/>
                          <a:ea typeface="+mn-ea"/>
                          <a:cs typeface="+mn-cs"/>
                        </a:rPr>
                        <a:t>Last week June/First week July </a:t>
                      </a:r>
                    </a:p>
                    <a:p>
                      <a:pPr marL="0" algn="ctr" eaLnBrk="1" hangingPunct="1"/>
                      <a:r>
                        <a:rPr lang="en-US" sz="1400" b="0" dirty="0" smtClean="0">
                          <a:solidFill>
                            <a:schemeClr val="dk1"/>
                          </a:solidFill>
                          <a:latin typeface="+mn-lt"/>
                          <a:ea typeface="+mn-ea"/>
                          <a:cs typeface="+mn-cs"/>
                        </a:rPr>
                        <a:t>Statewide, no deviation</a:t>
                      </a:r>
                    </a:p>
                  </a:txBody>
                  <a:tcPr>
                    <a:solidFill>
                      <a:schemeClr val="accent1">
                        <a:lumMod val="40000"/>
                        <a:lumOff val="60000"/>
                      </a:schemeClr>
                    </a:solidFill>
                  </a:tcPr>
                </a:tc>
              </a:tr>
              <a:tr h="426720">
                <a:tc>
                  <a:txBody>
                    <a:bodyPr/>
                    <a:lstStyle/>
                    <a:p>
                      <a:r>
                        <a:rPr lang="en-US" sz="1400" dirty="0" smtClean="0"/>
                        <a:t>Done By</a:t>
                      </a:r>
                      <a:endParaRPr lang="en-US" sz="1400" dirty="0"/>
                    </a:p>
                  </a:txBody>
                  <a:tcPr>
                    <a:solidFill>
                      <a:schemeClr val="accent1">
                        <a:lumMod val="40000"/>
                        <a:lumOff val="60000"/>
                      </a:schemeClr>
                    </a:solidFill>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n-US" sz="1400" b="1" dirty="0" smtClean="0">
                          <a:solidFill>
                            <a:schemeClr val="dk1"/>
                          </a:solidFill>
                          <a:latin typeface="+mn-lt"/>
                          <a:ea typeface="+mn-ea"/>
                          <a:cs typeface="+mn-cs"/>
                        </a:rPr>
                        <a:t>Local</a:t>
                      </a:r>
                      <a:r>
                        <a:rPr lang="en-US" sz="1400" b="1" baseline="0" dirty="0" smtClean="0">
                          <a:solidFill>
                            <a:schemeClr val="dk1"/>
                          </a:solidFill>
                          <a:latin typeface="+mn-lt"/>
                          <a:ea typeface="+mn-ea"/>
                          <a:cs typeface="+mn-cs"/>
                        </a:rPr>
                        <a:t> SIMS Personnel</a:t>
                      </a:r>
                      <a:endParaRPr lang="en-US" sz="1400" b="1" dirty="0" smtClean="0">
                        <a:solidFill>
                          <a:schemeClr val="dk1"/>
                        </a:solidFill>
                        <a:latin typeface="+mn-lt"/>
                        <a:ea typeface="+mn-ea"/>
                        <a:cs typeface="+mn-cs"/>
                      </a:endParaRPr>
                    </a:p>
                  </a:txBody>
                  <a:tcPr>
                    <a:solidFill>
                      <a:schemeClr val="accent1">
                        <a:lumMod val="40000"/>
                        <a:lumOff val="60000"/>
                      </a:schemeClr>
                    </a:solidFill>
                  </a:tcPr>
                </a:tc>
                <a:tc>
                  <a:txBody>
                    <a:bodyPr/>
                    <a:lstStyle/>
                    <a:p>
                      <a:pPr marL="0" algn="ctr" eaLnBrk="1" hangingPunct="1"/>
                      <a:r>
                        <a:rPr lang="en-US" sz="1400" b="0" dirty="0" smtClean="0">
                          <a:solidFill>
                            <a:schemeClr val="dk1"/>
                          </a:solidFill>
                          <a:latin typeface="+mn-lt"/>
                          <a:ea typeface="+mn-ea"/>
                          <a:cs typeface="+mn-cs"/>
                        </a:rPr>
                        <a:t>DPI Personnel </a:t>
                      </a:r>
                    </a:p>
                  </a:txBody>
                  <a:tcPr>
                    <a:solidFill>
                      <a:schemeClr val="accent1">
                        <a:lumMod val="40000"/>
                        <a:lumOff val="60000"/>
                      </a:schemeClr>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4"/>
          <p:cNvSpPr txBox="1">
            <a:spLocks noChangeArrowheads="1"/>
          </p:cNvSpPr>
          <p:nvPr/>
        </p:nvSpPr>
        <p:spPr bwMode="auto">
          <a:xfrm>
            <a:off x="457200" y="1295400"/>
            <a:ext cx="8229600" cy="4401205"/>
          </a:xfrm>
          <a:prstGeom prst="rect">
            <a:avLst/>
          </a:prstGeom>
          <a:noFill/>
          <a:ln w="9525">
            <a:noFill/>
            <a:miter lim="800000"/>
            <a:headEnd/>
            <a:tailEnd/>
          </a:ln>
        </p:spPr>
        <p:txBody>
          <a:bodyPr wrap="square">
            <a:spAutoFit/>
          </a:bodyPr>
          <a:lstStyle/>
          <a:p>
            <a:r>
              <a:rPr lang="en-US" sz="2800" b="1" dirty="0"/>
              <a:t>PRE-TRANSITION</a:t>
            </a:r>
          </a:p>
          <a:p>
            <a:pPr lvl="1">
              <a:spcBef>
                <a:spcPct val="25000"/>
              </a:spcBef>
              <a:buFontTx/>
              <a:buChar char="•"/>
            </a:pPr>
            <a:r>
              <a:rPr lang="en-US" dirty="0"/>
              <a:t>  </a:t>
            </a:r>
            <a:r>
              <a:rPr lang="en-US" sz="2800" dirty="0"/>
              <a:t>KI Enrollments</a:t>
            </a:r>
          </a:p>
          <a:p>
            <a:pPr lvl="1">
              <a:spcBef>
                <a:spcPct val="25000"/>
              </a:spcBef>
              <a:buFontTx/>
              <a:buChar char="•"/>
            </a:pPr>
            <a:r>
              <a:rPr lang="en-US" sz="2800" dirty="0"/>
              <a:t>  Promotions </a:t>
            </a:r>
          </a:p>
          <a:p>
            <a:pPr lvl="2">
              <a:spcBef>
                <a:spcPct val="25000"/>
              </a:spcBef>
            </a:pPr>
            <a:r>
              <a:rPr lang="en-US" sz="2800" dirty="0"/>
              <a:t>- In SIMS you needed a special download to get the promotions.  </a:t>
            </a:r>
          </a:p>
          <a:p>
            <a:pPr lvl="2">
              <a:spcBef>
                <a:spcPct val="25000"/>
              </a:spcBef>
            </a:pPr>
            <a:r>
              <a:rPr lang="en-US" sz="2800" dirty="0"/>
              <a:t> - Once the ‘Next Grade’ is added to the NCWISE report, the promotions will be automatically included in the same file that you normally </a:t>
            </a:r>
            <a:r>
              <a:rPr lang="en-US" sz="2800" dirty="0" smtClean="0"/>
              <a:t>receive.</a:t>
            </a:r>
            <a:endParaRPr lang="en-US" dirty="0"/>
          </a:p>
        </p:txBody>
      </p:sp>
      <p:sp>
        <p:nvSpPr>
          <p:cNvPr id="4" name="Title 3"/>
          <p:cNvSpPr>
            <a:spLocks noGrp="1"/>
          </p:cNvSpPr>
          <p:nvPr>
            <p:ph type="title"/>
          </p:nvPr>
        </p:nvSpPr>
        <p:spPr>
          <a:xfrm>
            <a:off x="457200" y="304800"/>
            <a:ext cx="8229600" cy="685800"/>
          </a:xfrm>
        </p:spPr>
        <p:txBody>
          <a:bodyPr>
            <a:normAutofit/>
          </a:bodyPr>
          <a:lstStyle/>
          <a:p>
            <a:r>
              <a:rPr sz="3600" smtClean="0"/>
              <a:t>Why Pre-Transition</a:t>
            </a:r>
            <a:endParaRPr 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3"/>
          <p:cNvSpPr txBox="1">
            <a:spLocks noChangeArrowheads="1"/>
          </p:cNvSpPr>
          <p:nvPr/>
        </p:nvSpPr>
        <p:spPr bwMode="auto">
          <a:xfrm>
            <a:off x="533400" y="1447801"/>
            <a:ext cx="8001000" cy="4493538"/>
          </a:xfrm>
          <a:prstGeom prst="rect">
            <a:avLst/>
          </a:prstGeom>
          <a:noFill/>
          <a:ln w="9525">
            <a:noFill/>
            <a:miter lim="800000"/>
            <a:headEnd/>
            <a:tailEnd/>
          </a:ln>
        </p:spPr>
        <p:txBody>
          <a:bodyPr wrap="square">
            <a:spAutoFit/>
          </a:bodyPr>
          <a:lstStyle/>
          <a:p>
            <a:r>
              <a:rPr lang="en-US" sz="2800" b="1" dirty="0" smtClean="0"/>
              <a:t>PRE-TRANSITION-Preparation </a:t>
            </a:r>
            <a:r>
              <a:rPr lang="en-US" sz="2000" b="1" dirty="0" smtClean="0"/>
              <a:t>(by NCWISE Personnel)</a:t>
            </a:r>
            <a:endParaRPr lang="en-US" sz="2000" b="1" dirty="0"/>
          </a:p>
          <a:p>
            <a:pPr lvl="1" algn="just">
              <a:buFontTx/>
              <a:buChar char="•"/>
            </a:pPr>
            <a:r>
              <a:rPr lang="en-US" sz="2800" dirty="0" smtClean="0"/>
              <a:t>  </a:t>
            </a:r>
            <a:r>
              <a:rPr lang="en-US" sz="2800" dirty="0"/>
              <a:t>School assignments – Some schools have students that go to several different schools.  The assigned school (Next School) must be manually </a:t>
            </a:r>
            <a:r>
              <a:rPr lang="en-US" sz="2800" dirty="0" smtClean="0"/>
              <a:t>changed </a:t>
            </a:r>
            <a:r>
              <a:rPr lang="en-US" sz="2800" dirty="0"/>
              <a:t>for students that do not attend the ‘default’ school.</a:t>
            </a:r>
          </a:p>
          <a:p>
            <a:pPr lvl="1" algn="just">
              <a:spcBef>
                <a:spcPct val="50000"/>
              </a:spcBef>
              <a:buFontTx/>
              <a:buChar char="•"/>
            </a:pPr>
            <a:r>
              <a:rPr lang="en-US" sz="2800" dirty="0"/>
              <a:t>  REMEMBER that the PRE-TRANSITION process must be complete before this report will be useful for your promotions</a:t>
            </a:r>
            <a:r>
              <a:rPr lang="en-US" sz="2800" dirty="0" smtClean="0"/>
              <a:t>.</a:t>
            </a:r>
            <a:endParaRPr lang="en-US" sz="2800" dirty="0"/>
          </a:p>
        </p:txBody>
      </p:sp>
      <p:sp>
        <p:nvSpPr>
          <p:cNvPr id="4" name="Title 3"/>
          <p:cNvSpPr txBox="1">
            <a:spLocks/>
          </p:cNvSpPr>
          <p:nvPr/>
        </p:nvSpPr>
        <p:spPr>
          <a:xfrm>
            <a:off x="457200" y="304800"/>
            <a:ext cx="8229600" cy="685800"/>
          </a:xfrm>
          <a:prstGeom prst="rect">
            <a:avLst/>
          </a:prstGeom>
        </p:spPr>
        <p:txBody>
          <a:bodyPr anchor="b" anchorCtr="0">
            <a:normAutofit/>
            <a:scene3d>
              <a:camera prst="orthographicFront"/>
              <a:lightRig rig="soft" dir="t">
                <a:rot lat="0" lon="0" rev="2100000"/>
              </a:lightRig>
            </a:scene3d>
            <a:sp3d prstMaterial="matte"/>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rgbClr val="171B73"/>
                </a:solidFill>
                <a:effectLst/>
                <a:uLnTx/>
                <a:uFillTx/>
                <a:latin typeface="+mj-lt"/>
                <a:ea typeface="+mj-lt"/>
                <a:cs typeface="+mj-lt"/>
              </a:rPr>
              <a:t>Some Details</a:t>
            </a:r>
            <a:r>
              <a:rPr kumimoji="0" lang="en-US" sz="3600" b="1" i="0" u="none" strike="noStrike" kern="1200" cap="none" spc="0" normalizeH="0" noProof="0" dirty="0" smtClean="0">
                <a:ln>
                  <a:noFill/>
                </a:ln>
                <a:solidFill>
                  <a:srgbClr val="171B73"/>
                </a:solidFill>
                <a:effectLst/>
                <a:uLnTx/>
                <a:uFillTx/>
                <a:latin typeface="+mj-lt"/>
                <a:ea typeface="+mj-lt"/>
                <a:cs typeface="+mj-lt"/>
              </a:rPr>
              <a:t> About</a:t>
            </a:r>
            <a:r>
              <a:rPr kumimoji="0" lang="en-US" sz="3600" b="1" i="0" u="none" strike="noStrike" kern="1200" cap="none" spc="0" normalizeH="0" baseline="0" noProof="0" dirty="0" smtClean="0">
                <a:ln>
                  <a:noFill/>
                </a:ln>
                <a:solidFill>
                  <a:srgbClr val="171B73"/>
                </a:solidFill>
                <a:effectLst/>
                <a:uLnTx/>
                <a:uFillTx/>
                <a:latin typeface="+mj-lt"/>
                <a:ea typeface="+mj-lt"/>
                <a:cs typeface="+mj-lt"/>
              </a:rPr>
              <a:t> Pre-Transition</a:t>
            </a:r>
            <a:endParaRPr kumimoji="0" lang="en-US" sz="3600" b="1" i="0" u="none" strike="noStrike" kern="1200" cap="none" spc="0" normalizeH="0" baseline="0" noProof="0" dirty="0">
              <a:ln>
                <a:noFill/>
              </a:ln>
              <a:solidFill>
                <a:srgbClr val="171B73"/>
              </a:solidFill>
              <a:effectLst/>
              <a:uLnTx/>
              <a:uFillTx/>
              <a:latin typeface="+mj-lt"/>
              <a:ea typeface="+mj-lt"/>
              <a:cs typeface="+mj-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3"/>
          <p:cNvSpPr txBox="1">
            <a:spLocks noChangeArrowheads="1"/>
          </p:cNvSpPr>
          <p:nvPr/>
        </p:nvSpPr>
        <p:spPr bwMode="auto">
          <a:xfrm>
            <a:off x="457200" y="1524000"/>
            <a:ext cx="8077200" cy="5062924"/>
          </a:xfrm>
          <a:prstGeom prst="rect">
            <a:avLst/>
          </a:prstGeom>
          <a:noFill/>
          <a:ln w="9525">
            <a:noFill/>
            <a:miter lim="800000"/>
            <a:headEnd/>
            <a:tailEnd/>
          </a:ln>
        </p:spPr>
        <p:txBody>
          <a:bodyPr wrap="square">
            <a:spAutoFit/>
          </a:bodyPr>
          <a:lstStyle/>
          <a:p>
            <a:pPr algn="ctr">
              <a:spcAft>
                <a:spcPts val="1800"/>
              </a:spcAft>
            </a:pPr>
            <a:r>
              <a:rPr lang="en-US" sz="2800" b="1" dirty="0" smtClean="0"/>
              <a:t>Kindergartners and PRE-TRANSITION</a:t>
            </a:r>
            <a:endParaRPr lang="en-US" sz="2000" b="1" dirty="0"/>
          </a:p>
          <a:p>
            <a:pPr lvl="1" algn="just">
              <a:buFontTx/>
              <a:buChar char="•"/>
            </a:pPr>
            <a:r>
              <a:rPr lang="en-US" sz="2800" dirty="0" smtClean="0"/>
              <a:t>  </a:t>
            </a:r>
            <a:r>
              <a:rPr lang="en-US" dirty="0" smtClean="0"/>
              <a:t>When NEXT YEAR’s KI’s are entered, you have no way of knowing in your download if they are current or next years.  There will be a REGISTERED DATE field added shortly.  If that is empty, then they are NOT CURRENT.</a:t>
            </a:r>
            <a:endParaRPr lang="en-US" dirty="0"/>
          </a:p>
          <a:p>
            <a:pPr lvl="1" algn="just">
              <a:spcBef>
                <a:spcPct val="50000"/>
              </a:spcBef>
              <a:buFontTx/>
              <a:buChar char="•"/>
            </a:pPr>
            <a:r>
              <a:rPr lang="en-US" dirty="0"/>
              <a:t>  </a:t>
            </a:r>
            <a:r>
              <a:rPr lang="en-US" dirty="0" smtClean="0"/>
              <a:t>THERE IS NO REASON FOR NCWISE PERSONNEL TO NOT ENTER THE KI’s. That is one of the reasons for the Pre-Transition.  You need to be able to plan for their transportation.  If they are not being entered, then you need to talk to the NCWISE Coordinator.</a:t>
            </a:r>
            <a:endParaRPr lang="en-US" dirty="0"/>
          </a:p>
        </p:txBody>
      </p:sp>
      <p:sp>
        <p:nvSpPr>
          <p:cNvPr id="4" name="Title 3"/>
          <p:cNvSpPr txBox="1">
            <a:spLocks/>
          </p:cNvSpPr>
          <p:nvPr/>
        </p:nvSpPr>
        <p:spPr>
          <a:xfrm>
            <a:off x="457200" y="304800"/>
            <a:ext cx="8229600" cy="685800"/>
          </a:xfrm>
          <a:prstGeom prst="rect">
            <a:avLst/>
          </a:prstGeom>
        </p:spPr>
        <p:txBody>
          <a:bodyPr anchor="b" anchorCtr="0">
            <a:normAutofit/>
            <a:scene3d>
              <a:camera prst="orthographicFront"/>
              <a:lightRig rig="soft" dir="t">
                <a:rot lat="0" lon="0" rev="2100000"/>
              </a:lightRig>
            </a:scene3d>
            <a:sp3d prstMaterial="matte"/>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rgbClr val="171B73"/>
                </a:solidFill>
                <a:effectLst/>
                <a:uLnTx/>
                <a:uFillTx/>
                <a:latin typeface="+mj-lt"/>
                <a:ea typeface="+mj-lt"/>
                <a:cs typeface="+mj-lt"/>
              </a:rPr>
              <a:t>Some Details</a:t>
            </a:r>
            <a:r>
              <a:rPr kumimoji="0" lang="en-US" sz="3600" b="1" i="0" u="none" strike="noStrike" kern="1200" cap="none" spc="0" normalizeH="0" noProof="0" dirty="0" smtClean="0">
                <a:ln>
                  <a:noFill/>
                </a:ln>
                <a:solidFill>
                  <a:srgbClr val="171B73"/>
                </a:solidFill>
                <a:effectLst/>
                <a:uLnTx/>
                <a:uFillTx/>
                <a:latin typeface="+mj-lt"/>
                <a:ea typeface="+mj-lt"/>
                <a:cs typeface="+mj-lt"/>
              </a:rPr>
              <a:t> About</a:t>
            </a:r>
            <a:r>
              <a:rPr kumimoji="0" lang="en-US" sz="3600" b="1" i="0" u="none" strike="noStrike" kern="1200" cap="none" spc="0" normalizeH="0" baseline="0" noProof="0" dirty="0" smtClean="0">
                <a:ln>
                  <a:noFill/>
                </a:ln>
                <a:solidFill>
                  <a:srgbClr val="171B73"/>
                </a:solidFill>
                <a:effectLst/>
                <a:uLnTx/>
                <a:uFillTx/>
                <a:latin typeface="+mj-lt"/>
                <a:ea typeface="+mj-lt"/>
                <a:cs typeface="+mj-lt"/>
              </a:rPr>
              <a:t> Pre-Transition</a:t>
            </a:r>
            <a:endParaRPr kumimoji="0" lang="en-US" sz="3600" b="1" i="0" u="none" strike="noStrike" kern="1200" cap="none" spc="0" normalizeH="0" baseline="0" noProof="0" dirty="0">
              <a:ln>
                <a:noFill/>
              </a:ln>
              <a:solidFill>
                <a:srgbClr val="171B73"/>
              </a:solidFill>
              <a:effectLst/>
              <a:uLnTx/>
              <a:uFillTx/>
              <a:latin typeface="+mj-lt"/>
              <a:ea typeface="+mj-lt"/>
              <a:cs typeface="+mj-lt"/>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rnival">
  <a:themeElements>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fontScheme name="Carnival">
      <a:majorFont>
        <a:latin typeface="Bodoni MT"/>
        <a:ea typeface=""/>
        <a:cs typeface=""/>
        <a:font script="Cyrl" typeface="Times New Roman"/>
        <a:font script="Grek"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Verdana"/>
        <a:ea typeface=""/>
        <a:cs typeface=""/>
        <a:font script="Jpan" typeface="ＭＳ Ｐゴシック"/>
        <a:font script="Hang" typeface="맑은 고딕"/>
        <a:font script="Hans" typeface="华文楷体"/>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arnival">
      <a:fillStyleLst>
        <a:solidFill>
          <a:schemeClr val="phClr">
            <a:tint val="100000"/>
          </a:schemeClr>
        </a:solidFill>
        <a:gradFill rotWithShape="1">
          <a:gsLst>
            <a:gs pos="0">
              <a:schemeClr val="phClr">
                <a:tint val="75000"/>
                <a:satMod val="170000"/>
              </a:schemeClr>
            </a:gs>
            <a:gs pos="37000">
              <a:schemeClr val="phClr">
                <a:tint val="50000"/>
                <a:satMod val="180000"/>
              </a:schemeClr>
            </a:gs>
            <a:gs pos="50000">
              <a:schemeClr val="phClr">
                <a:tint val="46000"/>
                <a:satMod val="180000"/>
              </a:schemeClr>
            </a:gs>
            <a:gs pos="64000">
              <a:schemeClr val="phClr">
                <a:tint val="50000"/>
                <a:satMod val="180000"/>
              </a:schemeClr>
            </a:gs>
            <a:gs pos="100000">
              <a:schemeClr val="phClr">
                <a:tint val="75000"/>
                <a:satMod val="170000"/>
              </a:schemeClr>
            </a:gs>
          </a:gsLst>
          <a:lin ang="5400000" scaled="0"/>
        </a:gradFill>
        <a:gradFill rotWithShape="1">
          <a:gsLst>
            <a:gs pos="0">
              <a:schemeClr val="phClr">
                <a:shade val="35000"/>
                <a:satMod val="190000"/>
              </a:schemeClr>
            </a:gs>
            <a:gs pos="30000">
              <a:schemeClr val="phClr">
                <a:shade val="64000"/>
                <a:satMod val="165000"/>
              </a:schemeClr>
            </a:gs>
            <a:gs pos="46000">
              <a:schemeClr val="phClr">
                <a:shade val="74000"/>
                <a:satMod val="165000"/>
              </a:schemeClr>
            </a:gs>
            <a:gs pos="56000">
              <a:schemeClr val="phClr">
                <a:shade val="74000"/>
                <a:satMod val="165000"/>
              </a:schemeClr>
            </a:gs>
            <a:gs pos="70000">
              <a:schemeClr val="phClr">
                <a:shade val="64000"/>
                <a:satMod val="165000"/>
              </a:schemeClr>
            </a:gs>
            <a:gs pos="100000">
              <a:schemeClr val="phClr">
                <a:shade val="35000"/>
                <a:satMod val="190000"/>
              </a:schemeClr>
            </a:gs>
          </a:gsLst>
          <a:lin ang="5400000" scaled="0"/>
        </a:gradFill>
      </a:fillStyleLst>
      <a:lnStyleLst>
        <a:ln w="5000">
          <a:solidFill>
            <a:schemeClr val="phClr"/>
          </a:solidFill>
          <a:prstDash val="solid"/>
        </a:ln>
        <a:ln w="12700">
          <a:solidFill>
            <a:schemeClr val="phClr"/>
          </a:solidFill>
          <a:prstDash val="solid"/>
        </a:ln>
        <a:ln w="28100">
          <a:solidFill>
            <a:schemeClr val="phClr"/>
          </a:solidFill>
          <a:prstDash val="solid"/>
        </a:ln>
      </a:lnStyleLst>
      <a:effectStyleLst>
        <a:effectStyle>
          <a:effectLst>
            <a:outerShdw blurRad="39000" dist="25400" dir="5400000">
              <a:srgbClr val="1A0000">
                <a:alpha val="35000"/>
              </a:srgbClr>
            </a:outerShdw>
          </a:effectLst>
        </a:effectStyle>
        <a:effectStyle>
          <a:effectLst>
            <a:outerShdw blurRad="39000" dist="25000" dir="5400000">
              <a:srgbClr val="1A0000">
                <a:alpha val="40000"/>
              </a:srgbClr>
            </a:outerShdw>
          </a:effectLst>
        </a:effectStyle>
        <a:effectStyle>
          <a:effectLst>
            <a:outerShdw blurRad="39000" dist="25000" dir="5400000">
              <a:srgbClr val="000000">
                <a:alpha val="40000"/>
              </a:srgbClr>
            </a:outerShdw>
          </a:effectLst>
          <a:scene3d>
            <a:camera prst="orthographicFront">
              <a:rot lat="0" lon="0" rev="0"/>
            </a:camera>
            <a:lightRig rig="contrasting" dir="tr">
              <a:rot lat="0" lon="0" rev="7000000"/>
            </a:lightRig>
          </a:scene3d>
          <a:sp3d prstMaterial="powder">
            <a:bevelT w="110000" h="50000"/>
          </a:sp3d>
        </a:effectStyle>
      </a:effectStyleLst>
      <a:bgFillStyleLst>
        <a:solidFill>
          <a:schemeClr val="phClr">
            <a:tint val="100000"/>
          </a:schemeClr>
        </a:solidFill>
        <a:gradFill rotWithShape="1">
          <a:gsLst>
            <a:gs pos="0">
              <a:schemeClr val="phClr">
                <a:shade val="68000"/>
                <a:satMod val="150000"/>
              </a:schemeClr>
            </a:gs>
            <a:gs pos="40000">
              <a:schemeClr val="phClr">
                <a:tint val="90000"/>
                <a:satMod val="220000"/>
              </a:schemeClr>
            </a:gs>
            <a:gs pos="50000">
              <a:schemeClr val="phClr">
                <a:tint val="86500"/>
                <a:satMod val="255000"/>
              </a:schemeClr>
            </a:gs>
            <a:gs pos="53000">
              <a:schemeClr val="phClr">
                <a:tint val="86500"/>
                <a:satMod val="255000"/>
              </a:schemeClr>
            </a:gs>
            <a:gs pos="62000">
              <a:schemeClr val="phClr">
                <a:tint val="90000"/>
                <a:satMod val="220000"/>
              </a:schemeClr>
            </a:gs>
            <a:gs pos="100000">
              <a:schemeClr val="phClr">
                <a:shade val="68000"/>
                <a:satMod val="150000"/>
              </a:schemeClr>
            </a:gs>
          </a:gsLst>
          <a:lin ang="5400000" scaled="0"/>
        </a:gradFill>
        <a:blipFill>
          <a:blip xmlns:r="http://schemas.openxmlformats.org/officeDocument/2006/relationships" r:embed="rId1">
            <a:duotone>
              <a:schemeClr val="phClr">
                <a:tint val="95000"/>
                <a:satMod val="190000"/>
              </a:schemeClr>
              <a:schemeClr val="phClr">
                <a:shade val="78000"/>
                <a:satMod val="18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Carnival</Template>
  <TotalTime>1378</TotalTime>
  <Words>1694</Words>
  <Application>Microsoft Office PowerPoint</Application>
  <PresentationFormat>On-screen Show (4:3)</PresentationFormat>
  <Paragraphs>167</Paragraphs>
  <Slides>32</Slides>
  <Notes>0</Notes>
  <HiddenSlides>1</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Carnival</vt:lpstr>
      <vt:lpstr>NCWISE</vt:lpstr>
      <vt:lpstr>Some Basic Terminology</vt:lpstr>
      <vt:lpstr>Some Basic Terminology (cont’d)</vt:lpstr>
      <vt:lpstr>Some Basic Terminology (Cont’d)</vt:lpstr>
      <vt:lpstr>Slide 5</vt:lpstr>
      <vt:lpstr>Some Basic Terminology</vt:lpstr>
      <vt:lpstr>Why Pre-Transition</vt:lpstr>
      <vt:lpstr>Slide 8</vt:lpstr>
      <vt:lpstr>Slide 9</vt:lpstr>
      <vt:lpstr>Slide 10</vt:lpstr>
      <vt:lpstr>Slide 11</vt:lpstr>
      <vt:lpstr>Slide 12</vt:lpstr>
      <vt:lpstr>Slide 13</vt:lpstr>
      <vt:lpstr>Fields being added to the current Reporting Hub download</vt:lpstr>
      <vt:lpstr>The New Student 'Other Fields' Page</vt:lpstr>
      <vt:lpstr>The New Student Page</vt:lpstr>
      <vt:lpstr>The New Student 'Other Fields' Page</vt:lpstr>
      <vt:lpstr>Additional fields being added to the current Reporting Hub download (cont’d)</vt:lpstr>
      <vt:lpstr>How will this affect your UPSTU PROCESS</vt:lpstr>
      <vt:lpstr>How often should you do an UPSTU?</vt:lpstr>
      <vt:lpstr>How often should you do an UPSTU?</vt:lpstr>
      <vt:lpstr>What about this year and Rollover?</vt:lpstr>
      <vt:lpstr>What about this year and Rollover?</vt:lpstr>
      <vt:lpstr>What about this year and Rollover?</vt:lpstr>
      <vt:lpstr>Address Validation</vt:lpstr>
      <vt:lpstr>OLD Transportation Page</vt:lpstr>
      <vt:lpstr>NEW  Transportation Page</vt:lpstr>
      <vt:lpstr>NEW  Transportation Page</vt:lpstr>
      <vt:lpstr>NEW  Transportation Page</vt:lpstr>
      <vt:lpstr>Slide 30</vt:lpstr>
      <vt:lpstr>Slide 31</vt:lpstr>
      <vt:lpstr>Slide 32</vt:lpstr>
    </vt:vector>
  </TitlesOfParts>
  <Company>ITRE-NCSU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Some Basic Terminology</dc:title>
  <dc:creator>adm</dc:creator>
  <cp:lastModifiedBy>adm</cp:lastModifiedBy>
  <cp:revision>92</cp:revision>
  <dcterms:created xsi:type="dcterms:W3CDTF">2009-03-10T20:22:30Z</dcterms:created>
  <dcterms:modified xsi:type="dcterms:W3CDTF">2009-05-14T17:51:09Z</dcterms:modified>
</cp:coreProperties>
</file>