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73"/>
  </p:notesMasterIdLst>
  <p:handoutMasterIdLst>
    <p:handoutMasterId r:id="rId74"/>
  </p:handoutMasterIdLst>
  <p:sldIdLst>
    <p:sldId id="614" r:id="rId2"/>
    <p:sldId id="681" r:id="rId3"/>
    <p:sldId id="675" r:id="rId4"/>
    <p:sldId id="682" r:id="rId5"/>
    <p:sldId id="683" r:id="rId6"/>
    <p:sldId id="659" r:id="rId7"/>
    <p:sldId id="660" r:id="rId8"/>
    <p:sldId id="666" r:id="rId9"/>
    <p:sldId id="361" r:id="rId10"/>
    <p:sldId id="696" r:id="rId11"/>
    <p:sldId id="698" r:id="rId12"/>
    <p:sldId id="702" r:id="rId13"/>
    <p:sldId id="706" r:id="rId14"/>
    <p:sldId id="699" r:id="rId15"/>
    <p:sldId id="707" r:id="rId16"/>
    <p:sldId id="708" r:id="rId17"/>
    <p:sldId id="709" r:id="rId18"/>
    <p:sldId id="710" r:id="rId19"/>
    <p:sldId id="711" r:id="rId20"/>
    <p:sldId id="712" r:id="rId21"/>
    <p:sldId id="713" r:id="rId22"/>
    <p:sldId id="714" r:id="rId23"/>
    <p:sldId id="700" r:id="rId24"/>
    <p:sldId id="703" r:id="rId25"/>
    <p:sldId id="704" r:id="rId26"/>
    <p:sldId id="705" r:id="rId27"/>
    <p:sldId id="727" r:id="rId28"/>
    <p:sldId id="701" r:id="rId29"/>
    <p:sldId id="506" r:id="rId30"/>
    <p:sldId id="499" r:id="rId31"/>
    <p:sldId id="500" r:id="rId32"/>
    <p:sldId id="512" r:id="rId33"/>
    <p:sldId id="551" r:id="rId34"/>
    <p:sldId id="511" r:id="rId35"/>
    <p:sldId id="513" r:id="rId36"/>
    <p:sldId id="497" r:id="rId37"/>
    <p:sldId id="550" r:id="rId38"/>
    <p:sldId id="502" r:id="rId39"/>
    <p:sldId id="715" r:id="rId40"/>
    <p:sldId id="721" r:id="rId41"/>
    <p:sldId id="723" r:id="rId42"/>
    <p:sldId id="724" r:id="rId43"/>
    <p:sldId id="722" r:id="rId44"/>
    <p:sldId id="725" r:id="rId45"/>
    <p:sldId id="726" r:id="rId46"/>
    <p:sldId id="729" r:id="rId47"/>
    <p:sldId id="728" r:id="rId48"/>
    <p:sldId id="716" r:id="rId49"/>
    <p:sldId id="717" r:id="rId50"/>
    <p:sldId id="718" r:id="rId51"/>
    <p:sldId id="719" r:id="rId52"/>
    <p:sldId id="720" r:id="rId53"/>
    <p:sldId id="647" r:id="rId54"/>
    <p:sldId id="553" r:id="rId55"/>
    <p:sldId id="515" r:id="rId56"/>
    <p:sldId id="584" r:id="rId57"/>
    <p:sldId id="731" r:id="rId58"/>
    <p:sldId id="732" r:id="rId59"/>
    <p:sldId id="738" r:id="rId60"/>
    <p:sldId id="739" r:id="rId61"/>
    <p:sldId id="740" r:id="rId62"/>
    <p:sldId id="741" r:id="rId63"/>
    <p:sldId id="742" r:id="rId64"/>
    <p:sldId id="605" r:id="rId65"/>
    <p:sldId id="640" r:id="rId66"/>
    <p:sldId id="641" r:id="rId67"/>
    <p:sldId id="643" r:id="rId68"/>
    <p:sldId id="644" r:id="rId69"/>
    <p:sldId id="607" r:id="rId70"/>
    <p:sldId id="649" r:id="rId71"/>
    <p:sldId id="730" r:id="rId7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66CCFF"/>
    <a:srgbClr val="54A709"/>
    <a:srgbClr val="0033CC"/>
    <a:srgbClr val="FF0000"/>
    <a:srgbClr val="99CCFF"/>
    <a:srgbClr val="CCCC00"/>
    <a:srgbClr val="E8D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08" autoAdjust="0"/>
    <p:restoredTop sz="86482" autoAdjust="0"/>
  </p:normalViewPr>
  <p:slideViewPr>
    <p:cSldViewPr>
      <p:cViewPr>
        <p:scale>
          <a:sx n="66" d="100"/>
          <a:sy n="66" d="100"/>
        </p:scale>
        <p:origin x="-1758" y="-600"/>
      </p:cViewPr>
      <p:guideLst>
        <p:guide orient="horz" pos="2160"/>
        <p:guide pos="2880"/>
      </p:guideLst>
    </p:cSldViewPr>
  </p:slideViewPr>
  <p:outlineViewPr>
    <p:cViewPr>
      <p:scale>
        <a:sx n="33" d="100"/>
        <a:sy n="33" d="100"/>
      </p:scale>
      <p:origin x="0" y="47940"/>
    </p:cViewPr>
  </p:outlineViewPr>
  <p:notesTextViewPr>
    <p:cViewPr>
      <p:scale>
        <a:sx n="100" d="100"/>
        <a:sy n="100" d="100"/>
      </p:scale>
      <p:origin x="0" y="0"/>
    </p:cViewPr>
  </p:notesTextViewPr>
  <p:sorterViewPr>
    <p:cViewPr>
      <p:scale>
        <a:sx n="120" d="100"/>
        <a:sy n="120" d="100"/>
      </p:scale>
      <p:origin x="0" y="21588"/>
    </p:cViewPr>
  </p:sorterViewPr>
  <p:notesViewPr>
    <p:cSldViewPr>
      <p:cViewPr varScale="1">
        <p:scale>
          <a:sx n="60" d="100"/>
          <a:sy n="60" d="100"/>
        </p:scale>
        <p:origin x="-1722" y="-9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0"/>
            <a:ext cx="3036888" cy="466725"/>
          </a:xfrm>
          <a:prstGeom prst="rect">
            <a:avLst/>
          </a:prstGeom>
          <a:noFill/>
          <a:ln>
            <a:noFill/>
          </a:ln>
          <a:extLst/>
        </p:spPr>
        <p:txBody>
          <a:bodyPr vert="horz" wrap="square" lIns="91441" tIns="45720" rIns="91441" bIns="45720" numCol="1" anchor="t" anchorCtr="0" compatLnSpc="1">
            <a:prstTxWarp prst="textNoShape">
              <a:avLst/>
            </a:prstTxWarp>
          </a:bodyPr>
          <a:lstStyle>
            <a:lvl1pPr defTabSz="912813">
              <a:defRPr sz="1200">
                <a:latin typeface="Times New Roman" pitchFamily="18" charset="0"/>
              </a:defRPr>
            </a:lvl1pPr>
          </a:lstStyle>
          <a:p>
            <a:pPr>
              <a:defRPr/>
            </a:pPr>
            <a:endParaRPr lang="en-US"/>
          </a:p>
        </p:txBody>
      </p:sp>
      <p:sp>
        <p:nvSpPr>
          <p:cNvPr id="140291" name="Rectangle 3"/>
          <p:cNvSpPr>
            <a:spLocks noGrp="1" noChangeArrowheads="1"/>
          </p:cNvSpPr>
          <p:nvPr>
            <p:ph type="dt" sz="quarter" idx="1"/>
          </p:nvPr>
        </p:nvSpPr>
        <p:spPr bwMode="auto">
          <a:xfrm>
            <a:off x="3971925" y="0"/>
            <a:ext cx="3036888" cy="466725"/>
          </a:xfrm>
          <a:prstGeom prst="rect">
            <a:avLst/>
          </a:prstGeom>
          <a:noFill/>
          <a:ln>
            <a:noFill/>
          </a:ln>
          <a:extLst/>
        </p:spPr>
        <p:txBody>
          <a:bodyPr vert="horz" wrap="square" lIns="91441" tIns="45720" rIns="91441" bIns="45720" numCol="1" anchor="t" anchorCtr="0" compatLnSpc="1">
            <a:prstTxWarp prst="textNoShape">
              <a:avLst/>
            </a:prstTxWarp>
          </a:bodyPr>
          <a:lstStyle>
            <a:lvl1pPr algn="r" defTabSz="912813">
              <a:defRPr sz="1200">
                <a:latin typeface="Times New Roman" pitchFamily="18" charset="0"/>
              </a:defRPr>
            </a:lvl1pPr>
          </a:lstStyle>
          <a:p>
            <a:pPr>
              <a:defRPr/>
            </a:pPr>
            <a:endParaRPr lang="en-US"/>
          </a:p>
        </p:txBody>
      </p:sp>
      <p:sp>
        <p:nvSpPr>
          <p:cNvPr id="140292" name="Rectangle 4"/>
          <p:cNvSpPr>
            <a:spLocks noGrp="1" noChangeArrowheads="1"/>
          </p:cNvSpPr>
          <p:nvPr>
            <p:ph type="ftr" sz="quarter" idx="2"/>
          </p:nvPr>
        </p:nvSpPr>
        <p:spPr bwMode="auto">
          <a:xfrm>
            <a:off x="0" y="8828088"/>
            <a:ext cx="3036888" cy="466725"/>
          </a:xfrm>
          <a:prstGeom prst="rect">
            <a:avLst/>
          </a:prstGeom>
          <a:noFill/>
          <a:ln>
            <a:noFill/>
          </a:ln>
          <a:extLst/>
        </p:spPr>
        <p:txBody>
          <a:bodyPr vert="horz" wrap="square" lIns="91441" tIns="45720" rIns="91441" bIns="45720" numCol="1" anchor="b" anchorCtr="0" compatLnSpc="1">
            <a:prstTxWarp prst="textNoShape">
              <a:avLst/>
            </a:prstTxWarp>
          </a:bodyPr>
          <a:lstStyle>
            <a:lvl1pPr defTabSz="912813">
              <a:defRPr sz="1200">
                <a:latin typeface="Times New Roman" pitchFamily="18" charset="0"/>
              </a:defRPr>
            </a:lvl1pPr>
          </a:lstStyle>
          <a:p>
            <a:pPr>
              <a:defRPr/>
            </a:pPr>
            <a:endParaRPr lang="en-US"/>
          </a:p>
        </p:txBody>
      </p:sp>
      <p:sp>
        <p:nvSpPr>
          <p:cNvPr id="140293" name="Rectangle 5"/>
          <p:cNvSpPr>
            <a:spLocks noGrp="1" noChangeArrowheads="1"/>
          </p:cNvSpPr>
          <p:nvPr>
            <p:ph type="sldNum" sz="quarter" idx="3"/>
          </p:nvPr>
        </p:nvSpPr>
        <p:spPr bwMode="auto">
          <a:xfrm>
            <a:off x="3971925" y="8828088"/>
            <a:ext cx="3036888" cy="466725"/>
          </a:xfrm>
          <a:prstGeom prst="rect">
            <a:avLst/>
          </a:prstGeom>
          <a:noFill/>
          <a:ln>
            <a:noFill/>
          </a:ln>
          <a:extLst/>
        </p:spPr>
        <p:txBody>
          <a:bodyPr vert="horz" wrap="square" lIns="91441" tIns="45720" rIns="91441" bIns="45720" numCol="1" anchor="b" anchorCtr="0" compatLnSpc="1">
            <a:prstTxWarp prst="textNoShape">
              <a:avLst/>
            </a:prstTxWarp>
          </a:bodyPr>
          <a:lstStyle>
            <a:lvl1pPr algn="r" defTabSz="912813">
              <a:defRPr sz="1200">
                <a:latin typeface="Times New Roman" pitchFamily="18" charset="0"/>
              </a:defRPr>
            </a:lvl1pPr>
          </a:lstStyle>
          <a:p>
            <a:pPr>
              <a:defRPr/>
            </a:pPr>
            <a:fld id="{6B7C529A-97CC-446B-8553-638A2A874C1E}" type="slidenum">
              <a:rPr lang="en-US"/>
              <a:pPr>
                <a:defRPr/>
              </a:pPr>
              <a:t>‹#›</a:t>
            </a:fld>
            <a:endParaRPr lang="en-US"/>
          </a:p>
        </p:txBody>
      </p:sp>
    </p:spTree>
    <p:extLst>
      <p:ext uri="{BB962C8B-B14F-4D97-AF65-F5344CB8AC3E}">
        <p14:creationId xmlns:p14="http://schemas.microsoft.com/office/powerpoint/2010/main" val="2759890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bwMode="auto">
          <a:xfrm>
            <a:off x="0" y="0"/>
            <a:ext cx="3036888" cy="466725"/>
          </a:xfrm>
          <a:prstGeom prst="rect">
            <a:avLst/>
          </a:prstGeom>
          <a:noFill/>
          <a:ln>
            <a:noFill/>
          </a:ln>
          <a:extLst/>
        </p:spPr>
        <p:txBody>
          <a:bodyPr vert="horz" wrap="square" lIns="93814" tIns="46908" rIns="93814" bIns="46908" numCol="1" anchor="t" anchorCtr="0" compatLnSpc="1">
            <a:prstTxWarp prst="textNoShape">
              <a:avLst/>
            </a:prstTxWarp>
          </a:bodyPr>
          <a:lstStyle>
            <a:lvl1pPr defTabSz="938213">
              <a:defRPr sz="1200">
                <a:latin typeface="Times New Roman" pitchFamily="18" charset="0"/>
              </a:defRPr>
            </a:lvl1pPr>
          </a:lstStyle>
          <a:p>
            <a:pPr>
              <a:defRPr/>
            </a:pPr>
            <a:endParaRPr lang="en-US"/>
          </a:p>
        </p:txBody>
      </p:sp>
      <p:sp>
        <p:nvSpPr>
          <p:cNvPr id="163843" name="Rectangle 3"/>
          <p:cNvSpPr>
            <a:spLocks noGrp="1" noChangeArrowheads="1"/>
          </p:cNvSpPr>
          <p:nvPr>
            <p:ph type="dt" idx="1"/>
          </p:nvPr>
        </p:nvSpPr>
        <p:spPr bwMode="auto">
          <a:xfrm>
            <a:off x="3971925" y="0"/>
            <a:ext cx="3036888" cy="466725"/>
          </a:xfrm>
          <a:prstGeom prst="rect">
            <a:avLst/>
          </a:prstGeom>
          <a:noFill/>
          <a:ln>
            <a:noFill/>
          </a:ln>
          <a:extLst/>
        </p:spPr>
        <p:txBody>
          <a:bodyPr vert="horz" wrap="square" lIns="93814" tIns="46908" rIns="93814" bIns="46908" numCol="1" anchor="t" anchorCtr="0" compatLnSpc="1">
            <a:prstTxWarp prst="textNoShape">
              <a:avLst/>
            </a:prstTxWarp>
          </a:bodyPr>
          <a:lstStyle>
            <a:lvl1pPr algn="r" defTabSz="938213">
              <a:defRPr sz="1200">
                <a:latin typeface="Times New Roman" pitchFamily="18"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p:spPr>
      </p:sp>
      <p:sp>
        <p:nvSpPr>
          <p:cNvPr id="163845" name="Rectangle 5"/>
          <p:cNvSpPr>
            <a:spLocks noGrp="1" noChangeArrowheads="1"/>
          </p:cNvSpPr>
          <p:nvPr>
            <p:ph type="body" sz="quarter" idx="3"/>
          </p:nvPr>
        </p:nvSpPr>
        <p:spPr bwMode="auto">
          <a:xfrm>
            <a:off x="700088" y="4414838"/>
            <a:ext cx="5610225" cy="4183062"/>
          </a:xfrm>
          <a:prstGeom prst="rect">
            <a:avLst/>
          </a:prstGeom>
          <a:noFill/>
          <a:ln>
            <a:noFill/>
          </a:ln>
          <a:extLst/>
        </p:spPr>
        <p:txBody>
          <a:bodyPr vert="horz" wrap="square" lIns="93814" tIns="46908" rIns="93814" bIns="469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846" name="Rectangle 6"/>
          <p:cNvSpPr>
            <a:spLocks noGrp="1" noChangeArrowheads="1"/>
          </p:cNvSpPr>
          <p:nvPr>
            <p:ph type="ftr" sz="quarter" idx="4"/>
          </p:nvPr>
        </p:nvSpPr>
        <p:spPr bwMode="auto">
          <a:xfrm>
            <a:off x="0" y="8828088"/>
            <a:ext cx="3036888" cy="466725"/>
          </a:xfrm>
          <a:prstGeom prst="rect">
            <a:avLst/>
          </a:prstGeom>
          <a:noFill/>
          <a:ln>
            <a:noFill/>
          </a:ln>
          <a:extLst/>
        </p:spPr>
        <p:txBody>
          <a:bodyPr vert="horz" wrap="square" lIns="93814" tIns="46908" rIns="93814" bIns="46908" numCol="1" anchor="b" anchorCtr="0" compatLnSpc="1">
            <a:prstTxWarp prst="textNoShape">
              <a:avLst/>
            </a:prstTxWarp>
          </a:bodyPr>
          <a:lstStyle>
            <a:lvl1pPr defTabSz="938213">
              <a:defRPr sz="1200">
                <a:latin typeface="Times New Roman" pitchFamily="18" charset="0"/>
              </a:defRPr>
            </a:lvl1pPr>
          </a:lstStyle>
          <a:p>
            <a:pPr>
              <a:defRPr/>
            </a:pPr>
            <a:endParaRPr lang="en-US"/>
          </a:p>
        </p:txBody>
      </p:sp>
      <p:sp>
        <p:nvSpPr>
          <p:cNvPr id="163847" name="Rectangle 7"/>
          <p:cNvSpPr>
            <a:spLocks noGrp="1" noChangeArrowheads="1"/>
          </p:cNvSpPr>
          <p:nvPr>
            <p:ph type="sldNum" sz="quarter" idx="5"/>
          </p:nvPr>
        </p:nvSpPr>
        <p:spPr bwMode="auto">
          <a:xfrm>
            <a:off x="3971925" y="8828088"/>
            <a:ext cx="3036888" cy="466725"/>
          </a:xfrm>
          <a:prstGeom prst="rect">
            <a:avLst/>
          </a:prstGeom>
          <a:noFill/>
          <a:ln>
            <a:noFill/>
          </a:ln>
          <a:extLst/>
        </p:spPr>
        <p:txBody>
          <a:bodyPr vert="horz" wrap="square" lIns="93814" tIns="46908" rIns="93814" bIns="46908" numCol="1" anchor="b" anchorCtr="0" compatLnSpc="1">
            <a:prstTxWarp prst="textNoShape">
              <a:avLst/>
            </a:prstTxWarp>
          </a:bodyPr>
          <a:lstStyle>
            <a:lvl1pPr algn="r" defTabSz="938213">
              <a:defRPr sz="1200">
                <a:latin typeface="Times New Roman" pitchFamily="18" charset="0"/>
              </a:defRPr>
            </a:lvl1pPr>
          </a:lstStyle>
          <a:p>
            <a:pPr>
              <a:defRPr/>
            </a:pPr>
            <a:fld id="{81A6FB9A-7DFB-4C78-AA6D-7A9B30D271DD}" type="slidenum">
              <a:rPr lang="en-US"/>
              <a:pPr>
                <a:defRPr/>
              </a:pPr>
              <a:t>‹#›</a:t>
            </a:fld>
            <a:endParaRPr lang="en-US"/>
          </a:p>
        </p:txBody>
      </p:sp>
    </p:spTree>
    <p:extLst>
      <p:ext uri="{BB962C8B-B14F-4D97-AF65-F5344CB8AC3E}">
        <p14:creationId xmlns:p14="http://schemas.microsoft.com/office/powerpoint/2010/main" val="1123929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p:spPr>
        <p:txBody>
          <a:bodyPr/>
          <a:lstStyle/>
          <a:p>
            <a:r>
              <a:rPr lang="en-US" smtClean="0"/>
              <a:t>Since September 1, 1992 as required by the legislative mandate all LEA’s have implemented the TIMS system.</a:t>
            </a:r>
          </a:p>
        </p:txBody>
      </p:sp>
      <p:sp>
        <p:nvSpPr>
          <p:cNvPr id="48131" name="Slide Number Placeholder 3"/>
          <p:cNvSpPr>
            <a:spLocks noGrp="1"/>
          </p:cNvSpPr>
          <p:nvPr>
            <p:ph type="sldNum" sz="quarter" idx="5"/>
          </p:nvPr>
        </p:nvSpPr>
        <p:spPr>
          <a:noFill/>
          <a:ln>
            <a:miter lim="800000"/>
            <a:headEnd/>
            <a:tailEnd/>
          </a:ln>
        </p:spPr>
        <p:txBody>
          <a:bodyPr/>
          <a:lstStyle/>
          <a:p>
            <a:fld id="{09BF23D9-F68C-4FBD-9869-52A923B776A6}" type="slidenum">
              <a:rPr lang="en-US" smtClean="0"/>
              <a:pPr/>
              <a:t>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p:spPr>
        <p:txBody>
          <a:bodyPr/>
          <a:lstStyle/>
          <a:p>
            <a:r>
              <a:rPr lang="en-US" smtClean="0"/>
              <a:t>This is where having a solid transportation plan comes into play – you need to have a plan with schools to get new bus stops approved and students assigned. Many LEA’s use different types of forms to accomplish this – others also use ridership codes in NCWISE that gets loaded into TIMS. Ridership codes show the TIMS operator who needs to be assigned to a bus stop. You should still have a process in place to get bus stops approved. </a:t>
            </a:r>
          </a:p>
        </p:txBody>
      </p:sp>
      <p:sp>
        <p:nvSpPr>
          <p:cNvPr id="55299" name="Slide Number Placeholder 3"/>
          <p:cNvSpPr>
            <a:spLocks noGrp="1"/>
          </p:cNvSpPr>
          <p:nvPr>
            <p:ph type="sldNum" sz="quarter" idx="5"/>
          </p:nvPr>
        </p:nvSpPr>
        <p:spPr>
          <a:noFill/>
          <a:ln>
            <a:miter lim="800000"/>
            <a:headEnd/>
            <a:tailEnd/>
          </a:ln>
        </p:spPr>
        <p:txBody>
          <a:bodyPr/>
          <a:lstStyle/>
          <a:p>
            <a:fld id="{048C65EE-6361-49F6-B31E-C8224DFC7FA9}" type="slidenum">
              <a:rPr lang="en-US" smtClean="0"/>
              <a:pPr/>
              <a:t>10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p:spPr>
        <p:txBody>
          <a:bodyPr/>
          <a:lstStyle/>
          <a:p>
            <a:r>
              <a:rPr lang="en-US" smtClean="0"/>
              <a:t>Point out school distance, grade,school district id, Stop information and emergency info fields. </a:t>
            </a:r>
          </a:p>
        </p:txBody>
      </p:sp>
      <p:sp>
        <p:nvSpPr>
          <p:cNvPr id="61443" name="Slide Number Placeholder 3"/>
          <p:cNvSpPr>
            <a:spLocks noGrp="1"/>
          </p:cNvSpPr>
          <p:nvPr>
            <p:ph type="sldNum" sz="quarter" idx="5"/>
          </p:nvPr>
        </p:nvSpPr>
        <p:spPr>
          <a:noFill/>
          <a:ln>
            <a:miter lim="800000"/>
            <a:headEnd/>
            <a:tailEnd/>
          </a:ln>
        </p:spPr>
        <p:txBody>
          <a:bodyPr/>
          <a:lstStyle/>
          <a:p>
            <a:fld id="{4F4BC7B9-8B58-4720-81E1-51DF30ACEDEF}" type="slidenum">
              <a:rPr lang="en-US" smtClean="0"/>
              <a:pPr/>
              <a:t>28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p:spPr>
        <p:txBody>
          <a:bodyPr/>
          <a:lstStyle/>
          <a:p>
            <a:r>
              <a:rPr lang="en-US" smtClean="0"/>
              <a:t>Reword??</a:t>
            </a:r>
          </a:p>
        </p:txBody>
      </p:sp>
      <p:sp>
        <p:nvSpPr>
          <p:cNvPr id="65539" name="Slide Number Placeholder 3"/>
          <p:cNvSpPr>
            <a:spLocks noGrp="1"/>
          </p:cNvSpPr>
          <p:nvPr>
            <p:ph type="sldNum" sz="quarter" idx="5"/>
          </p:nvPr>
        </p:nvSpPr>
        <p:spPr>
          <a:noFill/>
          <a:ln>
            <a:miter lim="800000"/>
            <a:headEnd/>
            <a:tailEnd/>
          </a:ln>
        </p:spPr>
        <p:txBody>
          <a:bodyPr/>
          <a:lstStyle/>
          <a:p>
            <a:fld id="{CE052577-E9DF-43E8-8276-5A4BAA418F5E}" type="slidenum">
              <a:rPr lang="en-US" smtClean="0"/>
              <a:pPr/>
              <a:t>32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p:spPr>
        <p:txBody>
          <a:bodyPr/>
          <a:lstStyle/>
          <a:p>
            <a:r>
              <a:rPr lang="en-US" smtClean="0"/>
              <a:t>Note: Route ID and Bus # are the same -</a:t>
            </a:r>
          </a:p>
        </p:txBody>
      </p:sp>
      <p:sp>
        <p:nvSpPr>
          <p:cNvPr id="67587" name="Slide Number Placeholder 3"/>
          <p:cNvSpPr>
            <a:spLocks noGrp="1"/>
          </p:cNvSpPr>
          <p:nvPr>
            <p:ph type="sldNum" sz="quarter" idx="5"/>
          </p:nvPr>
        </p:nvSpPr>
        <p:spPr>
          <a:noFill/>
          <a:ln>
            <a:miter lim="800000"/>
            <a:headEnd/>
            <a:tailEnd/>
          </a:ln>
        </p:spPr>
        <p:txBody>
          <a:bodyPr/>
          <a:lstStyle/>
          <a:p>
            <a:fld id="{5A2950D7-8178-4F2D-B54E-10735CD6A9AA}" type="slidenum">
              <a:rPr lang="en-US" smtClean="0"/>
              <a:pPr/>
              <a:t>33</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p:spPr>
        <p:txBody>
          <a:bodyPr/>
          <a:lstStyle/>
          <a:p>
            <a:pPr lvl="1"/>
            <a:r>
              <a:rPr lang="en-US" smtClean="0"/>
              <a:t>Just to name a few…</a:t>
            </a:r>
          </a:p>
        </p:txBody>
      </p:sp>
      <p:sp>
        <p:nvSpPr>
          <p:cNvPr id="70659" name="Slide Number Placeholder 3"/>
          <p:cNvSpPr>
            <a:spLocks noGrp="1"/>
          </p:cNvSpPr>
          <p:nvPr>
            <p:ph type="sldNum" sz="quarter" idx="5"/>
          </p:nvPr>
        </p:nvSpPr>
        <p:spPr>
          <a:noFill/>
          <a:ln>
            <a:miter lim="800000"/>
            <a:headEnd/>
            <a:tailEnd/>
          </a:ln>
        </p:spPr>
        <p:txBody>
          <a:bodyPr/>
          <a:lstStyle/>
          <a:p>
            <a:fld id="{28B80BBD-D8C1-4E16-B629-7CF656B43C52}" type="slidenum">
              <a:rPr lang="en-US" smtClean="0"/>
              <a:pPr/>
              <a:t>34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096000"/>
            <a:ext cx="9144000" cy="762000"/>
          </a:xfrm>
          <a:prstGeom prst="rect">
            <a:avLst/>
          </a:prstGeom>
          <a:solidFill>
            <a:schemeClr val="tx1"/>
          </a:solidFill>
          <a:ln w="9525">
            <a:solidFill>
              <a:schemeClr val="tx1"/>
            </a:solidFill>
            <a:miter lim="800000"/>
            <a:headEnd/>
            <a:tailEnd/>
          </a:ln>
        </p:spPr>
        <p:txBody>
          <a:bodyPr wrap="none" anchor="ctr"/>
          <a:lstStyle/>
          <a:p>
            <a:pPr>
              <a:defRPr/>
            </a:pPr>
            <a:endParaRPr lang="en-US"/>
          </a:p>
        </p:txBody>
      </p:sp>
      <p:pic>
        <p:nvPicPr>
          <p:cNvPr id="5" name="Picture 8" descr="33400137"/>
          <p:cNvPicPr>
            <a:picLocks noChangeAspect="1" noChangeArrowheads="1"/>
          </p:cNvPicPr>
          <p:nvPr/>
        </p:nvPicPr>
        <p:blipFill>
          <a:blip r:embed="rId2" cstate="print">
            <a:clrChange>
              <a:clrFrom>
                <a:srgbClr val="FCFFFF"/>
              </a:clrFrom>
              <a:clrTo>
                <a:srgbClr val="FCFFFF">
                  <a:alpha val="0"/>
                </a:srgbClr>
              </a:clrTo>
            </a:clrChange>
          </a:blip>
          <a:srcRect/>
          <a:stretch>
            <a:fillRect/>
          </a:stretch>
        </p:blipFill>
        <p:spPr bwMode="auto">
          <a:xfrm>
            <a:off x="0" y="4232275"/>
            <a:ext cx="3505200" cy="2493963"/>
          </a:xfrm>
          <a:prstGeom prst="rect">
            <a:avLst/>
          </a:prstGeom>
          <a:noFill/>
          <a:ln w="9525">
            <a:noFill/>
            <a:miter lim="800000"/>
            <a:headEnd/>
            <a:tailEnd/>
          </a:ln>
        </p:spPr>
      </p:pic>
      <p:sp>
        <p:nvSpPr>
          <p:cNvPr id="152579" name="Rectangle 3"/>
          <p:cNvSpPr>
            <a:spLocks noGrp="1" noChangeArrowheads="1"/>
          </p:cNvSpPr>
          <p:nvPr>
            <p:ph type="ctrTitle"/>
          </p:nvPr>
        </p:nvSpPr>
        <p:spPr>
          <a:xfrm>
            <a:off x="609600" y="228600"/>
            <a:ext cx="8229600" cy="2590800"/>
          </a:xfrm>
          <a:noFill/>
        </p:spPr>
        <p:txBody>
          <a:bodyPr/>
          <a:lstStyle>
            <a:lvl1pPr algn="r">
              <a:defRPr sz="7200"/>
            </a:lvl1pPr>
          </a:lstStyle>
          <a:p>
            <a:r>
              <a:rPr lang="en-US"/>
              <a:t>Click to edit Master title style</a:t>
            </a:r>
          </a:p>
        </p:txBody>
      </p:sp>
      <p:sp>
        <p:nvSpPr>
          <p:cNvPr id="152580" name="Rectangle 4"/>
          <p:cNvSpPr>
            <a:spLocks noGrp="1" noChangeArrowheads="1"/>
          </p:cNvSpPr>
          <p:nvPr>
            <p:ph type="subTitle" idx="1"/>
          </p:nvPr>
        </p:nvSpPr>
        <p:spPr>
          <a:xfrm>
            <a:off x="2438400" y="2971800"/>
            <a:ext cx="6400800" cy="1143000"/>
          </a:xfrm>
        </p:spPr>
        <p:txBody>
          <a:bodyPr/>
          <a:lstStyle>
            <a:lvl1pPr marL="0" indent="0" algn="r">
              <a:buFontTx/>
              <a:buNone/>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sz="2400" b="0"/>
            </a:lvl1pPr>
          </a:lstStyle>
          <a:p>
            <a:pPr>
              <a:defRPr/>
            </a:pPr>
            <a:endParaRPr lang="en-US"/>
          </a:p>
        </p:txBody>
      </p:sp>
      <p:sp>
        <p:nvSpPr>
          <p:cNvPr id="7" name="Rectangle 6"/>
          <p:cNvSpPr>
            <a:spLocks noGrp="1" noChangeArrowheads="1"/>
          </p:cNvSpPr>
          <p:nvPr>
            <p:ph type="ftr" sz="quarter" idx="11"/>
          </p:nvPr>
        </p:nvSpPr>
        <p:spPr>
          <a:xfrm>
            <a:off x="3124200" y="6245225"/>
            <a:ext cx="2895600" cy="476250"/>
          </a:xfrm>
        </p:spPr>
        <p:txBody>
          <a:bodyPr/>
          <a:lstStyle>
            <a:lvl1pPr>
              <a:defRPr sz="2400" b="0"/>
            </a:lvl1pPr>
          </a:lstStyle>
          <a:p>
            <a:pPr>
              <a:defRPr/>
            </a:pPr>
            <a:endParaRPr lang="en-US"/>
          </a:p>
        </p:txBody>
      </p:sp>
      <p:sp>
        <p:nvSpPr>
          <p:cNvPr id="8" name="Slide Number Placeholder 7"/>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2400">
                <a:solidFill>
                  <a:schemeClr val="bg1"/>
                </a:solidFill>
                <a:latin typeface="+mn-lt"/>
              </a:defRPr>
            </a:lvl1pPr>
          </a:lstStyle>
          <a:p>
            <a:pPr>
              <a:defRPr/>
            </a:pPr>
            <a:fld id="{333D777B-934D-47EA-8534-60BCD234078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74638"/>
            <a:ext cx="2076450" cy="4249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76950" cy="4249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76700" cy="292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600200"/>
            <a:ext cx="4076700" cy="292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76700" cy="292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600200"/>
            <a:ext cx="4076700" cy="292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457200" y="1600200"/>
            <a:ext cx="8305800" cy="2924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2"/>
          <p:cNvSpPr>
            <a:spLocks noChangeArrowheads="1"/>
          </p:cNvSpPr>
          <p:nvPr/>
        </p:nvSpPr>
        <p:spPr bwMode="auto">
          <a:xfrm>
            <a:off x="0" y="6172200"/>
            <a:ext cx="9144000" cy="685800"/>
          </a:xfrm>
          <a:prstGeom prst="rect">
            <a:avLst/>
          </a:prstGeom>
          <a:solidFill>
            <a:schemeClr val="tx1"/>
          </a:solidFill>
          <a:ln w="9525">
            <a:solidFill>
              <a:schemeClr val="tx1"/>
            </a:solidFill>
            <a:miter lim="800000"/>
            <a:headEnd/>
            <a:tailEnd/>
          </a:ln>
        </p:spPr>
        <p:txBody>
          <a:bodyPr wrap="none" anchor="ctr"/>
          <a:lstStyle/>
          <a:p>
            <a:pPr>
              <a:defRPr/>
            </a:pPr>
            <a:endParaRPr lang="en-US"/>
          </a:p>
        </p:txBody>
      </p:sp>
      <p:pic>
        <p:nvPicPr>
          <p:cNvPr id="1028" name="Picture 3" descr="33400137"/>
          <p:cNvPicPr>
            <a:picLocks noChangeAspect="1" noChangeArrowheads="1"/>
          </p:cNvPicPr>
          <p:nvPr/>
        </p:nvPicPr>
        <p:blipFill>
          <a:blip r:embed="rId14" cstate="print">
            <a:clrChange>
              <a:clrFrom>
                <a:srgbClr val="FCFFFF"/>
              </a:clrFrom>
              <a:clrTo>
                <a:srgbClr val="FCFFFF">
                  <a:alpha val="0"/>
                </a:srgbClr>
              </a:clrTo>
            </a:clrChange>
          </a:blip>
          <a:srcRect/>
          <a:stretch>
            <a:fillRect/>
          </a:stretch>
        </p:blipFill>
        <p:spPr bwMode="auto">
          <a:xfrm>
            <a:off x="6781800" y="5410200"/>
            <a:ext cx="1752600" cy="1247775"/>
          </a:xfrm>
          <a:prstGeom prst="rect">
            <a:avLst/>
          </a:prstGeom>
          <a:noFill/>
          <a:ln w="9525">
            <a:noFill/>
            <a:miter lim="800000"/>
            <a:headEnd/>
            <a:tailEnd/>
          </a:ln>
        </p:spPr>
      </p:pic>
      <p:sp>
        <p:nvSpPr>
          <p:cNvPr id="15155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2000" b="1">
                <a:solidFill>
                  <a:schemeClr val="bg1"/>
                </a:solidFill>
                <a:latin typeface="+mn-lt"/>
              </a:defRPr>
            </a:lvl1pPr>
          </a:lstStyle>
          <a:p>
            <a:pPr>
              <a:defRPr/>
            </a:pPr>
            <a:endParaRPr lang="en-US"/>
          </a:p>
        </p:txBody>
      </p:sp>
      <p:sp>
        <p:nvSpPr>
          <p:cNvPr id="151558" name="Rectangle 6"/>
          <p:cNvSpPr>
            <a:spLocks noGrp="1" noChangeArrowheads="1"/>
          </p:cNvSpPr>
          <p:nvPr>
            <p:ph type="ftr" sz="quarter" idx="3"/>
          </p:nvPr>
        </p:nvSpPr>
        <p:spPr bwMode="auto">
          <a:xfrm>
            <a:off x="6096000" y="6629400"/>
            <a:ext cx="3048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a:solidFill>
                  <a:schemeClr val="bg1"/>
                </a:solidFill>
                <a:latin typeface="+mn-lt"/>
              </a:defRPr>
            </a:lvl1pPr>
          </a:lstStyle>
          <a:p>
            <a:pPr>
              <a:defRPr/>
            </a:pPr>
            <a:r>
              <a:rPr lang="en-US"/>
              <a:t>Run Optimization 2008</a:t>
            </a:r>
          </a:p>
        </p:txBody>
      </p:sp>
      <p:sp>
        <p:nvSpPr>
          <p:cNvPr id="1031" name="Rectangle 8"/>
          <p:cNvSpPr>
            <a:spLocks noGrp="1" noChangeArrowheads="1"/>
          </p:cNvSpPr>
          <p:nvPr>
            <p:ph type="title"/>
          </p:nvPr>
        </p:nvSpPr>
        <p:spPr bwMode="auto">
          <a:xfrm>
            <a:off x="457200" y="274638"/>
            <a:ext cx="8229600" cy="11430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35" r:id="rId1"/>
    <p:sldLayoutId id="2147483933" r:id="rId2"/>
    <p:sldLayoutId id="2147483932" r:id="rId3"/>
    <p:sldLayoutId id="2147483931" r:id="rId4"/>
    <p:sldLayoutId id="2147483930" r:id="rId5"/>
    <p:sldLayoutId id="2147483929" r:id="rId6"/>
    <p:sldLayoutId id="2147483928" r:id="rId7"/>
    <p:sldLayoutId id="2147483927" r:id="rId8"/>
    <p:sldLayoutId id="2147483926" r:id="rId9"/>
    <p:sldLayoutId id="2147483925" r:id="rId10"/>
    <p:sldLayoutId id="2147483924" r:id="rId11"/>
    <p:sldLayoutId id="2147483923" r:id="rId12"/>
  </p:sldLayoutIdLst>
  <p:hf sldNum="0" hdr="0" dt="0"/>
  <p:txStyles>
    <p:titleStyle>
      <a:lvl1pPr algn="ctr" rtl="0" eaLnBrk="0" fontAlgn="base" hangingPunct="0">
        <a:spcBef>
          <a:spcPct val="0"/>
        </a:spcBef>
        <a:spcAft>
          <a:spcPct val="0"/>
        </a:spcAft>
        <a:defRPr sz="48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p:titleStyle>
    <p:bodyStyle>
      <a:lvl1pPr marL="342900" indent="-342900" algn="l" rtl="0" eaLnBrk="0" fontAlgn="base" hangingPunct="0">
        <a:spcBef>
          <a:spcPct val="0"/>
        </a:spcBef>
        <a:spcAft>
          <a:spcPct val="30000"/>
        </a:spcAft>
        <a:buClr>
          <a:schemeClr val="tx1"/>
        </a:buClr>
        <a:buChar char="•"/>
        <a:defRPr sz="3000">
          <a:solidFill>
            <a:schemeClr val="tx1"/>
          </a:solidFill>
          <a:latin typeface="+mn-lt"/>
          <a:ea typeface="+mn-ea"/>
          <a:cs typeface="+mn-cs"/>
        </a:defRPr>
      </a:lvl1pPr>
      <a:lvl2pPr marL="742950" indent="-285750" algn="l" rtl="0" eaLnBrk="0" fontAlgn="base" hangingPunct="0">
        <a:spcBef>
          <a:spcPct val="0"/>
        </a:spcBef>
        <a:spcAft>
          <a:spcPct val="30000"/>
        </a:spcAft>
        <a:buClr>
          <a:schemeClr val="tx1"/>
        </a:buClr>
        <a:buChar char="–"/>
        <a:defRPr sz="3000">
          <a:solidFill>
            <a:schemeClr val="tx1"/>
          </a:solidFill>
          <a:latin typeface="+mn-lt"/>
        </a:defRPr>
      </a:lvl2pPr>
      <a:lvl3pPr marL="1143000" indent="-228600" algn="l" rtl="0" eaLnBrk="0" fontAlgn="base" hangingPunct="0">
        <a:spcBef>
          <a:spcPct val="0"/>
        </a:spcBef>
        <a:spcAft>
          <a:spcPct val="30000"/>
        </a:spcAft>
        <a:buClr>
          <a:schemeClr val="tx1"/>
        </a:buClr>
        <a:buChar char="•"/>
        <a:defRPr sz="3000">
          <a:solidFill>
            <a:schemeClr val="tx1"/>
          </a:solidFill>
          <a:latin typeface="+mn-lt"/>
        </a:defRPr>
      </a:lvl3pPr>
      <a:lvl4pPr marL="1600200" indent="-228600" algn="l" rtl="0" eaLnBrk="0" fontAlgn="base" hangingPunct="0">
        <a:spcBef>
          <a:spcPct val="0"/>
        </a:spcBef>
        <a:spcAft>
          <a:spcPct val="30000"/>
        </a:spcAft>
        <a:buClr>
          <a:schemeClr val="tx1"/>
        </a:buClr>
        <a:buChar char="–"/>
        <a:defRPr sz="3000">
          <a:solidFill>
            <a:schemeClr val="tx1"/>
          </a:solidFill>
          <a:latin typeface="+mn-lt"/>
        </a:defRPr>
      </a:lvl4pPr>
      <a:lvl5pPr marL="2057400" indent="-228600" algn="l" rtl="0" eaLnBrk="0" fontAlgn="base" hangingPunct="0">
        <a:spcBef>
          <a:spcPct val="0"/>
        </a:spcBef>
        <a:spcAft>
          <a:spcPct val="30000"/>
        </a:spcAft>
        <a:buClr>
          <a:schemeClr val="tx1"/>
        </a:buClr>
        <a:buChar char="»"/>
        <a:defRPr sz="3000">
          <a:solidFill>
            <a:schemeClr val="tx1"/>
          </a:solidFill>
          <a:latin typeface="+mn-lt"/>
        </a:defRPr>
      </a:lvl5pPr>
      <a:lvl6pPr marL="2514600" indent="-228600" algn="l" rtl="0" fontAlgn="base">
        <a:spcBef>
          <a:spcPct val="0"/>
        </a:spcBef>
        <a:spcAft>
          <a:spcPct val="30000"/>
        </a:spcAft>
        <a:buClr>
          <a:schemeClr val="tx1"/>
        </a:buClr>
        <a:buChar char="»"/>
        <a:defRPr sz="3000">
          <a:solidFill>
            <a:schemeClr val="tx1"/>
          </a:solidFill>
          <a:latin typeface="+mn-lt"/>
        </a:defRPr>
      </a:lvl6pPr>
      <a:lvl7pPr marL="2971800" indent="-228600" algn="l" rtl="0" fontAlgn="base">
        <a:spcBef>
          <a:spcPct val="0"/>
        </a:spcBef>
        <a:spcAft>
          <a:spcPct val="30000"/>
        </a:spcAft>
        <a:buClr>
          <a:schemeClr val="tx1"/>
        </a:buClr>
        <a:buChar char="»"/>
        <a:defRPr sz="3000">
          <a:solidFill>
            <a:schemeClr val="tx1"/>
          </a:solidFill>
          <a:latin typeface="+mn-lt"/>
        </a:defRPr>
      </a:lvl7pPr>
      <a:lvl8pPr marL="3429000" indent="-228600" algn="l" rtl="0" fontAlgn="base">
        <a:spcBef>
          <a:spcPct val="0"/>
        </a:spcBef>
        <a:spcAft>
          <a:spcPct val="30000"/>
        </a:spcAft>
        <a:buClr>
          <a:schemeClr val="tx1"/>
        </a:buClr>
        <a:buChar char="»"/>
        <a:defRPr sz="3000">
          <a:solidFill>
            <a:schemeClr val="tx1"/>
          </a:solidFill>
          <a:latin typeface="+mn-lt"/>
        </a:defRPr>
      </a:lvl8pPr>
      <a:lvl9pPr marL="3886200" indent="-228600" algn="l" rtl="0" fontAlgn="base">
        <a:spcBef>
          <a:spcPct val="0"/>
        </a:spcBef>
        <a:spcAft>
          <a:spcPct val="30000"/>
        </a:spcAft>
        <a:buClr>
          <a:schemeClr val="tx1"/>
        </a:buClr>
        <a:buChar char="»"/>
        <a:defRPr sz="3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Cloud Callout 5"/>
          <p:cNvSpPr>
            <a:spLocks noChangeArrowheads="1"/>
          </p:cNvSpPr>
          <p:nvPr/>
        </p:nvSpPr>
        <p:spPr bwMode="auto">
          <a:xfrm rot="834768">
            <a:off x="2665413" y="3440113"/>
            <a:ext cx="2819400" cy="1600200"/>
          </a:xfrm>
          <a:prstGeom prst="cloudCallout">
            <a:avLst>
              <a:gd name="adj1" fmla="val -20833"/>
              <a:gd name="adj2" fmla="val 62500"/>
            </a:avLst>
          </a:prstGeom>
          <a:solidFill>
            <a:srgbClr val="66CCFF"/>
          </a:solidFill>
          <a:ln w="9525" algn="ctr">
            <a:solidFill>
              <a:schemeClr val="tx1"/>
            </a:solidFill>
            <a:miter lim="800000"/>
            <a:headEnd/>
            <a:tailEnd/>
          </a:ln>
        </p:spPr>
        <p:txBody>
          <a:bodyPr wrap="none"/>
          <a:lstStyle/>
          <a:p>
            <a:endParaRPr lang="en-US">
              <a:solidFill>
                <a:srgbClr val="000000"/>
              </a:solidFill>
            </a:endParaRPr>
          </a:p>
        </p:txBody>
      </p:sp>
      <p:sp>
        <p:nvSpPr>
          <p:cNvPr id="28675" name="Rectangle 2"/>
          <p:cNvSpPr>
            <a:spLocks noGrp="1" noChangeArrowheads="1"/>
          </p:cNvSpPr>
          <p:nvPr>
            <p:ph type="ctrTitle"/>
          </p:nvPr>
        </p:nvSpPr>
        <p:spPr>
          <a:xfrm>
            <a:off x="762000" y="685800"/>
            <a:ext cx="7772400" cy="2457880"/>
          </a:xfrm>
          <a:noFill/>
        </p:spPr>
        <p:txBody>
          <a:bodyPr/>
          <a:lstStyle/>
          <a:p>
            <a:pPr algn="ctr"/>
            <a:r>
              <a:rPr lang="en-US" sz="6000" dirty="0" smtClean="0"/>
              <a:t>PowerSchool </a:t>
            </a:r>
            <a:br>
              <a:rPr lang="en-US" sz="6000" dirty="0" smtClean="0"/>
            </a:br>
            <a:r>
              <a:rPr lang="en-US" sz="6000" dirty="0" smtClean="0"/>
              <a:t>&amp; </a:t>
            </a:r>
            <a:br>
              <a:rPr lang="en-US" sz="6000" dirty="0" smtClean="0"/>
            </a:br>
            <a:r>
              <a:rPr lang="en-US" sz="6000" dirty="0" smtClean="0"/>
              <a:t>TIMS </a:t>
            </a:r>
            <a:r>
              <a:rPr lang="en-US" sz="4400" dirty="0" smtClean="0"/>
              <a:t/>
            </a:r>
            <a:br>
              <a:rPr lang="en-US" sz="4400" dirty="0" smtClean="0"/>
            </a:br>
            <a:endParaRPr lang="en-US" sz="4400" dirty="0" smtClean="0"/>
          </a:p>
        </p:txBody>
      </p:sp>
      <p:sp>
        <p:nvSpPr>
          <p:cNvPr id="28674" name="Rectangle 3"/>
          <p:cNvSpPr>
            <a:spLocks noGrp="1" noChangeArrowheads="1"/>
          </p:cNvSpPr>
          <p:nvPr>
            <p:ph type="subTitle" idx="1"/>
          </p:nvPr>
        </p:nvSpPr>
        <p:spPr>
          <a:xfrm rot="953827">
            <a:off x="2925763" y="3680788"/>
            <a:ext cx="2092325" cy="1015663"/>
          </a:xfrm>
        </p:spPr>
        <p:txBody>
          <a:bodyPr/>
          <a:lstStyle/>
          <a:p>
            <a:pPr algn="ctr" eaLnBrk="1" hangingPunct="1"/>
            <a:r>
              <a:rPr lang="en-US" b="1" dirty="0" smtClean="0"/>
              <a:t>2014 NCPTA</a:t>
            </a:r>
            <a:endParaRPr lang="en-US" b="1"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76200"/>
            <a:ext cx="8229600" cy="1143000"/>
          </a:xfrm>
        </p:spPr>
        <p:txBody>
          <a:bodyPr/>
          <a:lstStyle/>
          <a:p>
            <a:r>
              <a:rPr lang="en-US" dirty="0" smtClean="0"/>
              <a:t>TIMS Data Imports</a:t>
            </a:r>
          </a:p>
        </p:txBody>
      </p:sp>
      <p:sp>
        <p:nvSpPr>
          <p:cNvPr id="54274" name="Content Placeholder 2"/>
          <p:cNvSpPr>
            <a:spLocks noGrp="1"/>
          </p:cNvSpPr>
          <p:nvPr>
            <p:ph idx="1"/>
          </p:nvPr>
        </p:nvSpPr>
        <p:spPr>
          <a:xfrm>
            <a:off x="152400" y="1143000"/>
            <a:ext cx="8839200" cy="4961358"/>
          </a:xfrm>
        </p:spPr>
        <p:txBody>
          <a:bodyPr/>
          <a:lstStyle/>
          <a:p>
            <a:r>
              <a:rPr lang="en-US" sz="2400" dirty="0" smtClean="0"/>
              <a:t>Student Information is Imported into TIMS from PowerSchool</a:t>
            </a:r>
          </a:p>
          <a:p>
            <a:pPr lvl="2"/>
            <a:r>
              <a:rPr lang="en-US" sz="2000" dirty="0" smtClean="0"/>
              <a:t>Assigned School and Grade</a:t>
            </a:r>
          </a:p>
          <a:p>
            <a:pPr lvl="2"/>
            <a:r>
              <a:rPr lang="en-US" sz="2000" dirty="0" smtClean="0"/>
              <a:t>Home &amp; Mailing Addresses</a:t>
            </a:r>
          </a:p>
          <a:p>
            <a:pPr lvl="2"/>
            <a:r>
              <a:rPr lang="en-US" sz="2000" dirty="0" smtClean="0"/>
              <a:t>Parental and Emergency Contact Information</a:t>
            </a:r>
          </a:p>
          <a:p>
            <a:r>
              <a:rPr lang="en-US" sz="2400" dirty="0" smtClean="0"/>
              <a:t>TIMS uses the Geocode to verify student address information</a:t>
            </a:r>
            <a:r>
              <a:rPr lang="en-US" sz="2400" dirty="0"/>
              <a:t> </a:t>
            </a:r>
            <a:endParaRPr lang="en-US" sz="2400" dirty="0" smtClean="0"/>
          </a:p>
          <a:p>
            <a:pPr lvl="2"/>
            <a:r>
              <a:rPr lang="en-US" sz="2000" dirty="0" smtClean="0"/>
              <a:t>Maps typically come from County GIS or Tax Department</a:t>
            </a:r>
          </a:p>
          <a:p>
            <a:pPr lvl="3"/>
            <a:r>
              <a:rPr lang="en-US" sz="2000" dirty="0" smtClean="0"/>
              <a:t>Contains official street names and addressing information</a:t>
            </a:r>
          </a:p>
          <a:p>
            <a:pPr lvl="2"/>
            <a:r>
              <a:rPr lang="en-US" sz="2000" dirty="0" smtClean="0"/>
              <a:t>Allows TIMS to Calculate Time and Distances</a:t>
            </a:r>
          </a:p>
          <a:p>
            <a:pPr lvl="3"/>
            <a:r>
              <a:rPr lang="en-US" sz="2000" dirty="0" smtClean="0"/>
              <a:t>Student Distance to School and </a:t>
            </a:r>
            <a:r>
              <a:rPr lang="en-US" sz="2000" dirty="0"/>
              <a:t>D</a:t>
            </a:r>
            <a:r>
              <a:rPr lang="en-US" sz="2000" dirty="0" smtClean="0"/>
              <a:t>istance to Bus Stop</a:t>
            </a:r>
          </a:p>
          <a:p>
            <a:pPr lvl="3"/>
            <a:r>
              <a:rPr lang="en-US" sz="2000" dirty="0" smtClean="0"/>
              <a:t>Student Pick-Up and Drop-Off Times</a:t>
            </a:r>
          </a:p>
          <a:p>
            <a:pPr lvl="3"/>
            <a:r>
              <a:rPr lang="en-US" sz="2000" dirty="0" smtClean="0"/>
              <a:t>Daily Bus Miles and Path of Travel </a:t>
            </a:r>
          </a:p>
          <a:p>
            <a:pPr lvl="3"/>
            <a:r>
              <a:rPr lang="en-US" sz="2000" dirty="0" smtClean="0"/>
              <a:t>Driver Hours</a:t>
            </a:r>
          </a:p>
        </p:txBody>
      </p:sp>
    </p:spTree>
    <p:extLst>
      <p:ext uri="{BB962C8B-B14F-4D97-AF65-F5344CB8AC3E}">
        <p14:creationId xmlns:p14="http://schemas.microsoft.com/office/powerpoint/2010/main" val="1657565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76200"/>
            <a:ext cx="8229600" cy="1143000"/>
          </a:xfrm>
        </p:spPr>
        <p:txBody>
          <a:bodyPr/>
          <a:lstStyle/>
          <a:p>
            <a:r>
              <a:rPr lang="en-US" dirty="0" smtClean="0"/>
              <a:t>Students</a:t>
            </a:r>
          </a:p>
        </p:txBody>
      </p:sp>
      <p:sp>
        <p:nvSpPr>
          <p:cNvPr id="57346" name="Content Placeholder 2"/>
          <p:cNvSpPr>
            <a:spLocks noGrp="1"/>
          </p:cNvSpPr>
          <p:nvPr>
            <p:ph idx="1"/>
          </p:nvPr>
        </p:nvSpPr>
        <p:spPr>
          <a:xfrm>
            <a:off x="457200" y="1219200"/>
            <a:ext cx="8305800" cy="4708981"/>
          </a:xfrm>
        </p:spPr>
        <p:txBody>
          <a:bodyPr/>
          <a:lstStyle/>
          <a:p>
            <a:r>
              <a:rPr lang="en-US" sz="2400" dirty="0" smtClean="0"/>
              <a:t>TIMS contains a record of all students enrolled in each school district. An extract is obtained by the Transportation Department and the Student Data from PowerSchool is imported into TIMS</a:t>
            </a:r>
            <a:endParaRPr lang="en-US" sz="2400" dirty="0"/>
          </a:p>
          <a:p>
            <a:endParaRPr lang="en-US" sz="2400" dirty="0" smtClean="0"/>
          </a:p>
          <a:p>
            <a:r>
              <a:rPr lang="en-US" sz="2400" dirty="0" smtClean="0"/>
              <a:t>The accuracy of student addresses entered into PowerSchool is vital to your Transportation Department</a:t>
            </a:r>
          </a:p>
          <a:p>
            <a:endParaRPr lang="en-US" sz="2400" dirty="0"/>
          </a:p>
          <a:p>
            <a:r>
              <a:rPr lang="en-US" sz="2400" dirty="0" smtClean="0"/>
              <a:t>Incorrect Addresses can lead to hours of corrections and edits by the Transportation Department</a:t>
            </a:r>
            <a:endParaRPr lang="en-US" sz="2400" dirty="0"/>
          </a:p>
          <a:p>
            <a:pPr marL="0" indent="0">
              <a:buNone/>
            </a:pPr>
            <a:r>
              <a:rPr lang="en-US" sz="2400" dirty="0" smtClean="0"/>
              <a:t>  </a:t>
            </a:r>
          </a:p>
        </p:txBody>
      </p:sp>
    </p:spTree>
    <p:extLst>
      <p:ext uri="{BB962C8B-B14F-4D97-AF65-F5344CB8AC3E}">
        <p14:creationId xmlns:p14="http://schemas.microsoft.com/office/powerpoint/2010/main" val="807333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76200"/>
            <a:ext cx="8229600" cy="1143000"/>
          </a:xfrm>
        </p:spPr>
        <p:txBody>
          <a:bodyPr/>
          <a:lstStyle/>
          <a:p>
            <a:r>
              <a:rPr lang="en-US" dirty="0" smtClean="0"/>
              <a:t>Common Mistakes</a:t>
            </a:r>
          </a:p>
        </p:txBody>
      </p:sp>
      <p:sp>
        <p:nvSpPr>
          <p:cNvPr id="57346" name="Content Placeholder 2"/>
          <p:cNvSpPr>
            <a:spLocks noGrp="1"/>
          </p:cNvSpPr>
          <p:nvPr>
            <p:ph idx="1"/>
          </p:nvPr>
        </p:nvSpPr>
        <p:spPr>
          <a:xfrm>
            <a:off x="457200" y="990600"/>
            <a:ext cx="8305800" cy="4561249"/>
          </a:xfrm>
        </p:spPr>
        <p:txBody>
          <a:bodyPr/>
          <a:lstStyle/>
          <a:p>
            <a:r>
              <a:rPr lang="en-US" sz="2400" dirty="0" smtClean="0"/>
              <a:t>There are a number of common mistakes made by data managers across the state when entering student address information into PowerSchool</a:t>
            </a:r>
          </a:p>
          <a:p>
            <a:pPr lvl="1"/>
            <a:r>
              <a:rPr lang="en-US" sz="2400" dirty="0" smtClean="0"/>
              <a:t>Missing or Incorrect Street Information</a:t>
            </a:r>
          </a:p>
          <a:p>
            <a:pPr lvl="3"/>
            <a:r>
              <a:rPr lang="en-US" sz="2400" dirty="0" smtClean="0"/>
              <a:t>Street Types</a:t>
            </a:r>
          </a:p>
          <a:p>
            <a:pPr lvl="3"/>
            <a:r>
              <a:rPr lang="en-US" sz="2400" dirty="0" smtClean="0"/>
              <a:t>Street Prefixes</a:t>
            </a:r>
          </a:p>
          <a:p>
            <a:pPr lvl="3"/>
            <a:r>
              <a:rPr lang="en-US" sz="2400" dirty="0" smtClean="0"/>
              <a:t>Street Suffixes</a:t>
            </a:r>
          </a:p>
          <a:p>
            <a:pPr lvl="1"/>
            <a:r>
              <a:rPr lang="en-US" sz="2400" dirty="0" smtClean="0"/>
              <a:t>Simple </a:t>
            </a:r>
            <a:r>
              <a:rPr lang="en-US" sz="2400" dirty="0"/>
              <a:t>Misspellings</a:t>
            </a:r>
          </a:p>
          <a:p>
            <a:pPr lvl="1"/>
            <a:r>
              <a:rPr lang="en-US" sz="2400" dirty="0" smtClean="0"/>
              <a:t>Apartment </a:t>
            </a:r>
            <a:r>
              <a:rPr lang="en-US" sz="2400" dirty="0"/>
              <a:t>and Lot Numbers Entered Incorrectly </a:t>
            </a:r>
          </a:p>
          <a:p>
            <a:pPr marL="0" indent="0">
              <a:buNone/>
            </a:pPr>
            <a:r>
              <a:rPr lang="en-US" sz="2400" dirty="0" smtClean="0"/>
              <a:t> </a:t>
            </a:r>
          </a:p>
        </p:txBody>
      </p:sp>
    </p:spTree>
    <p:extLst>
      <p:ext uri="{BB962C8B-B14F-4D97-AF65-F5344CB8AC3E}">
        <p14:creationId xmlns:p14="http://schemas.microsoft.com/office/powerpoint/2010/main" val="807266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304800"/>
            <a:ext cx="8229600" cy="1143000"/>
          </a:xfrm>
        </p:spPr>
        <p:txBody>
          <a:bodyPr/>
          <a:lstStyle/>
          <a:p>
            <a:r>
              <a:rPr lang="en-US" dirty="0" smtClean="0"/>
              <a:t>Missing or Incomplete </a:t>
            </a:r>
            <a:br>
              <a:rPr lang="en-US" dirty="0" smtClean="0"/>
            </a:br>
            <a:r>
              <a:rPr lang="en-US" dirty="0" smtClean="0"/>
              <a:t>Street Information</a:t>
            </a:r>
          </a:p>
        </p:txBody>
      </p:sp>
      <p:sp>
        <p:nvSpPr>
          <p:cNvPr id="57346" name="Content Placeholder 2"/>
          <p:cNvSpPr>
            <a:spLocks noGrp="1"/>
          </p:cNvSpPr>
          <p:nvPr>
            <p:ph idx="1"/>
          </p:nvPr>
        </p:nvSpPr>
        <p:spPr>
          <a:xfrm>
            <a:off x="304800" y="1676400"/>
            <a:ext cx="8305800" cy="4161139"/>
          </a:xfrm>
        </p:spPr>
        <p:txBody>
          <a:bodyPr/>
          <a:lstStyle/>
          <a:p>
            <a:r>
              <a:rPr lang="en-US" sz="2400" dirty="0" smtClean="0"/>
              <a:t>Another common mistake made my PowerSchool Data Managers deals with missing or incomplete Street Information</a:t>
            </a:r>
          </a:p>
          <a:p>
            <a:r>
              <a:rPr lang="en-US" sz="2400" dirty="0" smtClean="0"/>
              <a:t>An accurate Street Address contains the following</a:t>
            </a:r>
          </a:p>
          <a:p>
            <a:pPr lvl="1"/>
            <a:r>
              <a:rPr lang="en-US" sz="2000" dirty="0" smtClean="0"/>
              <a:t>House Number</a:t>
            </a:r>
          </a:p>
          <a:p>
            <a:pPr lvl="1"/>
            <a:r>
              <a:rPr lang="en-US" sz="2000" dirty="0" smtClean="0"/>
              <a:t>Street Prefix (North, South, Northwest, Southeast, </a:t>
            </a:r>
            <a:r>
              <a:rPr lang="en-US" sz="2000" dirty="0" err="1" smtClean="0"/>
              <a:t>etc</a:t>
            </a:r>
            <a:r>
              <a:rPr lang="en-US" sz="2000" dirty="0" smtClean="0"/>
              <a:t>)</a:t>
            </a:r>
          </a:p>
          <a:p>
            <a:pPr lvl="1"/>
            <a:r>
              <a:rPr lang="en-US" sz="2000" dirty="0" smtClean="0"/>
              <a:t>Street Name (Elm, Main, Pine)</a:t>
            </a:r>
          </a:p>
          <a:p>
            <a:pPr lvl="1"/>
            <a:r>
              <a:rPr lang="en-US" sz="2000" dirty="0" smtClean="0"/>
              <a:t>Street Type (Road, Lane, Avenue)</a:t>
            </a:r>
          </a:p>
          <a:p>
            <a:pPr lvl="1"/>
            <a:r>
              <a:rPr lang="en-US" sz="2000" dirty="0" smtClean="0"/>
              <a:t>Street </a:t>
            </a:r>
            <a:r>
              <a:rPr lang="en-US" sz="2000" dirty="0"/>
              <a:t>Prefix (North, South, Northwest, Southeast, </a:t>
            </a:r>
            <a:r>
              <a:rPr lang="en-US" sz="2000" dirty="0" err="1" smtClean="0"/>
              <a:t>etc</a:t>
            </a:r>
            <a:r>
              <a:rPr lang="en-US" sz="2000" dirty="0" smtClean="0"/>
              <a:t>)</a:t>
            </a:r>
            <a:endParaRPr lang="en-US" sz="2000" dirty="0"/>
          </a:p>
          <a:p>
            <a:pPr marL="0" indent="0">
              <a:buNone/>
            </a:pPr>
            <a:r>
              <a:rPr lang="en-US" sz="2400" dirty="0" smtClean="0"/>
              <a:t> </a:t>
            </a:r>
          </a:p>
        </p:txBody>
      </p:sp>
    </p:spTree>
    <p:extLst>
      <p:ext uri="{BB962C8B-B14F-4D97-AF65-F5344CB8AC3E}">
        <p14:creationId xmlns:p14="http://schemas.microsoft.com/office/powerpoint/2010/main" val="1026743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dirty="0" smtClean="0"/>
              <a:t>Student Addressing</a:t>
            </a:r>
          </a:p>
        </p:txBody>
      </p:sp>
      <p:sp>
        <p:nvSpPr>
          <p:cNvPr id="58370" name="Content Placeholder 2"/>
          <p:cNvSpPr>
            <a:spLocks noGrp="1"/>
          </p:cNvSpPr>
          <p:nvPr>
            <p:ph idx="1"/>
          </p:nvPr>
        </p:nvSpPr>
        <p:spPr>
          <a:xfrm>
            <a:off x="457200" y="1600200"/>
            <a:ext cx="4114800" cy="914400"/>
          </a:xfrm>
        </p:spPr>
        <p:txBody>
          <a:bodyPr/>
          <a:lstStyle/>
          <a:p>
            <a:pPr marL="0" indent="0" algn="ctr">
              <a:buFontTx/>
              <a:buNone/>
            </a:pPr>
            <a:r>
              <a:rPr lang="en-US" sz="1800" dirty="0" smtClean="0"/>
              <a:t>PowerSchool Address</a:t>
            </a:r>
          </a:p>
          <a:p>
            <a:pPr marL="0" indent="0" algn="ctr">
              <a:buFontTx/>
              <a:buNone/>
            </a:pPr>
            <a:r>
              <a:rPr lang="en-US" dirty="0" smtClean="0"/>
              <a:t>505 S Green Street</a:t>
            </a:r>
          </a:p>
        </p:txBody>
      </p:sp>
      <p:sp>
        <p:nvSpPr>
          <p:cNvPr id="58371" name="Content Placeholder 2"/>
          <p:cNvSpPr txBox="1">
            <a:spLocks/>
          </p:cNvSpPr>
          <p:nvPr/>
        </p:nvSpPr>
        <p:spPr bwMode="auto">
          <a:xfrm>
            <a:off x="4343400" y="1600200"/>
            <a:ext cx="4114800" cy="1089025"/>
          </a:xfrm>
          <a:prstGeom prst="rect">
            <a:avLst/>
          </a:prstGeom>
          <a:noFill/>
          <a:ln w="9525">
            <a:noFill/>
            <a:miter lim="800000"/>
            <a:headEnd/>
            <a:tailEnd/>
          </a:ln>
        </p:spPr>
        <p:txBody>
          <a:bodyPr>
            <a:spAutoFit/>
          </a:bodyPr>
          <a:lstStyle/>
          <a:p>
            <a:pPr algn="ctr" eaLnBrk="0" hangingPunct="0">
              <a:spcAft>
                <a:spcPct val="30000"/>
              </a:spcAft>
              <a:buClr>
                <a:schemeClr val="tx1"/>
              </a:buClr>
            </a:pPr>
            <a:r>
              <a:rPr lang="en-US">
                <a:latin typeface="Andy"/>
              </a:rPr>
              <a:t>TIMS address</a:t>
            </a:r>
          </a:p>
          <a:p>
            <a:pPr algn="ctr" eaLnBrk="0" hangingPunct="0">
              <a:spcAft>
                <a:spcPct val="30000"/>
              </a:spcAft>
              <a:buClr>
                <a:schemeClr val="tx1"/>
              </a:buClr>
            </a:pPr>
            <a:r>
              <a:rPr lang="en-US">
                <a:latin typeface="Andy"/>
              </a:rPr>
              <a:t>Num   Pr  Street Name  Type  Suf</a:t>
            </a:r>
          </a:p>
          <a:p>
            <a:pPr eaLnBrk="0" hangingPunct="0">
              <a:spcAft>
                <a:spcPct val="30000"/>
              </a:spcAft>
              <a:buClr>
                <a:schemeClr val="tx1"/>
              </a:buClr>
            </a:pPr>
            <a:r>
              <a:rPr lang="en-US">
                <a:latin typeface="Andy"/>
              </a:rPr>
              <a:t>     505    S       Green           St</a:t>
            </a:r>
          </a:p>
        </p:txBody>
      </p:sp>
      <p:sp>
        <p:nvSpPr>
          <p:cNvPr id="58372" name="Rectangle 5"/>
          <p:cNvSpPr>
            <a:spLocks noChangeArrowheads="1"/>
          </p:cNvSpPr>
          <p:nvPr/>
        </p:nvSpPr>
        <p:spPr bwMode="auto">
          <a:xfrm>
            <a:off x="4648200" y="1965325"/>
            <a:ext cx="3581400" cy="363538"/>
          </a:xfrm>
          <a:prstGeom prst="rect">
            <a:avLst/>
          </a:prstGeom>
          <a:noFill/>
          <a:ln w="9525" algn="ctr">
            <a:solidFill>
              <a:schemeClr val="tx1"/>
            </a:solidFill>
            <a:miter lim="800000"/>
            <a:headEnd/>
            <a:tailEnd/>
          </a:ln>
        </p:spPr>
        <p:txBody>
          <a:bodyPr wrap="none"/>
          <a:lstStyle/>
          <a:p>
            <a:endParaRPr lang="en-US"/>
          </a:p>
        </p:txBody>
      </p:sp>
      <p:cxnSp>
        <p:nvCxnSpPr>
          <p:cNvPr id="58373" name="Straight Connector 7"/>
          <p:cNvCxnSpPr>
            <a:cxnSpLocks noChangeShapeType="1"/>
          </p:cNvCxnSpPr>
          <p:nvPr/>
        </p:nvCxnSpPr>
        <p:spPr bwMode="auto">
          <a:xfrm>
            <a:off x="5257800" y="1965325"/>
            <a:ext cx="0" cy="363538"/>
          </a:xfrm>
          <a:prstGeom prst="line">
            <a:avLst/>
          </a:prstGeom>
          <a:noFill/>
          <a:ln w="9525" algn="ctr">
            <a:solidFill>
              <a:schemeClr val="tx1"/>
            </a:solidFill>
            <a:miter lim="800000"/>
            <a:headEnd/>
            <a:tailEnd/>
          </a:ln>
        </p:spPr>
      </p:cxnSp>
      <p:cxnSp>
        <p:nvCxnSpPr>
          <p:cNvPr id="58374" name="Straight Connector 8"/>
          <p:cNvCxnSpPr>
            <a:cxnSpLocks noChangeShapeType="1"/>
          </p:cNvCxnSpPr>
          <p:nvPr/>
        </p:nvCxnSpPr>
        <p:spPr bwMode="auto">
          <a:xfrm>
            <a:off x="5638800" y="1968500"/>
            <a:ext cx="0" cy="365125"/>
          </a:xfrm>
          <a:prstGeom prst="line">
            <a:avLst/>
          </a:prstGeom>
          <a:noFill/>
          <a:ln w="9525" algn="ctr">
            <a:solidFill>
              <a:schemeClr val="tx1"/>
            </a:solidFill>
            <a:miter lim="800000"/>
            <a:headEnd/>
            <a:tailEnd/>
          </a:ln>
        </p:spPr>
      </p:cxnSp>
      <p:cxnSp>
        <p:nvCxnSpPr>
          <p:cNvPr id="58375" name="Straight Connector 9"/>
          <p:cNvCxnSpPr>
            <a:cxnSpLocks noChangeShapeType="1"/>
          </p:cNvCxnSpPr>
          <p:nvPr/>
        </p:nvCxnSpPr>
        <p:spPr bwMode="auto">
          <a:xfrm>
            <a:off x="7086600" y="1968500"/>
            <a:ext cx="0" cy="365125"/>
          </a:xfrm>
          <a:prstGeom prst="line">
            <a:avLst/>
          </a:prstGeom>
          <a:noFill/>
          <a:ln w="9525" algn="ctr">
            <a:solidFill>
              <a:schemeClr val="tx1"/>
            </a:solidFill>
            <a:miter lim="800000"/>
            <a:headEnd/>
            <a:tailEnd/>
          </a:ln>
        </p:spPr>
      </p:cxnSp>
      <p:cxnSp>
        <p:nvCxnSpPr>
          <p:cNvPr id="58376" name="Straight Connector 10"/>
          <p:cNvCxnSpPr>
            <a:cxnSpLocks noChangeShapeType="1"/>
          </p:cNvCxnSpPr>
          <p:nvPr/>
        </p:nvCxnSpPr>
        <p:spPr bwMode="auto">
          <a:xfrm>
            <a:off x="7696200" y="1968500"/>
            <a:ext cx="0" cy="365125"/>
          </a:xfrm>
          <a:prstGeom prst="line">
            <a:avLst/>
          </a:prstGeom>
          <a:noFill/>
          <a:ln w="9525" algn="ctr">
            <a:solidFill>
              <a:schemeClr val="tx1"/>
            </a:solidFill>
            <a:miter lim="800000"/>
            <a:headEnd/>
            <a:tailEnd/>
          </a:ln>
        </p:spPr>
      </p:cxnSp>
      <p:sp>
        <p:nvSpPr>
          <p:cNvPr id="58377" name="Rectangle 11"/>
          <p:cNvSpPr>
            <a:spLocks noChangeArrowheads="1"/>
          </p:cNvSpPr>
          <p:nvPr/>
        </p:nvSpPr>
        <p:spPr bwMode="auto">
          <a:xfrm>
            <a:off x="4648200" y="2336800"/>
            <a:ext cx="3581400" cy="365125"/>
          </a:xfrm>
          <a:prstGeom prst="rect">
            <a:avLst/>
          </a:prstGeom>
          <a:noFill/>
          <a:ln w="9525" algn="ctr">
            <a:solidFill>
              <a:schemeClr val="tx1"/>
            </a:solidFill>
            <a:miter lim="800000"/>
            <a:headEnd/>
            <a:tailEnd/>
          </a:ln>
        </p:spPr>
        <p:txBody>
          <a:bodyPr wrap="none"/>
          <a:lstStyle/>
          <a:p>
            <a:endParaRPr lang="en-US"/>
          </a:p>
        </p:txBody>
      </p:sp>
      <p:cxnSp>
        <p:nvCxnSpPr>
          <p:cNvPr id="58378" name="Straight Connector 12"/>
          <p:cNvCxnSpPr>
            <a:cxnSpLocks noChangeShapeType="1"/>
          </p:cNvCxnSpPr>
          <p:nvPr/>
        </p:nvCxnSpPr>
        <p:spPr bwMode="auto">
          <a:xfrm>
            <a:off x="5257800" y="2336800"/>
            <a:ext cx="0" cy="365125"/>
          </a:xfrm>
          <a:prstGeom prst="line">
            <a:avLst/>
          </a:prstGeom>
          <a:noFill/>
          <a:ln w="9525" algn="ctr">
            <a:solidFill>
              <a:schemeClr val="tx1"/>
            </a:solidFill>
            <a:miter lim="800000"/>
            <a:headEnd/>
            <a:tailEnd/>
          </a:ln>
        </p:spPr>
      </p:cxnSp>
      <p:cxnSp>
        <p:nvCxnSpPr>
          <p:cNvPr id="58379" name="Straight Connector 13"/>
          <p:cNvCxnSpPr>
            <a:cxnSpLocks noChangeShapeType="1"/>
          </p:cNvCxnSpPr>
          <p:nvPr/>
        </p:nvCxnSpPr>
        <p:spPr bwMode="auto">
          <a:xfrm>
            <a:off x="5638800" y="2341563"/>
            <a:ext cx="0" cy="363537"/>
          </a:xfrm>
          <a:prstGeom prst="line">
            <a:avLst/>
          </a:prstGeom>
          <a:noFill/>
          <a:ln w="9525" algn="ctr">
            <a:solidFill>
              <a:schemeClr val="tx1"/>
            </a:solidFill>
            <a:miter lim="800000"/>
            <a:headEnd/>
            <a:tailEnd/>
          </a:ln>
        </p:spPr>
      </p:cxnSp>
      <p:cxnSp>
        <p:nvCxnSpPr>
          <p:cNvPr id="58380" name="Straight Connector 14"/>
          <p:cNvCxnSpPr>
            <a:cxnSpLocks noChangeShapeType="1"/>
          </p:cNvCxnSpPr>
          <p:nvPr/>
        </p:nvCxnSpPr>
        <p:spPr bwMode="auto">
          <a:xfrm>
            <a:off x="7086600" y="2341563"/>
            <a:ext cx="0" cy="363537"/>
          </a:xfrm>
          <a:prstGeom prst="line">
            <a:avLst/>
          </a:prstGeom>
          <a:noFill/>
          <a:ln w="9525" algn="ctr">
            <a:solidFill>
              <a:schemeClr val="tx1"/>
            </a:solidFill>
            <a:miter lim="800000"/>
            <a:headEnd/>
            <a:tailEnd/>
          </a:ln>
        </p:spPr>
      </p:cxnSp>
      <p:cxnSp>
        <p:nvCxnSpPr>
          <p:cNvPr id="58381" name="Straight Connector 15"/>
          <p:cNvCxnSpPr>
            <a:cxnSpLocks noChangeShapeType="1"/>
          </p:cNvCxnSpPr>
          <p:nvPr/>
        </p:nvCxnSpPr>
        <p:spPr bwMode="auto">
          <a:xfrm>
            <a:off x="7696200" y="2341563"/>
            <a:ext cx="0" cy="363537"/>
          </a:xfrm>
          <a:prstGeom prst="line">
            <a:avLst/>
          </a:prstGeom>
          <a:noFill/>
          <a:ln w="9525" algn="ctr">
            <a:solidFill>
              <a:schemeClr val="tx1"/>
            </a:solidFill>
            <a:miter lim="800000"/>
            <a:headEnd/>
            <a:tailEnd/>
          </a:ln>
        </p:spPr>
      </p:cxnSp>
      <p:grpSp>
        <p:nvGrpSpPr>
          <p:cNvPr id="58382" name="Group 18"/>
          <p:cNvGrpSpPr>
            <a:grpSpLocks/>
          </p:cNvGrpSpPr>
          <p:nvPr/>
        </p:nvGrpSpPr>
        <p:grpSpPr bwMode="auto">
          <a:xfrm>
            <a:off x="4213225" y="2844800"/>
            <a:ext cx="4254500" cy="3225800"/>
            <a:chOff x="1079500" y="1092722"/>
            <a:chExt cx="4254500" cy="3225800"/>
          </a:xfrm>
        </p:grpSpPr>
        <p:grpSp>
          <p:nvGrpSpPr>
            <p:cNvPr id="58395" name="Group 17"/>
            <p:cNvGrpSpPr>
              <a:grpSpLocks/>
            </p:cNvGrpSpPr>
            <p:nvPr/>
          </p:nvGrpSpPr>
          <p:grpSpPr bwMode="auto">
            <a:xfrm>
              <a:off x="2609306" y="1092722"/>
              <a:ext cx="2724694" cy="3225800"/>
              <a:chOff x="6127206" y="2959100"/>
              <a:chExt cx="2724694" cy="3225800"/>
            </a:xfrm>
          </p:grpSpPr>
          <p:sp>
            <p:nvSpPr>
              <p:cNvPr id="58397" name="Line 6"/>
              <p:cNvSpPr>
                <a:spLocks noChangeShapeType="1"/>
              </p:cNvSpPr>
              <p:nvPr/>
            </p:nvSpPr>
            <p:spPr bwMode="auto">
              <a:xfrm>
                <a:off x="6248400" y="3111500"/>
                <a:ext cx="0" cy="1473200"/>
              </a:xfrm>
              <a:prstGeom prst="line">
                <a:avLst/>
              </a:prstGeom>
              <a:noFill/>
              <a:ln w="127000">
                <a:solidFill>
                  <a:srgbClr val="00FF00"/>
                </a:solidFill>
                <a:round/>
                <a:headEnd/>
                <a:tailEnd/>
              </a:ln>
            </p:spPr>
            <p:txBody>
              <a:bodyPr wrap="none" anchor="ctr"/>
              <a:lstStyle/>
              <a:p>
                <a:endParaRPr lang="en-US"/>
              </a:p>
            </p:txBody>
          </p:sp>
          <p:sp>
            <p:nvSpPr>
              <p:cNvPr id="58398" name="Line 7"/>
              <p:cNvSpPr>
                <a:spLocks noChangeShapeType="1"/>
              </p:cNvSpPr>
              <p:nvPr/>
            </p:nvSpPr>
            <p:spPr bwMode="auto">
              <a:xfrm>
                <a:off x="6311900" y="3505200"/>
                <a:ext cx="2540000" cy="0"/>
              </a:xfrm>
              <a:prstGeom prst="line">
                <a:avLst/>
              </a:prstGeom>
              <a:noFill/>
              <a:ln w="127000">
                <a:solidFill>
                  <a:srgbClr val="00FF00"/>
                </a:solidFill>
                <a:round/>
                <a:headEnd/>
                <a:tailEnd/>
              </a:ln>
            </p:spPr>
            <p:txBody>
              <a:bodyPr wrap="none" anchor="ctr"/>
              <a:lstStyle/>
              <a:p>
                <a:endParaRPr lang="en-US"/>
              </a:p>
            </p:txBody>
          </p:sp>
          <p:sp>
            <p:nvSpPr>
              <p:cNvPr id="58399" name="Line 8"/>
              <p:cNvSpPr>
                <a:spLocks noChangeShapeType="1"/>
              </p:cNvSpPr>
              <p:nvPr/>
            </p:nvSpPr>
            <p:spPr bwMode="auto">
              <a:xfrm>
                <a:off x="6127206" y="4648200"/>
                <a:ext cx="1930400" cy="0"/>
              </a:xfrm>
              <a:prstGeom prst="line">
                <a:avLst/>
              </a:prstGeom>
              <a:noFill/>
              <a:ln w="127000">
                <a:solidFill>
                  <a:srgbClr val="00FF00"/>
                </a:solidFill>
                <a:round/>
                <a:headEnd/>
                <a:tailEnd/>
              </a:ln>
            </p:spPr>
            <p:txBody>
              <a:bodyPr wrap="none" anchor="ctr"/>
              <a:lstStyle/>
              <a:p>
                <a:endParaRPr lang="en-US"/>
              </a:p>
            </p:txBody>
          </p:sp>
          <p:sp>
            <p:nvSpPr>
              <p:cNvPr id="58400" name="Line 9"/>
              <p:cNvSpPr>
                <a:spLocks noChangeShapeType="1"/>
              </p:cNvSpPr>
              <p:nvPr/>
            </p:nvSpPr>
            <p:spPr bwMode="auto">
              <a:xfrm>
                <a:off x="7543800" y="2959100"/>
                <a:ext cx="0" cy="3225800"/>
              </a:xfrm>
              <a:prstGeom prst="line">
                <a:avLst/>
              </a:prstGeom>
              <a:noFill/>
              <a:ln w="127000">
                <a:solidFill>
                  <a:srgbClr val="00FF00"/>
                </a:solidFill>
                <a:round/>
                <a:headEnd/>
                <a:tailEnd/>
              </a:ln>
            </p:spPr>
            <p:txBody>
              <a:bodyPr wrap="none" anchor="ctr"/>
              <a:lstStyle/>
              <a:p>
                <a:endParaRPr lang="en-US"/>
              </a:p>
            </p:txBody>
          </p:sp>
          <p:sp>
            <p:nvSpPr>
              <p:cNvPr id="58401" name="Line 10"/>
              <p:cNvSpPr>
                <a:spLocks noChangeShapeType="1"/>
              </p:cNvSpPr>
              <p:nvPr/>
            </p:nvSpPr>
            <p:spPr bwMode="auto">
              <a:xfrm>
                <a:off x="6705600" y="4711700"/>
                <a:ext cx="0" cy="1473200"/>
              </a:xfrm>
              <a:prstGeom prst="line">
                <a:avLst/>
              </a:prstGeom>
              <a:noFill/>
              <a:ln w="127000">
                <a:solidFill>
                  <a:srgbClr val="00FF00"/>
                </a:solidFill>
                <a:round/>
                <a:headEnd/>
                <a:tailEnd/>
              </a:ln>
            </p:spPr>
            <p:txBody>
              <a:bodyPr wrap="none" anchor="ctr"/>
              <a:lstStyle/>
              <a:p>
                <a:endParaRPr lang="en-US"/>
              </a:p>
            </p:txBody>
          </p:sp>
        </p:grpSp>
        <p:sp>
          <p:nvSpPr>
            <p:cNvPr id="58396" name="Line 13"/>
            <p:cNvSpPr>
              <a:spLocks noChangeShapeType="1"/>
            </p:cNvSpPr>
            <p:nvPr/>
          </p:nvSpPr>
          <p:spPr bwMode="auto">
            <a:xfrm flipH="1">
              <a:off x="1079500" y="2779645"/>
              <a:ext cx="1651000" cy="0"/>
            </a:xfrm>
            <a:prstGeom prst="line">
              <a:avLst/>
            </a:prstGeom>
            <a:noFill/>
            <a:ln w="127000">
              <a:solidFill>
                <a:srgbClr val="00FF00"/>
              </a:solidFill>
              <a:round/>
              <a:headEnd/>
              <a:tailEnd/>
            </a:ln>
          </p:spPr>
          <p:txBody>
            <a:bodyPr wrap="none" anchor="ctr"/>
            <a:lstStyle/>
            <a:p>
              <a:endParaRPr lang="en-US"/>
            </a:p>
          </p:txBody>
        </p:sp>
      </p:grpSp>
      <p:sp>
        <p:nvSpPr>
          <p:cNvPr id="58383" name="Rectangle 16"/>
          <p:cNvSpPr>
            <a:spLocks noChangeArrowheads="1"/>
          </p:cNvSpPr>
          <p:nvPr/>
        </p:nvSpPr>
        <p:spPr bwMode="auto">
          <a:xfrm>
            <a:off x="6707188" y="5181600"/>
            <a:ext cx="1827212" cy="1295400"/>
          </a:xfrm>
          <a:prstGeom prst="rect">
            <a:avLst/>
          </a:prstGeom>
          <a:solidFill>
            <a:schemeClr val="bg1"/>
          </a:solidFill>
          <a:ln w="9525" algn="ctr">
            <a:noFill/>
            <a:miter lim="800000"/>
            <a:headEnd/>
            <a:tailEnd/>
          </a:ln>
        </p:spPr>
        <p:txBody>
          <a:bodyPr wrap="none"/>
          <a:lstStyle/>
          <a:p>
            <a:endParaRPr lang="en-US"/>
          </a:p>
        </p:txBody>
      </p:sp>
      <p:sp>
        <p:nvSpPr>
          <p:cNvPr id="58384" name="Rectangle 19"/>
          <p:cNvSpPr>
            <a:spLocks noChangeArrowheads="1"/>
          </p:cNvSpPr>
          <p:nvPr/>
        </p:nvSpPr>
        <p:spPr bwMode="auto">
          <a:xfrm>
            <a:off x="6573838" y="6172200"/>
            <a:ext cx="2095500" cy="381000"/>
          </a:xfrm>
          <a:prstGeom prst="rect">
            <a:avLst/>
          </a:prstGeom>
          <a:solidFill>
            <a:schemeClr val="tx1"/>
          </a:solidFill>
          <a:ln w="9525" algn="ctr">
            <a:solidFill>
              <a:schemeClr val="tx1"/>
            </a:solidFill>
            <a:miter lim="800000"/>
            <a:headEnd/>
            <a:tailEnd/>
          </a:ln>
        </p:spPr>
        <p:txBody>
          <a:bodyPr wrap="none"/>
          <a:lstStyle/>
          <a:p>
            <a:endParaRPr lang="en-US"/>
          </a:p>
        </p:txBody>
      </p:sp>
      <p:sp>
        <p:nvSpPr>
          <p:cNvPr id="58385" name="TextBox 20"/>
          <p:cNvSpPr txBox="1">
            <a:spLocks noChangeArrowheads="1"/>
          </p:cNvSpPr>
          <p:nvPr/>
        </p:nvSpPr>
        <p:spPr bwMode="auto">
          <a:xfrm>
            <a:off x="4984750" y="4343400"/>
            <a:ext cx="1325563" cy="369888"/>
          </a:xfrm>
          <a:prstGeom prst="rect">
            <a:avLst/>
          </a:prstGeom>
          <a:noFill/>
          <a:ln w="9525">
            <a:noFill/>
            <a:miter lim="800000"/>
            <a:headEnd/>
            <a:tailEnd/>
          </a:ln>
        </p:spPr>
        <p:txBody>
          <a:bodyPr wrap="none">
            <a:spAutoFit/>
          </a:bodyPr>
          <a:lstStyle/>
          <a:p>
            <a:r>
              <a:rPr lang="en-US"/>
              <a:t>S Green St</a:t>
            </a:r>
          </a:p>
        </p:txBody>
      </p:sp>
      <p:sp>
        <p:nvSpPr>
          <p:cNvPr id="58386" name="TextBox 33"/>
          <p:cNvSpPr txBox="1">
            <a:spLocks noChangeArrowheads="1"/>
          </p:cNvSpPr>
          <p:nvPr/>
        </p:nvSpPr>
        <p:spPr bwMode="auto">
          <a:xfrm rot="-5400000">
            <a:off x="5744369" y="4996657"/>
            <a:ext cx="1095375" cy="369887"/>
          </a:xfrm>
          <a:prstGeom prst="rect">
            <a:avLst/>
          </a:prstGeom>
          <a:noFill/>
          <a:ln w="9525">
            <a:noFill/>
            <a:miter lim="800000"/>
            <a:headEnd/>
            <a:tailEnd/>
          </a:ln>
        </p:spPr>
        <p:txBody>
          <a:bodyPr wrap="none">
            <a:spAutoFit/>
          </a:bodyPr>
          <a:lstStyle/>
          <a:p>
            <a:r>
              <a:rPr lang="en-US"/>
              <a:t>Maple St</a:t>
            </a:r>
          </a:p>
        </p:txBody>
      </p:sp>
      <p:sp>
        <p:nvSpPr>
          <p:cNvPr id="58387" name="TextBox 34"/>
          <p:cNvSpPr txBox="1">
            <a:spLocks noChangeArrowheads="1"/>
          </p:cNvSpPr>
          <p:nvPr/>
        </p:nvSpPr>
        <p:spPr bwMode="auto">
          <a:xfrm>
            <a:off x="6281738" y="3206750"/>
            <a:ext cx="890587" cy="368300"/>
          </a:xfrm>
          <a:prstGeom prst="rect">
            <a:avLst/>
          </a:prstGeom>
          <a:noFill/>
          <a:ln w="9525">
            <a:noFill/>
            <a:miter lim="800000"/>
            <a:headEnd/>
            <a:tailEnd/>
          </a:ln>
        </p:spPr>
        <p:txBody>
          <a:bodyPr wrap="none">
            <a:spAutoFit/>
          </a:bodyPr>
          <a:lstStyle/>
          <a:p>
            <a:r>
              <a:rPr lang="en-US"/>
              <a:t>Oak St</a:t>
            </a:r>
          </a:p>
        </p:txBody>
      </p:sp>
      <p:sp>
        <p:nvSpPr>
          <p:cNvPr id="58388" name="TextBox 35"/>
          <p:cNvSpPr txBox="1">
            <a:spLocks noChangeArrowheads="1"/>
          </p:cNvSpPr>
          <p:nvPr/>
        </p:nvSpPr>
        <p:spPr bwMode="auto">
          <a:xfrm rot="-5400000">
            <a:off x="5260181" y="3523457"/>
            <a:ext cx="1196975" cy="369888"/>
          </a:xfrm>
          <a:prstGeom prst="rect">
            <a:avLst/>
          </a:prstGeom>
          <a:noFill/>
          <a:ln w="9525">
            <a:noFill/>
            <a:miter lim="800000"/>
            <a:headEnd/>
            <a:tailEnd/>
          </a:ln>
        </p:spPr>
        <p:txBody>
          <a:bodyPr wrap="none">
            <a:spAutoFit/>
          </a:bodyPr>
          <a:lstStyle/>
          <a:p>
            <a:r>
              <a:rPr lang="en-US"/>
              <a:t> Willow St</a:t>
            </a:r>
          </a:p>
        </p:txBody>
      </p:sp>
      <p:sp>
        <p:nvSpPr>
          <p:cNvPr id="58389" name="TextBox 36"/>
          <p:cNvSpPr txBox="1">
            <a:spLocks noChangeArrowheads="1"/>
          </p:cNvSpPr>
          <p:nvPr/>
        </p:nvSpPr>
        <p:spPr bwMode="auto">
          <a:xfrm rot="-5400000">
            <a:off x="6665913" y="3860800"/>
            <a:ext cx="928688" cy="369887"/>
          </a:xfrm>
          <a:prstGeom prst="rect">
            <a:avLst/>
          </a:prstGeom>
          <a:noFill/>
          <a:ln w="9525">
            <a:noFill/>
            <a:miter lim="800000"/>
            <a:headEnd/>
            <a:tailEnd/>
          </a:ln>
        </p:spPr>
        <p:txBody>
          <a:bodyPr wrap="none">
            <a:spAutoFit/>
          </a:bodyPr>
          <a:lstStyle/>
          <a:p>
            <a:r>
              <a:rPr lang="en-US"/>
              <a:t>Pine St</a:t>
            </a:r>
          </a:p>
        </p:txBody>
      </p:sp>
      <p:pic>
        <p:nvPicPr>
          <p:cNvPr id="58390" name="Picture 7"/>
          <p:cNvPicPr>
            <a:picLocks noChangeAspect="1" noChangeArrowheads="1"/>
          </p:cNvPicPr>
          <p:nvPr/>
        </p:nvPicPr>
        <p:blipFill>
          <a:blip r:embed="rId2" cstate="print"/>
          <a:srcRect/>
          <a:stretch>
            <a:fillRect/>
          </a:stretch>
        </p:blipFill>
        <p:spPr bwMode="auto">
          <a:xfrm>
            <a:off x="4606925" y="3778250"/>
            <a:ext cx="377825" cy="704850"/>
          </a:xfrm>
          <a:prstGeom prst="rect">
            <a:avLst/>
          </a:prstGeom>
          <a:noFill/>
          <a:ln w="9525">
            <a:noFill/>
            <a:miter lim="800000"/>
            <a:headEnd/>
            <a:tailEnd/>
          </a:ln>
        </p:spPr>
      </p:pic>
      <p:sp>
        <p:nvSpPr>
          <p:cNvPr id="58391" name="Oval 12"/>
          <p:cNvSpPr>
            <a:spLocks noChangeArrowheads="1"/>
          </p:cNvSpPr>
          <p:nvPr/>
        </p:nvSpPr>
        <p:spPr bwMode="auto">
          <a:xfrm>
            <a:off x="4646613" y="4387850"/>
            <a:ext cx="292100" cy="292100"/>
          </a:xfrm>
          <a:prstGeom prst="ellipse">
            <a:avLst/>
          </a:prstGeom>
          <a:solidFill>
            <a:schemeClr val="tx2"/>
          </a:solidFill>
          <a:ln w="12700">
            <a:solidFill>
              <a:srgbClr val="000000"/>
            </a:solidFill>
            <a:round/>
            <a:headEnd/>
            <a:tailEnd/>
          </a:ln>
        </p:spPr>
        <p:txBody>
          <a:bodyPr wrap="none" anchor="ctr"/>
          <a:lstStyle/>
          <a:p>
            <a:endParaRPr lang="en-US"/>
          </a:p>
        </p:txBody>
      </p:sp>
      <p:sp>
        <p:nvSpPr>
          <p:cNvPr id="58392" name="Line 8"/>
          <p:cNvSpPr>
            <a:spLocks noChangeShapeType="1"/>
          </p:cNvSpPr>
          <p:nvPr/>
        </p:nvSpPr>
        <p:spPr bwMode="auto">
          <a:xfrm>
            <a:off x="7197725" y="4533900"/>
            <a:ext cx="1930400" cy="0"/>
          </a:xfrm>
          <a:prstGeom prst="line">
            <a:avLst/>
          </a:prstGeom>
          <a:noFill/>
          <a:ln w="127000">
            <a:solidFill>
              <a:srgbClr val="00FF00"/>
            </a:solidFill>
            <a:round/>
            <a:headEnd/>
            <a:tailEnd/>
          </a:ln>
        </p:spPr>
        <p:txBody>
          <a:bodyPr wrap="none" anchor="ctr"/>
          <a:lstStyle/>
          <a:p>
            <a:endParaRPr lang="en-US"/>
          </a:p>
        </p:txBody>
      </p:sp>
      <p:sp>
        <p:nvSpPr>
          <p:cNvPr id="58393" name="TextBox 40"/>
          <p:cNvSpPr txBox="1">
            <a:spLocks noChangeArrowheads="1"/>
          </p:cNvSpPr>
          <p:nvPr/>
        </p:nvSpPr>
        <p:spPr bwMode="auto">
          <a:xfrm>
            <a:off x="7696200" y="4349750"/>
            <a:ext cx="1338263" cy="369888"/>
          </a:xfrm>
          <a:prstGeom prst="rect">
            <a:avLst/>
          </a:prstGeom>
          <a:noFill/>
          <a:ln w="9525">
            <a:noFill/>
            <a:miter lim="800000"/>
            <a:headEnd/>
            <a:tailEnd/>
          </a:ln>
        </p:spPr>
        <p:txBody>
          <a:bodyPr wrap="none">
            <a:spAutoFit/>
          </a:bodyPr>
          <a:lstStyle/>
          <a:p>
            <a:r>
              <a:rPr lang="en-US"/>
              <a:t>N Green St</a:t>
            </a:r>
          </a:p>
        </p:txBody>
      </p:sp>
      <p:sp>
        <p:nvSpPr>
          <p:cNvPr id="58394" name="Content Placeholder 2"/>
          <p:cNvSpPr txBox="1">
            <a:spLocks/>
          </p:cNvSpPr>
          <p:nvPr/>
        </p:nvSpPr>
        <p:spPr bwMode="auto">
          <a:xfrm>
            <a:off x="669925" y="3748088"/>
            <a:ext cx="3543300" cy="1201737"/>
          </a:xfrm>
          <a:prstGeom prst="rect">
            <a:avLst/>
          </a:prstGeom>
          <a:noFill/>
          <a:ln w="9525">
            <a:solidFill>
              <a:srgbClr val="000000"/>
            </a:solidFill>
            <a:miter lim="800000"/>
            <a:headEnd/>
            <a:tailEnd/>
          </a:ln>
        </p:spPr>
        <p:txBody>
          <a:bodyPr>
            <a:spAutoFit/>
          </a:bodyPr>
          <a:lstStyle/>
          <a:p>
            <a:pPr eaLnBrk="0" hangingPunct="0">
              <a:spcAft>
                <a:spcPct val="30000"/>
              </a:spcAft>
              <a:buClr>
                <a:schemeClr val="tx1"/>
              </a:buClr>
            </a:pPr>
            <a:r>
              <a:rPr lang="en-US" dirty="0">
                <a:latin typeface="Andy"/>
              </a:rPr>
              <a:t>The system matched the </a:t>
            </a:r>
            <a:r>
              <a:rPr lang="en-US" dirty="0" smtClean="0">
                <a:latin typeface="Andy"/>
              </a:rPr>
              <a:t>PowerSchool </a:t>
            </a:r>
            <a:r>
              <a:rPr lang="en-US" dirty="0">
                <a:latin typeface="Andy"/>
              </a:rPr>
              <a:t>address to an address in the Geocode, therefore this student is ‘located’.</a:t>
            </a:r>
          </a:p>
        </p:txBody>
      </p:sp>
    </p:spTree>
    <p:extLst>
      <p:ext uri="{BB962C8B-B14F-4D97-AF65-F5344CB8AC3E}">
        <p14:creationId xmlns:p14="http://schemas.microsoft.com/office/powerpoint/2010/main" val="170054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304800"/>
            <a:ext cx="8229600" cy="1143000"/>
          </a:xfrm>
        </p:spPr>
        <p:txBody>
          <a:bodyPr/>
          <a:lstStyle/>
          <a:p>
            <a:r>
              <a:rPr lang="en-US" dirty="0" smtClean="0"/>
              <a:t>Missing or Incomplete </a:t>
            </a:r>
            <a:br>
              <a:rPr lang="en-US" dirty="0" smtClean="0"/>
            </a:br>
            <a:r>
              <a:rPr lang="en-US" dirty="0" smtClean="0"/>
              <a:t>Street Information</a:t>
            </a:r>
          </a:p>
        </p:txBody>
      </p:sp>
      <p:sp>
        <p:nvSpPr>
          <p:cNvPr id="57346" name="Content Placeholder 2"/>
          <p:cNvSpPr>
            <a:spLocks noGrp="1"/>
          </p:cNvSpPr>
          <p:nvPr>
            <p:ph idx="1"/>
          </p:nvPr>
        </p:nvSpPr>
        <p:spPr>
          <a:xfrm>
            <a:off x="304800" y="1676400"/>
            <a:ext cx="8305800" cy="3859518"/>
          </a:xfrm>
        </p:spPr>
        <p:txBody>
          <a:bodyPr/>
          <a:lstStyle/>
          <a:p>
            <a:r>
              <a:rPr lang="en-US" sz="2400" dirty="0" smtClean="0"/>
              <a:t>It is important that student addressing is parsed out correctly in order for the Student Upload to work correctly.</a:t>
            </a:r>
            <a:endParaRPr lang="en-US" sz="2400" dirty="0"/>
          </a:p>
          <a:p>
            <a:r>
              <a:rPr lang="en-US" sz="2400" dirty="0" smtClean="0"/>
              <a:t>Pay attention not only to Prefix and Suffix information but also to the official spelling and spacing of street names throughout your district.</a:t>
            </a:r>
            <a:endParaRPr lang="en-US" sz="2400" dirty="0"/>
          </a:p>
          <a:p>
            <a:r>
              <a:rPr lang="en-US" sz="2400" dirty="0" smtClean="0"/>
              <a:t>Example: </a:t>
            </a:r>
          </a:p>
          <a:p>
            <a:pPr lvl="1"/>
            <a:r>
              <a:rPr lang="en-US" sz="2400" dirty="0" smtClean="0"/>
              <a:t>Is Pine View one word or two?</a:t>
            </a:r>
          </a:p>
          <a:p>
            <a:pPr lvl="1"/>
            <a:r>
              <a:rPr lang="en-US" sz="2400" dirty="0" smtClean="0"/>
              <a:t>Is Maplewood one word or two?</a:t>
            </a:r>
          </a:p>
        </p:txBody>
      </p:sp>
    </p:spTree>
    <p:extLst>
      <p:ext uri="{BB962C8B-B14F-4D97-AF65-F5344CB8AC3E}">
        <p14:creationId xmlns:p14="http://schemas.microsoft.com/office/powerpoint/2010/main" val="3375474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304800"/>
            <a:ext cx="8229600" cy="1143000"/>
          </a:xfrm>
        </p:spPr>
        <p:txBody>
          <a:bodyPr/>
          <a:lstStyle/>
          <a:p>
            <a:r>
              <a:rPr lang="en-US" dirty="0" smtClean="0"/>
              <a:t>Missing or Incomplete </a:t>
            </a:r>
            <a:br>
              <a:rPr lang="en-US" dirty="0" smtClean="0"/>
            </a:br>
            <a:r>
              <a:rPr lang="en-US" dirty="0" smtClean="0"/>
              <a:t>Street Information</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254" t="11560" r="65272" b="68866"/>
          <a:stretch/>
        </p:blipFill>
        <p:spPr bwMode="auto">
          <a:xfrm>
            <a:off x="152400" y="1676400"/>
            <a:ext cx="5981700" cy="21626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31" t="66455" r="68969" b="14724"/>
          <a:stretch/>
        </p:blipFill>
        <p:spPr bwMode="auto">
          <a:xfrm>
            <a:off x="161924" y="3886200"/>
            <a:ext cx="5972176" cy="21045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18738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304800"/>
            <a:ext cx="8229600" cy="1143000"/>
          </a:xfrm>
        </p:spPr>
        <p:txBody>
          <a:bodyPr/>
          <a:lstStyle/>
          <a:p>
            <a:r>
              <a:rPr lang="en-US" dirty="0" smtClean="0"/>
              <a:t>Missing or Incomplete </a:t>
            </a:r>
            <a:br>
              <a:rPr lang="en-US" dirty="0" smtClean="0"/>
            </a:br>
            <a:r>
              <a:rPr lang="en-US" dirty="0" smtClean="0"/>
              <a:t>Street Information</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88" t="5841" r="65874" b="46842"/>
          <a:stretch/>
        </p:blipFill>
        <p:spPr bwMode="auto">
          <a:xfrm>
            <a:off x="304800" y="1524000"/>
            <a:ext cx="6172200" cy="4419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87716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304800"/>
            <a:ext cx="8229600" cy="1143000"/>
          </a:xfrm>
        </p:spPr>
        <p:txBody>
          <a:bodyPr/>
          <a:lstStyle/>
          <a:p>
            <a:r>
              <a:rPr lang="en-US" dirty="0" smtClean="0"/>
              <a:t>Missing or Incomplete </a:t>
            </a:r>
            <a:br>
              <a:rPr lang="en-US" dirty="0" smtClean="0"/>
            </a:br>
            <a:r>
              <a:rPr lang="en-US" dirty="0" smtClean="0"/>
              <a:t>Street Information</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37" t="10773" r="65396" b="63009"/>
          <a:stretch/>
        </p:blipFill>
        <p:spPr bwMode="auto">
          <a:xfrm>
            <a:off x="4038600" y="1600200"/>
            <a:ext cx="4876800" cy="381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Content Placeholder 2"/>
          <p:cNvSpPr>
            <a:spLocks noGrp="1"/>
          </p:cNvSpPr>
          <p:nvPr>
            <p:ph idx="1"/>
          </p:nvPr>
        </p:nvSpPr>
        <p:spPr>
          <a:xfrm>
            <a:off x="152400" y="1676400"/>
            <a:ext cx="3886200" cy="3985706"/>
          </a:xfrm>
        </p:spPr>
        <p:txBody>
          <a:bodyPr/>
          <a:lstStyle/>
          <a:p>
            <a:r>
              <a:rPr lang="en-US" sz="2000" dirty="0" smtClean="0"/>
              <a:t>Pay Attention to the correct spelling for street names that contain numbers</a:t>
            </a:r>
          </a:p>
          <a:p>
            <a:endParaRPr lang="en-US" sz="2000" dirty="0"/>
          </a:p>
          <a:p>
            <a:r>
              <a:rPr lang="en-US" sz="2000" dirty="0" smtClean="0"/>
              <a:t>Is It…</a:t>
            </a:r>
          </a:p>
          <a:p>
            <a:pPr lvl="1"/>
            <a:r>
              <a:rPr lang="en-US" sz="1800" dirty="0" smtClean="0"/>
              <a:t>10</a:t>
            </a:r>
            <a:r>
              <a:rPr lang="en-US" sz="1800" baseline="30000" dirty="0" smtClean="0"/>
              <a:t>th</a:t>
            </a:r>
            <a:r>
              <a:rPr lang="en-US" sz="1800" dirty="0" smtClean="0"/>
              <a:t> Street or Tenth Street?</a:t>
            </a:r>
          </a:p>
          <a:p>
            <a:pPr lvl="1"/>
            <a:r>
              <a:rPr lang="en-US" sz="1800" dirty="0" smtClean="0"/>
              <a:t>1</a:t>
            </a:r>
            <a:r>
              <a:rPr lang="en-US" sz="1800" baseline="30000" dirty="0" smtClean="0"/>
              <a:t>st</a:t>
            </a:r>
            <a:r>
              <a:rPr lang="en-US" sz="1800" dirty="0" smtClean="0"/>
              <a:t> Avenue or First Avenue?</a:t>
            </a:r>
          </a:p>
          <a:p>
            <a:endParaRPr lang="en-US" sz="1800" dirty="0"/>
          </a:p>
          <a:p>
            <a:r>
              <a:rPr lang="en-US" sz="1800" dirty="0" smtClean="0"/>
              <a:t>You May Have Both... </a:t>
            </a:r>
          </a:p>
          <a:p>
            <a:pPr lvl="1"/>
            <a:r>
              <a:rPr lang="en-US" sz="1800" dirty="0" smtClean="0"/>
              <a:t>First Street and a</a:t>
            </a:r>
          </a:p>
          <a:p>
            <a:pPr lvl="1"/>
            <a:r>
              <a:rPr lang="en-US" sz="1800" dirty="0" smtClean="0"/>
              <a:t>1</a:t>
            </a:r>
            <a:r>
              <a:rPr lang="en-US" sz="1800" baseline="30000" dirty="0" smtClean="0"/>
              <a:t>st</a:t>
            </a:r>
            <a:r>
              <a:rPr lang="en-US" sz="1800" dirty="0" smtClean="0"/>
              <a:t> Street</a:t>
            </a:r>
          </a:p>
        </p:txBody>
      </p:sp>
    </p:spTree>
    <p:extLst>
      <p:ext uri="{BB962C8B-B14F-4D97-AF65-F5344CB8AC3E}">
        <p14:creationId xmlns:p14="http://schemas.microsoft.com/office/powerpoint/2010/main" val="2252555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304800"/>
            <a:ext cx="8229600" cy="1143000"/>
          </a:xfrm>
        </p:spPr>
        <p:txBody>
          <a:bodyPr/>
          <a:lstStyle/>
          <a:p>
            <a:r>
              <a:rPr lang="en-US" dirty="0" smtClean="0"/>
              <a:t>Missing or Incomplete </a:t>
            </a:r>
            <a:br>
              <a:rPr lang="en-US" dirty="0" smtClean="0"/>
            </a:br>
            <a:r>
              <a:rPr lang="en-US" dirty="0" smtClean="0"/>
              <a:t>Street Information</a:t>
            </a:r>
          </a:p>
        </p:txBody>
      </p:sp>
      <p:sp>
        <p:nvSpPr>
          <p:cNvPr id="5" name="Content Placeholder 2"/>
          <p:cNvSpPr>
            <a:spLocks noGrp="1"/>
          </p:cNvSpPr>
          <p:nvPr>
            <p:ph idx="1"/>
          </p:nvPr>
        </p:nvSpPr>
        <p:spPr>
          <a:xfrm>
            <a:off x="152400" y="1676400"/>
            <a:ext cx="8839200" cy="4672048"/>
          </a:xfrm>
        </p:spPr>
        <p:txBody>
          <a:bodyPr/>
          <a:lstStyle/>
          <a:p>
            <a:r>
              <a:rPr lang="en-US" sz="2000" dirty="0" smtClean="0"/>
              <a:t>Other mistakes seen across the state involve student addressing in PowerSchool missing the street type entirely</a:t>
            </a:r>
          </a:p>
          <a:p>
            <a:endParaRPr lang="en-US" sz="2000" dirty="0" smtClean="0"/>
          </a:p>
          <a:p>
            <a:r>
              <a:rPr lang="en-US" sz="2000" dirty="0" smtClean="0"/>
              <a:t>Examples:</a:t>
            </a:r>
            <a:endParaRPr lang="en-US" sz="2000" dirty="0"/>
          </a:p>
          <a:p>
            <a:pPr lvl="1"/>
            <a:r>
              <a:rPr lang="en-US" sz="2000" dirty="0" smtClean="0"/>
              <a:t>356 Maple Leaf</a:t>
            </a:r>
          </a:p>
          <a:p>
            <a:pPr lvl="2"/>
            <a:r>
              <a:rPr lang="en-US" sz="1800" dirty="0" smtClean="0"/>
              <a:t>Maple Leaf what? … Road, Street, Avenue, Boulevard, </a:t>
            </a:r>
            <a:r>
              <a:rPr lang="en-US" sz="1800" dirty="0" err="1" smtClean="0"/>
              <a:t>etc</a:t>
            </a:r>
            <a:r>
              <a:rPr lang="en-US" sz="1800" dirty="0"/>
              <a:t> </a:t>
            </a:r>
            <a:r>
              <a:rPr lang="en-US" sz="1800" dirty="0" smtClean="0"/>
              <a:t>is missing</a:t>
            </a:r>
          </a:p>
          <a:p>
            <a:pPr lvl="2"/>
            <a:r>
              <a:rPr lang="en-US" sz="1800" dirty="0" smtClean="0"/>
              <a:t>Parent may have left off the Street Type or PowerSchool Data Entry Error</a:t>
            </a:r>
          </a:p>
          <a:p>
            <a:pPr lvl="1"/>
            <a:r>
              <a:rPr lang="en-US" sz="2000" dirty="0" smtClean="0"/>
              <a:t>356 Maplewood Road</a:t>
            </a:r>
          </a:p>
          <a:p>
            <a:pPr lvl="2"/>
            <a:r>
              <a:rPr lang="en-US" sz="1800" dirty="0" smtClean="0"/>
              <a:t>Is actually Maplewood Lane as the parent supplied the incorrect information and the data manager was just typing in the information on the student registration form</a:t>
            </a:r>
          </a:p>
          <a:p>
            <a:endParaRPr lang="en-US" sz="1800" dirty="0"/>
          </a:p>
          <a:p>
            <a:endParaRPr lang="en-US" sz="1800" dirty="0" smtClean="0"/>
          </a:p>
        </p:txBody>
      </p:sp>
    </p:spTree>
    <p:extLst>
      <p:ext uri="{BB962C8B-B14F-4D97-AF65-F5344CB8AC3E}">
        <p14:creationId xmlns:p14="http://schemas.microsoft.com/office/powerpoint/2010/main" val="1883882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idx="4294967295"/>
          </p:nvPr>
        </p:nvSpPr>
        <p:spPr>
          <a:xfrm>
            <a:off x="0" y="0"/>
            <a:ext cx="8229600" cy="1143000"/>
          </a:xfrm>
        </p:spPr>
        <p:txBody>
          <a:bodyPr/>
          <a:lstStyle/>
          <a:p>
            <a:r>
              <a:rPr lang="en-US" sz="3600" b="1" dirty="0" smtClean="0">
                <a:solidFill>
                  <a:srgbClr val="0099CC"/>
                </a:solidFill>
                <a:cs typeface="Arial" charset="0"/>
              </a:rPr>
              <a:t>What Is TIMS?</a:t>
            </a:r>
            <a:endParaRPr lang="en-US" dirty="0" smtClean="0">
              <a:solidFill>
                <a:srgbClr val="0099CC"/>
              </a:solidFill>
            </a:endParaRPr>
          </a:p>
        </p:txBody>
      </p:sp>
      <p:sp>
        <p:nvSpPr>
          <p:cNvPr id="3" name="Content Placeholder 2"/>
          <p:cNvSpPr>
            <a:spLocks noGrp="1"/>
          </p:cNvSpPr>
          <p:nvPr>
            <p:ph idx="4294967295"/>
          </p:nvPr>
        </p:nvSpPr>
        <p:spPr>
          <a:xfrm>
            <a:off x="0" y="838200"/>
            <a:ext cx="8229600" cy="5668963"/>
          </a:xfrm>
        </p:spPr>
        <p:txBody>
          <a:bodyPr/>
          <a:lstStyle/>
          <a:p>
            <a:pPr algn="ctr">
              <a:buNone/>
              <a:defRPr/>
            </a:pPr>
            <a:r>
              <a:rPr lang="en-US" sz="3200" b="1" i="1" dirty="0" smtClean="0">
                <a:solidFill>
                  <a:srgbClr val="000000"/>
                </a:solidFill>
                <a:cs typeface="Arial" charset="0"/>
              </a:rPr>
              <a:t>Transportation Information </a:t>
            </a:r>
          </a:p>
          <a:p>
            <a:pPr algn="ctr">
              <a:buNone/>
              <a:defRPr/>
            </a:pPr>
            <a:r>
              <a:rPr lang="en-US" sz="3200" b="1" i="1" dirty="0" smtClean="0">
                <a:solidFill>
                  <a:srgbClr val="000000"/>
                </a:solidFill>
                <a:cs typeface="Arial" charset="0"/>
              </a:rPr>
              <a:t>Management System</a:t>
            </a:r>
            <a:endParaRPr lang="en-US" sz="3200" b="1" dirty="0">
              <a:solidFill>
                <a:srgbClr val="000000"/>
              </a:solidFill>
              <a:cs typeface="Arial" charset="0"/>
            </a:endParaRPr>
          </a:p>
          <a:p>
            <a:pPr algn="just">
              <a:defRPr/>
            </a:pPr>
            <a:r>
              <a:rPr lang="en-US" sz="2800" dirty="0" smtClean="0"/>
              <a:t>TIMS is essentially the use of School Bus Routing Software to track buses, students, stop locations, driver hours, travel times, and more! </a:t>
            </a:r>
          </a:p>
          <a:p>
            <a:pPr algn="just">
              <a:defRPr/>
            </a:pPr>
            <a:endParaRPr lang="en-US" sz="2800" dirty="0" smtClean="0">
              <a:solidFill>
                <a:srgbClr val="000000"/>
              </a:solidFill>
              <a:cs typeface="Arial" charset="0"/>
            </a:endParaRPr>
          </a:p>
          <a:p>
            <a:pPr algn="just">
              <a:defRPr/>
            </a:pPr>
            <a:r>
              <a:rPr lang="en-US" sz="2800" dirty="0" smtClean="0">
                <a:solidFill>
                  <a:srgbClr val="000000"/>
                </a:solidFill>
                <a:cs typeface="Arial" charset="0"/>
              </a:rPr>
              <a:t>TIMS offers the ability to examine and track current school bus routes and analyze potential efficiency improvements before implementing them on the road.</a:t>
            </a:r>
            <a:endParaRPr lang="en-US" sz="2800" dirty="0">
              <a:solidFill>
                <a:srgbClr val="000000"/>
              </a:solidFill>
              <a:cs typeface="Arial" charset="0"/>
            </a:endParaRPr>
          </a:p>
          <a:p>
            <a:pPr marL="0" indent="0">
              <a:buFont typeface="Arial" charset="0"/>
              <a:buNone/>
              <a:defRPr/>
            </a:pPr>
            <a:endParaRPr lang="en-US" dirty="0"/>
          </a:p>
        </p:txBody>
      </p:sp>
      <p:sp>
        <p:nvSpPr>
          <p:cNvPr id="38915" name="Rectangle 4"/>
          <p:cNvSpPr>
            <a:spLocks noChangeArrowheads="1"/>
          </p:cNvSpPr>
          <p:nvPr/>
        </p:nvSpPr>
        <p:spPr bwMode="auto">
          <a:xfrm>
            <a:off x="1581150" y="6235700"/>
            <a:ext cx="5981700" cy="430213"/>
          </a:xfrm>
          <a:prstGeom prst="rect">
            <a:avLst/>
          </a:prstGeom>
          <a:noFill/>
          <a:ln w="9525">
            <a:noFill/>
            <a:miter lim="800000"/>
            <a:headEnd/>
            <a:tailEnd/>
          </a:ln>
        </p:spPr>
        <p:txBody>
          <a:bodyPr wrap="none" lIns="0" tIns="0" rIns="0" bIns="0">
            <a:spAutoFit/>
          </a:bodyPr>
          <a:lstStyle/>
          <a:p>
            <a:pPr algn="ctr"/>
            <a:r>
              <a:rPr lang="en-US" sz="1400">
                <a:solidFill>
                  <a:srgbClr val="000000"/>
                </a:solidFill>
                <a:cs typeface="Arial" charset="0"/>
              </a:rPr>
              <a:t>Policies of the NC State Board of Education Regarding Pupil Transportation</a:t>
            </a:r>
          </a:p>
          <a:p>
            <a:pPr algn="ctr"/>
            <a:r>
              <a:rPr lang="en-US" sz="1400">
                <a:solidFill>
                  <a:srgbClr val="000000"/>
                </a:solidFill>
                <a:cs typeface="Arial" charset="0"/>
              </a:rPr>
              <a:t>Policy #TCS-H-002, 16 NCAC 6B.004</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304800"/>
            <a:ext cx="8229600" cy="1143000"/>
          </a:xfrm>
        </p:spPr>
        <p:txBody>
          <a:bodyPr/>
          <a:lstStyle/>
          <a:p>
            <a:r>
              <a:rPr lang="en-US" dirty="0" smtClean="0"/>
              <a:t>Missing or Incomplete </a:t>
            </a:r>
            <a:br>
              <a:rPr lang="en-US" dirty="0" smtClean="0"/>
            </a:br>
            <a:r>
              <a:rPr lang="en-US" dirty="0" smtClean="0"/>
              <a:t>Street Information</a:t>
            </a:r>
          </a:p>
        </p:txBody>
      </p:sp>
      <p:sp>
        <p:nvSpPr>
          <p:cNvPr id="5" name="Content Placeholder 2"/>
          <p:cNvSpPr>
            <a:spLocks noGrp="1"/>
          </p:cNvSpPr>
          <p:nvPr>
            <p:ph idx="1"/>
          </p:nvPr>
        </p:nvSpPr>
        <p:spPr>
          <a:xfrm>
            <a:off x="152400" y="1676400"/>
            <a:ext cx="8839200" cy="729430"/>
          </a:xfrm>
        </p:spPr>
        <p:txBody>
          <a:bodyPr/>
          <a:lstStyle/>
          <a:p>
            <a:endParaRPr lang="en-US" sz="1800" dirty="0"/>
          </a:p>
          <a:p>
            <a:endParaRPr lang="en-US" sz="1800" dirty="0" smtClean="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31" t="66455" r="74333" b="27838"/>
          <a:stretch/>
        </p:blipFill>
        <p:spPr bwMode="auto">
          <a:xfrm>
            <a:off x="3114675" y="2209800"/>
            <a:ext cx="4048125" cy="1219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Content Placeholder 2"/>
          <p:cNvSpPr txBox="1">
            <a:spLocks/>
          </p:cNvSpPr>
          <p:nvPr/>
        </p:nvSpPr>
        <p:spPr bwMode="auto">
          <a:xfrm>
            <a:off x="304801" y="1600200"/>
            <a:ext cx="8658224" cy="33055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0"/>
              </a:spcBef>
              <a:spcAft>
                <a:spcPct val="30000"/>
              </a:spcAft>
              <a:buClr>
                <a:schemeClr val="tx1"/>
              </a:buClr>
              <a:buChar char="•"/>
              <a:defRPr sz="3000">
                <a:solidFill>
                  <a:schemeClr val="tx1"/>
                </a:solidFill>
                <a:latin typeface="+mn-lt"/>
                <a:ea typeface="+mn-ea"/>
                <a:cs typeface="+mn-cs"/>
              </a:defRPr>
            </a:lvl1pPr>
            <a:lvl2pPr marL="742950" indent="-285750" algn="l" rtl="0" eaLnBrk="0" fontAlgn="base" hangingPunct="0">
              <a:spcBef>
                <a:spcPct val="0"/>
              </a:spcBef>
              <a:spcAft>
                <a:spcPct val="30000"/>
              </a:spcAft>
              <a:buClr>
                <a:schemeClr val="tx1"/>
              </a:buClr>
              <a:buChar char="–"/>
              <a:defRPr sz="3000">
                <a:solidFill>
                  <a:schemeClr val="tx1"/>
                </a:solidFill>
                <a:latin typeface="+mn-lt"/>
              </a:defRPr>
            </a:lvl2pPr>
            <a:lvl3pPr marL="1143000" indent="-228600" algn="l" rtl="0" eaLnBrk="0" fontAlgn="base" hangingPunct="0">
              <a:spcBef>
                <a:spcPct val="0"/>
              </a:spcBef>
              <a:spcAft>
                <a:spcPct val="30000"/>
              </a:spcAft>
              <a:buClr>
                <a:schemeClr val="tx1"/>
              </a:buClr>
              <a:buChar char="•"/>
              <a:defRPr sz="3000">
                <a:solidFill>
                  <a:schemeClr val="tx1"/>
                </a:solidFill>
                <a:latin typeface="+mn-lt"/>
              </a:defRPr>
            </a:lvl3pPr>
            <a:lvl4pPr marL="1600200" indent="-228600" algn="l" rtl="0" eaLnBrk="0" fontAlgn="base" hangingPunct="0">
              <a:spcBef>
                <a:spcPct val="0"/>
              </a:spcBef>
              <a:spcAft>
                <a:spcPct val="30000"/>
              </a:spcAft>
              <a:buClr>
                <a:schemeClr val="tx1"/>
              </a:buClr>
              <a:buChar char="–"/>
              <a:defRPr sz="3000">
                <a:solidFill>
                  <a:schemeClr val="tx1"/>
                </a:solidFill>
                <a:latin typeface="+mn-lt"/>
              </a:defRPr>
            </a:lvl4pPr>
            <a:lvl5pPr marL="2057400" indent="-228600" algn="l" rtl="0" eaLnBrk="0" fontAlgn="base" hangingPunct="0">
              <a:spcBef>
                <a:spcPct val="0"/>
              </a:spcBef>
              <a:spcAft>
                <a:spcPct val="30000"/>
              </a:spcAft>
              <a:buClr>
                <a:schemeClr val="tx1"/>
              </a:buClr>
              <a:buChar char="»"/>
              <a:defRPr sz="3000">
                <a:solidFill>
                  <a:schemeClr val="tx1"/>
                </a:solidFill>
                <a:latin typeface="+mn-lt"/>
              </a:defRPr>
            </a:lvl5pPr>
            <a:lvl6pPr marL="2514600" indent="-228600" algn="l" rtl="0" fontAlgn="base">
              <a:spcBef>
                <a:spcPct val="0"/>
              </a:spcBef>
              <a:spcAft>
                <a:spcPct val="30000"/>
              </a:spcAft>
              <a:buClr>
                <a:schemeClr val="tx1"/>
              </a:buClr>
              <a:buChar char="»"/>
              <a:defRPr sz="3000">
                <a:solidFill>
                  <a:schemeClr val="tx1"/>
                </a:solidFill>
                <a:latin typeface="+mn-lt"/>
              </a:defRPr>
            </a:lvl6pPr>
            <a:lvl7pPr marL="2971800" indent="-228600" algn="l" rtl="0" fontAlgn="base">
              <a:spcBef>
                <a:spcPct val="0"/>
              </a:spcBef>
              <a:spcAft>
                <a:spcPct val="30000"/>
              </a:spcAft>
              <a:buClr>
                <a:schemeClr val="tx1"/>
              </a:buClr>
              <a:buChar char="»"/>
              <a:defRPr sz="3000">
                <a:solidFill>
                  <a:schemeClr val="tx1"/>
                </a:solidFill>
                <a:latin typeface="+mn-lt"/>
              </a:defRPr>
            </a:lvl7pPr>
            <a:lvl8pPr marL="3429000" indent="-228600" algn="l" rtl="0" fontAlgn="base">
              <a:spcBef>
                <a:spcPct val="0"/>
              </a:spcBef>
              <a:spcAft>
                <a:spcPct val="30000"/>
              </a:spcAft>
              <a:buClr>
                <a:schemeClr val="tx1"/>
              </a:buClr>
              <a:buChar char="»"/>
              <a:defRPr sz="3000">
                <a:solidFill>
                  <a:schemeClr val="tx1"/>
                </a:solidFill>
                <a:latin typeface="+mn-lt"/>
              </a:defRPr>
            </a:lvl8pPr>
            <a:lvl9pPr marL="3886200" indent="-228600" algn="l" rtl="0" fontAlgn="base">
              <a:spcBef>
                <a:spcPct val="0"/>
              </a:spcBef>
              <a:spcAft>
                <a:spcPct val="30000"/>
              </a:spcAft>
              <a:buClr>
                <a:schemeClr val="tx1"/>
              </a:buClr>
              <a:buChar char="»"/>
              <a:defRPr sz="3000">
                <a:solidFill>
                  <a:schemeClr val="tx1"/>
                </a:solidFill>
                <a:latin typeface="+mn-lt"/>
              </a:defRPr>
            </a:lvl9pPr>
          </a:lstStyle>
          <a:p>
            <a:r>
              <a:rPr lang="en-US" sz="2400" kern="0" dirty="0" smtClean="0"/>
              <a:t>This example shows three different Maple Streets in the School District.</a:t>
            </a:r>
          </a:p>
          <a:p>
            <a:endParaRPr lang="en-US" sz="2400" kern="0" dirty="0" smtClean="0"/>
          </a:p>
          <a:p>
            <a:endParaRPr lang="en-US" sz="2400" kern="0" dirty="0" smtClean="0"/>
          </a:p>
          <a:p>
            <a:r>
              <a:rPr lang="en-US" sz="2400" kern="0" dirty="0" smtClean="0"/>
              <a:t>Each of these are their own street with their own addressing</a:t>
            </a:r>
          </a:p>
          <a:p>
            <a:pPr lvl="1"/>
            <a:r>
              <a:rPr lang="en-US" sz="2000" kern="0" dirty="0" smtClean="0"/>
              <a:t>If the student lives at 501 N Maple Street but the “N” Prefix is left off, then TIMS may place the student on the other side of the county, where the address of 501 Maple Street is actually located</a:t>
            </a:r>
          </a:p>
        </p:txBody>
      </p:sp>
    </p:spTree>
    <p:extLst>
      <p:ext uri="{BB962C8B-B14F-4D97-AF65-F5344CB8AC3E}">
        <p14:creationId xmlns:p14="http://schemas.microsoft.com/office/powerpoint/2010/main" val="1939920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304800"/>
            <a:ext cx="8229600" cy="1143000"/>
          </a:xfrm>
        </p:spPr>
        <p:txBody>
          <a:bodyPr/>
          <a:lstStyle/>
          <a:p>
            <a:r>
              <a:rPr lang="en-US" dirty="0" smtClean="0"/>
              <a:t>Duplicate Street Names</a:t>
            </a:r>
          </a:p>
        </p:txBody>
      </p:sp>
      <p:sp>
        <p:nvSpPr>
          <p:cNvPr id="5" name="Content Placeholder 2"/>
          <p:cNvSpPr>
            <a:spLocks noGrp="1"/>
          </p:cNvSpPr>
          <p:nvPr>
            <p:ph idx="1"/>
          </p:nvPr>
        </p:nvSpPr>
        <p:spPr>
          <a:xfrm>
            <a:off x="152400" y="1676400"/>
            <a:ext cx="8839200" cy="729430"/>
          </a:xfrm>
        </p:spPr>
        <p:txBody>
          <a:bodyPr/>
          <a:lstStyle/>
          <a:p>
            <a:endParaRPr lang="en-US" sz="1800" dirty="0"/>
          </a:p>
          <a:p>
            <a:endParaRPr lang="en-US" sz="1800" dirty="0" smtClean="0"/>
          </a:p>
        </p:txBody>
      </p:sp>
      <p:sp>
        <p:nvSpPr>
          <p:cNvPr id="6" name="Content Placeholder 2"/>
          <p:cNvSpPr txBox="1">
            <a:spLocks/>
          </p:cNvSpPr>
          <p:nvPr/>
        </p:nvSpPr>
        <p:spPr bwMode="auto">
          <a:xfrm>
            <a:off x="304801" y="1295400"/>
            <a:ext cx="8658224" cy="48197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0"/>
              </a:spcBef>
              <a:spcAft>
                <a:spcPct val="30000"/>
              </a:spcAft>
              <a:buClr>
                <a:schemeClr val="tx1"/>
              </a:buClr>
              <a:buChar char="•"/>
              <a:defRPr sz="3000">
                <a:solidFill>
                  <a:schemeClr val="tx1"/>
                </a:solidFill>
                <a:latin typeface="+mn-lt"/>
                <a:ea typeface="+mn-ea"/>
                <a:cs typeface="+mn-cs"/>
              </a:defRPr>
            </a:lvl1pPr>
            <a:lvl2pPr marL="742950" indent="-285750" algn="l" rtl="0" eaLnBrk="0" fontAlgn="base" hangingPunct="0">
              <a:spcBef>
                <a:spcPct val="0"/>
              </a:spcBef>
              <a:spcAft>
                <a:spcPct val="30000"/>
              </a:spcAft>
              <a:buClr>
                <a:schemeClr val="tx1"/>
              </a:buClr>
              <a:buChar char="–"/>
              <a:defRPr sz="3000">
                <a:solidFill>
                  <a:schemeClr val="tx1"/>
                </a:solidFill>
                <a:latin typeface="+mn-lt"/>
              </a:defRPr>
            </a:lvl2pPr>
            <a:lvl3pPr marL="1143000" indent="-228600" algn="l" rtl="0" eaLnBrk="0" fontAlgn="base" hangingPunct="0">
              <a:spcBef>
                <a:spcPct val="0"/>
              </a:spcBef>
              <a:spcAft>
                <a:spcPct val="30000"/>
              </a:spcAft>
              <a:buClr>
                <a:schemeClr val="tx1"/>
              </a:buClr>
              <a:buChar char="•"/>
              <a:defRPr sz="3000">
                <a:solidFill>
                  <a:schemeClr val="tx1"/>
                </a:solidFill>
                <a:latin typeface="+mn-lt"/>
              </a:defRPr>
            </a:lvl3pPr>
            <a:lvl4pPr marL="1600200" indent="-228600" algn="l" rtl="0" eaLnBrk="0" fontAlgn="base" hangingPunct="0">
              <a:spcBef>
                <a:spcPct val="0"/>
              </a:spcBef>
              <a:spcAft>
                <a:spcPct val="30000"/>
              </a:spcAft>
              <a:buClr>
                <a:schemeClr val="tx1"/>
              </a:buClr>
              <a:buChar char="–"/>
              <a:defRPr sz="3000">
                <a:solidFill>
                  <a:schemeClr val="tx1"/>
                </a:solidFill>
                <a:latin typeface="+mn-lt"/>
              </a:defRPr>
            </a:lvl4pPr>
            <a:lvl5pPr marL="2057400" indent="-228600" algn="l" rtl="0" eaLnBrk="0" fontAlgn="base" hangingPunct="0">
              <a:spcBef>
                <a:spcPct val="0"/>
              </a:spcBef>
              <a:spcAft>
                <a:spcPct val="30000"/>
              </a:spcAft>
              <a:buClr>
                <a:schemeClr val="tx1"/>
              </a:buClr>
              <a:buChar char="»"/>
              <a:defRPr sz="3000">
                <a:solidFill>
                  <a:schemeClr val="tx1"/>
                </a:solidFill>
                <a:latin typeface="+mn-lt"/>
              </a:defRPr>
            </a:lvl5pPr>
            <a:lvl6pPr marL="2514600" indent="-228600" algn="l" rtl="0" fontAlgn="base">
              <a:spcBef>
                <a:spcPct val="0"/>
              </a:spcBef>
              <a:spcAft>
                <a:spcPct val="30000"/>
              </a:spcAft>
              <a:buClr>
                <a:schemeClr val="tx1"/>
              </a:buClr>
              <a:buChar char="»"/>
              <a:defRPr sz="3000">
                <a:solidFill>
                  <a:schemeClr val="tx1"/>
                </a:solidFill>
                <a:latin typeface="+mn-lt"/>
              </a:defRPr>
            </a:lvl6pPr>
            <a:lvl7pPr marL="2971800" indent="-228600" algn="l" rtl="0" fontAlgn="base">
              <a:spcBef>
                <a:spcPct val="0"/>
              </a:spcBef>
              <a:spcAft>
                <a:spcPct val="30000"/>
              </a:spcAft>
              <a:buClr>
                <a:schemeClr val="tx1"/>
              </a:buClr>
              <a:buChar char="»"/>
              <a:defRPr sz="3000">
                <a:solidFill>
                  <a:schemeClr val="tx1"/>
                </a:solidFill>
                <a:latin typeface="+mn-lt"/>
              </a:defRPr>
            </a:lvl7pPr>
            <a:lvl8pPr marL="3429000" indent="-228600" algn="l" rtl="0" fontAlgn="base">
              <a:spcBef>
                <a:spcPct val="0"/>
              </a:spcBef>
              <a:spcAft>
                <a:spcPct val="30000"/>
              </a:spcAft>
              <a:buClr>
                <a:schemeClr val="tx1"/>
              </a:buClr>
              <a:buChar char="»"/>
              <a:defRPr sz="3000">
                <a:solidFill>
                  <a:schemeClr val="tx1"/>
                </a:solidFill>
                <a:latin typeface="+mn-lt"/>
              </a:defRPr>
            </a:lvl8pPr>
            <a:lvl9pPr marL="3886200" indent="-228600" algn="l" rtl="0" fontAlgn="base">
              <a:spcBef>
                <a:spcPct val="0"/>
              </a:spcBef>
              <a:spcAft>
                <a:spcPct val="30000"/>
              </a:spcAft>
              <a:buClr>
                <a:schemeClr val="tx1"/>
              </a:buClr>
              <a:buChar char="»"/>
              <a:defRPr sz="3000">
                <a:solidFill>
                  <a:schemeClr val="tx1"/>
                </a:solidFill>
                <a:latin typeface="+mn-lt"/>
              </a:defRPr>
            </a:lvl9pPr>
          </a:lstStyle>
          <a:p>
            <a:r>
              <a:rPr lang="en-US" sz="2400" kern="0" dirty="0" smtClean="0"/>
              <a:t>Sometimes there will be two or more streets with the exact same official street name scattered throughout your district. </a:t>
            </a:r>
          </a:p>
          <a:p>
            <a:r>
              <a:rPr lang="en-US" sz="2400" kern="0" dirty="0" smtClean="0"/>
              <a:t>These are often very common street names like Main Street, Elm Street, Pine Street, etc. that are present in different cities around your county</a:t>
            </a:r>
          </a:p>
          <a:p>
            <a:r>
              <a:rPr lang="en-US" sz="2400" kern="0" dirty="0" smtClean="0"/>
              <a:t>If this is the case, TIMS will then references the Student’s Zip Code to determine which “Pine Street” is correct.</a:t>
            </a:r>
          </a:p>
          <a:p>
            <a:endParaRPr lang="en-US" sz="2400" kern="0" dirty="0"/>
          </a:p>
          <a:p>
            <a:endParaRPr lang="en-US" sz="2400" kern="0" dirty="0" smtClean="0"/>
          </a:p>
          <a:p>
            <a:endParaRPr lang="en-US" sz="2400" kern="0" dirty="0"/>
          </a:p>
          <a:p>
            <a:r>
              <a:rPr lang="en-US" sz="2400" kern="0" dirty="0" smtClean="0"/>
              <a:t>So make sure their Zip Code is correct too!</a:t>
            </a:r>
            <a:endParaRPr lang="en-US" sz="2000" kern="0" dirty="0" smtClean="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88" t="5841" r="65874" b="82197"/>
          <a:stretch/>
        </p:blipFill>
        <p:spPr bwMode="auto">
          <a:xfrm>
            <a:off x="703943" y="4114800"/>
            <a:ext cx="5529943" cy="13375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Oval 7"/>
          <p:cNvSpPr/>
          <p:nvPr/>
        </p:nvSpPr>
        <p:spPr>
          <a:xfrm>
            <a:off x="5486400" y="4914900"/>
            <a:ext cx="747486"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4233747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dirty="0" smtClean="0"/>
              <a:t>Student Addressing</a:t>
            </a:r>
          </a:p>
        </p:txBody>
      </p:sp>
      <p:sp>
        <p:nvSpPr>
          <p:cNvPr id="58370" name="Content Placeholder 2"/>
          <p:cNvSpPr>
            <a:spLocks noGrp="1"/>
          </p:cNvSpPr>
          <p:nvPr>
            <p:ph idx="1"/>
          </p:nvPr>
        </p:nvSpPr>
        <p:spPr>
          <a:xfrm>
            <a:off x="457200" y="1600200"/>
            <a:ext cx="4114800" cy="914400"/>
          </a:xfrm>
        </p:spPr>
        <p:txBody>
          <a:bodyPr/>
          <a:lstStyle/>
          <a:p>
            <a:pPr marL="0" indent="0" algn="ctr">
              <a:buFontTx/>
              <a:buNone/>
            </a:pPr>
            <a:r>
              <a:rPr lang="en-US" sz="1800" dirty="0" smtClean="0"/>
              <a:t>PowerSchool Address</a:t>
            </a:r>
          </a:p>
          <a:p>
            <a:pPr marL="0" indent="0" algn="ctr">
              <a:buFontTx/>
              <a:buNone/>
            </a:pPr>
            <a:r>
              <a:rPr lang="en-US" dirty="0" smtClean="0"/>
              <a:t>505 S Green Street</a:t>
            </a:r>
          </a:p>
        </p:txBody>
      </p:sp>
      <p:sp>
        <p:nvSpPr>
          <p:cNvPr id="58371" name="Content Placeholder 2"/>
          <p:cNvSpPr txBox="1">
            <a:spLocks/>
          </p:cNvSpPr>
          <p:nvPr/>
        </p:nvSpPr>
        <p:spPr bwMode="auto">
          <a:xfrm>
            <a:off x="4343400" y="1600200"/>
            <a:ext cx="4114800" cy="1089025"/>
          </a:xfrm>
          <a:prstGeom prst="rect">
            <a:avLst/>
          </a:prstGeom>
          <a:noFill/>
          <a:ln w="9525">
            <a:noFill/>
            <a:miter lim="800000"/>
            <a:headEnd/>
            <a:tailEnd/>
          </a:ln>
        </p:spPr>
        <p:txBody>
          <a:bodyPr>
            <a:spAutoFit/>
          </a:bodyPr>
          <a:lstStyle/>
          <a:p>
            <a:pPr algn="ctr" eaLnBrk="0" hangingPunct="0">
              <a:spcAft>
                <a:spcPct val="30000"/>
              </a:spcAft>
              <a:buClr>
                <a:schemeClr val="tx1"/>
              </a:buClr>
            </a:pPr>
            <a:r>
              <a:rPr lang="en-US">
                <a:latin typeface="Andy"/>
              </a:rPr>
              <a:t>TIMS address</a:t>
            </a:r>
          </a:p>
          <a:p>
            <a:pPr algn="ctr" eaLnBrk="0" hangingPunct="0">
              <a:spcAft>
                <a:spcPct val="30000"/>
              </a:spcAft>
              <a:buClr>
                <a:schemeClr val="tx1"/>
              </a:buClr>
            </a:pPr>
            <a:r>
              <a:rPr lang="en-US">
                <a:latin typeface="Andy"/>
              </a:rPr>
              <a:t>Num   Pr  Street Name  Type  Suf</a:t>
            </a:r>
          </a:p>
          <a:p>
            <a:pPr eaLnBrk="0" hangingPunct="0">
              <a:spcAft>
                <a:spcPct val="30000"/>
              </a:spcAft>
              <a:buClr>
                <a:schemeClr val="tx1"/>
              </a:buClr>
            </a:pPr>
            <a:r>
              <a:rPr lang="en-US">
                <a:latin typeface="Andy"/>
              </a:rPr>
              <a:t>     505    S       Green           St</a:t>
            </a:r>
          </a:p>
        </p:txBody>
      </p:sp>
      <p:sp>
        <p:nvSpPr>
          <p:cNvPr id="58372" name="Rectangle 5"/>
          <p:cNvSpPr>
            <a:spLocks noChangeArrowheads="1"/>
          </p:cNvSpPr>
          <p:nvPr/>
        </p:nvSpPr>
        <p:spPr bwMode="auto">
          <a:xfrm>
            <a:off x="4648200" y="1965325"/>
            <a:ext cx="3581400" cy="363538"/>
          </a:xfrm>
          <a:prstGeom prst="rect">
            <a:avLst/>
          </a:prstGeom>
          <a:noFill/>
          <a:ln w="9525" algn="ctr">
            <a:solidFill>
              <a:schemeClr val="tx1"/>
            </a:solidFill>
            <a:miter lim="800000"/>
            <a:headEnd/>
            <a:tailEnd/>
          </a:ln>
        </p:spPr>
        <p:txBody>
          <a:bodyPr wrap="none"/>
          <a:lstStyle/>
          <a:p>
            <a:endParaRPr lang="en-US"/>
          </a:p>
        </p:txBody>
      </p:sp>
      <p:cxnSp>
        <p:nvCxnSpPr>
          <p:cNvPr id="58373" name="Straight Connector 7"/>
          <p:cNvCxnSpPr>
            <a:cxnSpLocks noChangeShapeType="1"/>
          </p:cNvCxnSpPr>
          <p:nvPr/>
        </p:nvCxnSpPr>
        <p:spPr bwMode="auto">
          <a:xfrm>
            <a:off x="5257800" y="1965325"/>
            <a:ext cx="0" cy="363538"/>
          </a:xfrm>
          <a:prstGeom prst="line">
            <a:avLst/>
          </a:prstGeom>
          <a:noFill/>
          <a:ln w="9525" algn="ctr">
            <a:solidFill>
              <a:schemeClr val="tx1"/>
            </a:solidFill>
            <a:miter lim="800000"/>
            <a:headEnd/>
            <a:tailEnd/>
          </a:ln>
        </p:spPr>
      </p:cxnSp>
      <p:cxnSp>
        <p:nvCxnSpPr>
          <p:cNvPr id="58374" name="Straight Connector 8"/>
          <p:cNvCxnSpPr>
            <a:cxnSpLocks noChangeShapeType="1"/>
          </p:cNvCxnSpPr>
          <p:nvPr/>
        </p:nvCxnSpPr>
        <p:spPr bwMode="auto">
          <a:xfrm>
            <a:off x="5638800" y="1968500"/>
            <a:ext cx="0" cy="365125"/>
          </a:xfrm>
          <a:prstGeom prst="line">
            <a:avLst/>
          </a:prstGeom>
          <a:noFill/>
          <a:ln w="9525" algn="ctr">
            <a:solidFill>
              <a:schemeClr val="tx1"/>
            </a:solidFill>
            <a:miter lim="800000"/>
            <a:headEnd/>
            <a:tailEnd/>
          </a:ln>
        </p:spPr>
      </p:cxnSp>
      <p:cxnSp>
        <p:nvCxnSpPr>
          <p:cNvPr id="58375" name="Straight Connector 9"/>
          <p:cNvCxnSpPr>
            <a:cxnSpLocks noChangeShapeType="1"/>
          </p:cNvCxnSpPr>
          <p:nvPr/>
        </p:nvCxnSpPr>
        <p:spPr bwMode="auto">
          <a:xfrm>
            <a:off x="7086600" y="1968500"/>
            <a:ext cx="0" cy="365125"/>
          </a:xfrm>
          <a:prstGeom prst="line">
            <a:avLst/>
          </a:prstGeom>
          <a:noFill/>
          <a:ln w="9525" algn="ctr">
            <a:solidFill>
              <a:schemeClr val="tx1"/>
            </a:solidFill>
            <a:miter lim="800000"/>
            <a:headEnd/>
            <a:tailEnd/>
          </a:ln>
        </p:spPr>
      </p:cxnSp>
      <p:cxnSp>
        <p:nvCxnSpPr>
          <p:cNvPr id="58376" name="Straight Connector 10"/>
          <p:cNvCxnSpPr>
            <a:cxnSpLocks noChangeShapeType="1"/>
          </p:cNvCxnSpPr>
          <p:nvPr/>
        </p:nvCxnSpPr>
        <p:spPr bwMode="auto">
          <a:xfrm>
            <a:off x="7696200" y="1968500"/>
            <a:ext cx="0" cy="365125"/>
          </a:xfrm>
          <a:prstGeom prst="line">
            <a:avLst/>
          </a:prstGeom>
          <a:noFill/>
          <a:ln w="9525" algn="ctr">
            <a:solidFill>
              <a:schemeClr val="tx1"/>
            </a:solidFill>
            <a:miter lim="800000"/>
            <a:headEnd/>
            <a:tailEnd/>
          </a:ln>
        </p:spPr>
      </p:cxnSp>
      <p:sp>
        <p:nvSpPr>
          <p:cNvPr id="58377" name="Rectangle 11"/>
          <p:cNvSpPr>
            <a:spLocks noChangeArrowheads="1"/>
          </p:cNvSpPr>
          <p:nvPr/>
        </p:nvSpPr>
        <p:spPr bwMode="auto">
          <a:xfrm>
            <a:off x="4648200" y="2336800"/>
            <a:ext cx="3581400" cy="365125"/>
          </a:xfrm>
          <a:prstGeom prst="rect">
            <a:avLst/>
          </a:prstGeom>
          <a:noFill/>
          <a:ln w="9525" algn="ctr">
            <a:solidFill>
              <a:schemeClr val="tx1"/>
            </a:solidFill>
            <a:miter lim="800000"/>
            <a:headEnd/>
            <a:tailEnd/>
          </a:ln>
        </p:spPr>
        <p:txBody>
          <a:bodyPr wrap="none"/>
          <a:lstStyle/>
          <a:p>
            <a:endParaRPr lang="en-US"/>
          </a:p>
        </p:txBody>
      </p:sp>
      <p:cxnSp>
        <p:nvCxnSpPr>
          <p:cNvPr id="58378" name="Straight Connector 12"/>
          <p:cNvCxnSpPr>
            <a:cxnSpLocks noChangeShapeType="1"/>
          </p:cNvCxnSpPr>
          <p:nvPr/>
        </p:nvCxnSpPr>
        <p:spPr bwMode="auto">
          <a:xfrm>
            <a:off x="5257800" y="2336800"/>
            <a:ext cx="0" cy="365125"/>
          </a:xfrm>
          <a:prstGeom prst="line">
            <a:avLst/>
          </a:prstGeom>
          <a:noFill/>
          <a:ln w="9525" algn="ctr">
            <a:solidFill>
              <a:schemeClr val="tx1"/>
            </a:solidFill>
            <a:miter lim="800000"/>
            <a:headEnd/>
            <a:tailEnd/>
          </a:ln>
        </p:spPr>
      </p:cxnSp>
      <p:cxnSp>
        <p:nvCxnSpPr>
          <p:cNvPr id="58379" name="Straight Connector 13"/>
          <p:cNvCxnSpPr>
            <a:cxnSpLocks noChangeShapeType="1"/>
          </p:cNvCxnSpPr>
          <p:nvPr/>
        </p:nvCxnSpPr>
        <p:spPr bwMode="auto">
          <a:xfrm>
            <a:off x="5638800" y="2341563"/>
            <a:ext cx="0" cy="363537"/>
          </a:xfrm>
          <a:prstGeom prst="line">
            <a:avLst/>
          </a:prstGeom>
          <a:noFill/>
          <a:ln w="9525" algn="ctr">
            <a:solidFill>
              <a:schemeClr val="tx1"/>
            </a:solidFill>
            <a:miter lim="800000"/>
            <a:headEnd/>
            <a:tailEnd/>
          </a:ln>
        </p:spPr>
      </p:cxnSp>
      <p:cxnSp>
        <p:nvCxnSpPr>
          <p:cNvPr id="58380" name="Straight Connector 14"/>
          <p:cNvCxnSpPr>
            <a:cxnSpLocks noChangeShapeType="1"/>
          </p:cNvCxnSpPr>
          <p:nvPr/>
        </p:nvCxnSpPr>
        <p:spPr bwMode="auto">
          <a:xfrm>
            <a:off x="7086600" y="2341563"/>
            <a:ext cx="0" cy="363537"/>
          </a:xfrm>
          <a:prstGeom prst="line">
            <a:avLst/>
          </a:prstGeom>
          <a:noFill/>
          <a:ln w="9525" algn="ctr">
            <a:solidFill>
              <a:schemeClr val="tx1"/>
            </a:solidFill>
            <a:miter lim="800000"/>
            <a:headEnd/>
            <a:tailEnd/>
          </a:ln>
        </p:spPr>
      </p:cxnSp>
      <p:cxnSp>
        <p:nvCxnSpPr>
          <p:cNvPr id="58381" name="Straight Connector 15"/>
          <p:cNvCxnSpPr>
            <a:cxnSpLocks noChangeShapeType="1"/>
          </p:cNvCxnSpPr>
          <p:nvPr/>
        </p:nvCxnSpPr>
        <p:spPr bwMode="auto">
          <a:xfrm>
            <a:off x="7696200" y="2341563"/>
            <a:ext cx="0" cy="363537"/>
          </a:xfrm>
          <a:prstGeom prst="line">
            <a:avLst/>
          </a:prstGeom>
          <a:noFill/>
          <a:ln w="9525" algn="ctr">
            <a:solidFill>
              <a:schemeClr val="tx1"/>
            </a:solidFill>
            <a:miter lim="800000"/>
            <a:headEnd/>
            <a:tailEnd/>
          </a:ln>
        </p:spPr>
      </p:cxnSp>
      <p:grpSp>
        <p:nvGrpSpPr>
          <p:cNvPr id="58382" name="Group 18"/>
          <p:cNvGrpSpPr>
            <a:grpSpLocks/>
          </p:cNvGrpSpPr>
          <p:nvPr/>
        </p:nvGrpSpPr>
        <p:grpSpPr bwMode="auto">
          <a:xfrm>
            <a:off x="4213225" y="2844800"/>
            <a:ext cx="4254500" cy="3225800"/>
            <a:chOff x="1079500" y="1092722"/>
            <a:chExt cx="4254500" cy="3225800"/>
          </a:xfrm>
        </p:grpSpPr>
        <p:grpSp>
          <p:nvGrpSpPr>
            <p:cNvPr id="58395" name="Group 17"/>
            <p:cNvGrpSpPr>
              <a:grpSpLocks/>
            </p:cNvGrpSpPr>
            <p:nvPr/>
          </p:nvGrpSpPr>
          <p:grpSpPr bwMode="auto">
            <a:xfrm>
              <a:off x="2609306" y="1092722"/>
              <a:ext cx="2724694" cy="3225800"/>
              <a:chOff x="6127206" y="2959100"/>
              <a:chExt cx="2724694" cy="3225800"/>
            </a:xfrm>
          </p:grpSpPr>
          <p:sp>
            <p:nvSpPr>
              <p:cNvPr id="58397" name="Line 6"/>
              <p:cNvSpPr>
                <a:spLocks noChangeShapeType="1"/>
              </p:cNvSpPr>
              <p:nvPr/>
            </p:nvSpPr>
            <p:spPr bwMode="auto">
              <a:xfrm>
                <a:off x="6248400" y="3111500"/>
                <a:ext cx="0" cy="1473200"/>
              </a:xfrm>
              <a:prstGeom prst="line">
                <a:avLst/>
              </a:prstGeom>
              <a:noFill/>
              <a:ln w="127000">
                <a:solidFill>
                  <a:srgbClr val="00FF00"/>
                </a:solidFill>
                <a:round/>
                <a:headEnd/>
                <a:tailEnd/>
              </a:ln>
            </p:spPr>
            <p:txBody>
              <a:bodyPr wrap="none" anchor="ctr"/>
              <a:lstStyle/>
              <a:p>
                <a:endParaRPr lang="en-US"/>
              </a:p>
            </p:txBody>
          </p:sp>
          <p:sp>
            <p:nvSpPr>
              <p:cNvPr id="58398" name="Line 7"/>
              <p:cNvSpPr>
                <a:spLocks noChangeShapeType="1"/>
              </p:cNvSpPr>
              <p:nvPr/>
            </p:nvSpPr>
            <p:spPr bwMode="auto">
              <a:xfrm>
                <a:off x="6311900" y="3505200"/>
                <a:ext cx="2540000" cy="0"/>
              </a:xfrm>
              <a:prstGeom prst="line">
                <a:avLst/>
              </a:prstGeom>
              <a:noFill/>
              <a:ln w="127000">
                <a:solidFill>
                  <a:srgbClr val="00FF00"/>
                </a:solidFill>
                <a:round/>
                <a:headEnd/>
                <a:tailEnd/>
              </a:ln>
            </p:spPr>
            <p:txBody>
              <a:bodyPr wrap="none" anchor="ctr"/>
              <a:lstStyle/>
              <a:p>
                <a:endParaRPr lang="en-US"/>
              </a:p>
            </p:txBody>
          </p:sp>
          <p:sp>
            <p:nvSpPr>
              <p:cNvPr id="58399" name="Line 8"/>
              <p:cNvSpPr>
                <a:spLocks noChangeShapeType="1"/>
              </p:cNvSpPr>
              <p:nvPr/>
            </p:nvSpPr>
            <p:spPr bwMode="auto">
              <a:xfrm>
                <a:off x="6127206" y="4648200"/>
                <a:ext cx="1930400" cy="0"/>
              </a:xfrm>
              <a:prstGeom prst="line">
                <a:avLst/>
              </a:prstGeom>
              <a:noFill/>
              <a:ln w="127000">
                <a:solidFill>
                  <a:srgbClr val="00FF00"/>
                </a:solidFill>
                <a:round/>
                <a:headEnd/>
                <a:tailEnd/>
              </a:ln>
            </p:spPr>
            <p:txBody>
              <a:bodyPr wrap="none" anchor="ctr"/>
              <a:lstStyle/>
              <a:p>
                <a:endParaRPr lang="en-US"/>
              </a:p>
            </p:txBody>
          </p:sp>
          <p:sp>
            <p:nvSpPr>
              <p:cNvPr id="58400" name="Line 9"/>
              <p:cNvSpPr>
                <a:spLocks noChangeShapeType="1"/>
              </p:cNvSpPr>
              <p:nvPr/>
            </p:nvSpPr>
            <p:spPr bwMode="auto">
              <a:xfrm>
                <a:off x="7543800" y="2959100"/>
                <a:ext cx="0" cy="3225800"/>
              </a:xfrm>
              <a:prstGeom prst="line">
                <a:avLst/>
              </a:prstGeom>
              <a:noFill/>
              <a:ln w="127000">
                <a:solidFill>
                  <a:srgbClr val="00FF00"/>
                </a:solidFill>
                <a:round/>
                <a:headEnd/>
                <a:tailEnd/>
              </a:ln>
            </p:spPr>
            <p:txBody>
              <a:bodyPr wrap="none" anchor="ctr"/>
              <a:lstStyle/>
              <a:p>
                <a:endParaRPr lang="en-US"/>
              </a:p>
            </p:txBody>
          </p:sp>
          <p:sp>
            <p:nvSpPr>
              <p:cNvPr id="58401" name="Line 10"/>
              <p:cNvSpPr>
                <a:spLocks noChangeShapeType="1"/>
              </p:cNvSpPr>
              <p:nvPr/>
            </p:nvSpPr>
            <p:spPr bwMode="auto">
              <a:xfrm>
                <a:off x="6705600" y="4711700"/>
                <a:ext cx="0" cy="1473200"/>
              </a:xfrm>
              <a:prstGeom prst="line">
                <a:avLst/>
              </a:prstGeom>
              <a:noFill/>
              <a:ln w="127000">
                <a:solidFill>
                  <a:srgbClr val="00FF00"/>
                </a:solidFill>
                <a:round/>
                <a:headEnd/>
                <a:tailEnd/>
              </a:ln>
            </p:spPr>
            <p:txBody>
              <a:bodyPr wrap="none" anchor="ctr"/>
              <a:lstStyle/>
              <a:p>
                <a:endParaRPr lang="en-US"/>
              </a:p>
            </p:txBody>
          </p:sp>
        </p:grpSp>
        <p:sp>
          <p:nvSpPr>
            <p:cNvPr id="58396" name="Line 13"/>
            <p:cNvSpPr>
              <a:spLocks noChangeShapeType="1"/>
            </p:cNvSpPr>
            <p:nvPr/>
          </p:nvSpPr>
          <p:spPr bwMode="auto">
            <a:xfrm flipH="1">
              <a:off x="1079500" y="2779645"/>
              <a:ext cx="1651000" cy="0"/>
            </a:xfrm>
            <a:prstGeom prst="line">
              <a:avLst/>
            </a:prstGeom>
            <a:noFill/>
            <a:ln w="127000">
              <a:solidFill>
                <a:srgbClr val="00FF00"/>
              </a:solidFill>
              <a:round/>
              <a:headEnd/>
              <a:tailEnd/>
            </a:ln>
          </p:spPr>
          <p:txBody>
            <a:bodyPr wrap="none" anchor="ctr"/>
            <a:lstStyle/>
            <a:p>
              <a:endParaRPr lang="en-US"/>
            </a:p>
          </p:txBody>
        </p:sp>
      </p:grpSp>
      <p:sp>
        <p:nvSpPr>
          <p:cNvPr id="58383" name="Rectangle 16"/>
          <p:cNvSpPr>
            <a:spLocks noChangeArrowheads="1"/>
          </p:cNvSpPr>
          <p:nvPr/>
        </p:nvSpPr>
        <p:spPr bwMode="auto">
          <a:xfrm>
            <a:off x="6707188" y="5181600"/>
            <a:ext cx="1827212" cy="1295400"/>
          </a:xfrm>
          <a:prstGeom prst="rect">
            <a:avLst/>
          </a:prstGeom>
          <a:solidFill>
            <a:schemeClr val="bg1"/>
          </a:solidFill>
          <a:ln w="9525" algn="ctr">
            <a:noFill/>
            <a:miter lim="800000"/>
            <a:headEnd/>
            <a:tailEnd/>
          </a:ln>
        </p:spPr>
        <p:txBody>
          <a:bodyPr wrap="none"/>
          <a:lstStyle/>
          <a:p>
            <a:endParaRPr lang="en-US"/>
          </a:p>
        </p:txBody>
      </p:sp>
      <p:sp>
        <p:nvSpPr>
          <p:cNvPr id="58384" name="Rectangle 19"/>
          <p:cNvSpPr>
            <a:spLocks noChangeArrowheads="1"/>
          </p:cNvSpPr>
          <p:nvPr/>
        </p:nvSpPr>
        <p:spPr bwMode="auto">
          <a:xfrm>
            <a:off x="6573838" y="6172200"/>
            <a:ext cx="2095500" cy="381000"/>
          </a:xfrm>
          <a:prstGeom prst="rect">
            <a:avLst/>
          </a:prstGeom>
          <a:solidFill>
            <a:schemeClr val="tx1"/>
          </a:solidFill>
          <a:ln w="9525" algn="ctr">
            <a:solidFill>
              <a:schemeClr val="tx1"/>
            </a:solidFill>
            <a:miter lim="800000"/>
            <a:headEnd/>
            <a:tailEnd/>
          </a:ln>
        </p:spPr>
        <p:txBody>
          <a:bodyPr wrap="none"/>
          <a:lstStyle/>
          <a:p>
            <a:endParaRPr lang="en-US"/>
          </a:p>
        </p:txBody>
      </p:sp>
      <p:sp>
        <p:nvSpPr>
          <p:cNvPr id="58385" name="TextBox 20"/>
          <p:cNvSpPr txBox="1">
            <a:spLocks noChangeArrowheads="1"/>
          </p:cNvSpPr>
          <p:nvPr/>
        </p:nvSpPr>
        <p:spPr bwMode="auto">
          <a:xfrm>
            <a:off x="4984750" y="4343400"/>
            <a:ext cx="1325563" cy="369888"/>
          </a:xfrm>
          <a:prstGeom prst="rect">
            <a:avLst/>
          </a:prstGeom>
          <a:noFill/>
          <a:ln w="9525">
            <a:noFill/>
            <a:miter lim="800000"/>
            <a:headEnd/>
            <a:tailEnd/>
          </a:ln>
        </p:spPr>
        <p:txBody>
          <a:bodyPr wrap="none">
            <a:spAutoFit/>
          </a:bodyPr>
          <a:lstStyle/>
          <a:p>
            <a:r>
              <a:rPr lang="en-US"/>
              <a:t>S Green St</a:t>
            </a:r>
          </a:p>
        </p:txBody>
      </p:sp>
      <p:sp>
        <p:nvSpPr>
          <p:cNvPr id="58386" name="TextBox 33"/>
          <p:cNvSpPr txBox="1">
            <a:spLocks noChangeArrowheads="1"/>
          </p:cNvSpPr>
          <p:nvPr/>
        </p:nvSpPr>
        <p:spPr bwMode="auto">
          <a:xfrm rot="-5400000">
            <a:off x="5744369" y="4996657"/>
            <a:ext cx="1095375" cy="369887"/>
          </a:xfrm>
          <a:prstGeom prst="rect">
            <a:avLst/>
          </a:prstGeom>
          <a:noFill/>
          <a:ln w="9525">
            <a:noFill/>
            <a:miter lim="800000"/>
            <a:headEnd/>
            <a:tailEnd/>
          </a:ln>
        </p:spPr>
        <p:txBody>
          <a:bodyPr wrap="none">
            <a:spAutoFit/>
          </a:bodyPr>
          <a:lstStyle/>
          <a:p>
            <a:r>
              <a:rPr lang="en-US"/>
              <a:t>Maple St</a:t>
            </a:r>
          </a:p>
        </p:txBody>
      </p:sp>
      <p:sp>
        <p:nvSpPr>
          <p:cNvPr id="58387" name="TextBox 34"/>
          <p:cNvSpPr txBox="1">
            <a:spLocks noChangeArrowheads="1"/>
          </p:cNvSpPr>
          <p:nvPr/>
        </p:nvSpPr>
        <p:spPr bwMode="auto">
          <a:xfrm>
            <a:off x="6281738" y="3206750"/>
            <a:ext cx="890587" cy="368300"/>
          </a:xfrm>
          <a:prstGeom prst="rect">
            <a:avLst/>
          </a:prstGeom>
          <a:noFill/>
          <a:ln w="9525">
            <a:noFill/>
            <a:miter lim="800000"/>
            <a:headEnd/>
            <a:tailEnd/>
          </a:ln>
        </p:spPr>
        <p:txBody>
          <a:bodyPr wrap="none">
            <a:spAutoFit/>
          </a:bodyPr>
          <a:lstStyle/>
          <a:p>
            <a:r>
              <a:rPr lang="en-US"/>
              <a:t>Oak St</a:t>
            </a:r>
          </a:p>
        </p:txBody>
      </p:sp>
      <p:sp>
        <p:nvSpPr>
          <p:cNvPr id="58388" name="TextBox 35"/>
          <p:cNvSpPr txBox="1">
            <a:spLocks noChangeArrowheads="1"/>
          </p:cNvSpPr>
          <p:nvPr/>
        </p:nvSpPr>
        <p:spPr bwMode="auto">
          <a:xfrm rot="-5400000">
            <a:off x="5260181" y="3523457"/>
            <a:ext cx="1196975" cy="369888"/>
          </a:xfrm>
          <a:prstGeom prst="rect">
            <a:avLst/>
          </a:prstGeom>
          <a:noFill/>
          <a:ln w="9525">
            <a:noFill/>
            <a:miter lim="800000"/>
            <a:headEnd/>
            <a:tailEnd/>
          </a:ln>
        </p:spPr>
        <p:txBody>
          <a:bodyPr wrap="none">
            <a:spAutoFit/>
          </a:bodyPr>
          <a:lstStyle/>
          <a:p>
            <a:r>
              <a:rPr lang="en-US"/>
              <a:t> Willow St</a:t>
            </a:r>
          </a:p>
        </p:txBody>
      </p:sp>
      <p:sp>
        <p:nvSpPr>
          <p:cNvPr id="58389" name="TextBox 36"/>
          <p:cNvSpPr txBox="1">
            <a:spLocks noChangeArrowheads="1"/>
          </p:cNvSpPr>
          <p:nvPr/>
        </p:nvSpPr>
        <p:spPr bwMode="auto">
          <a:xfrm rot="-5400000">
            <a:off x="6665913" y="3860800"/>
            <a:ext cx="928688" cy="369887"/>
          </a:xfrm>
          <a:prstGeom prst="rect">
            <a:avLst/>
          </a:prstGeom>
          <a:noFill/>
          <a:ln w="9525">
            <a:noFill/>
            <a:miter lim="800000"/>
            <a:headEnd/>
            <a:tailEnd/>
          </a:ln>
        </p:spPr>
        <p:txBody>
          <a:bodyPr wrap="none">
            <a:spAutoFit/>
          </a:bodyPr>
          <a:lstStyle/>
          <a:p>
            <a:r>
              <a:rPr lang="en-US"/>
              <a:t>Pine St</a:t>
            </a:r>
          </a:p>
        </p:txBody>
      </p:sp>
      <p:pic>
        <p:nvPicPr>
          <p:cNvPr id="58390" name="Picture 7"/>
          <p:cNvPicPr>
            <a:picLocks noChangeAspect="1" noChangeArrowheads="1"/>
          </p:cNvPicPr>
          <p:nvPr/>
        </p:nvPicPr>
        <p:blipFill>
          <a:blip r:embed="rId2" cstate="print"/>
          <a:srcRect/>
          <a:stretch>
            <a:fillRect/>
          </a:stretch>
        </p:blipFill>
        <p:spPr bwMode="auto">
          <a:xfrm>
            <a:off x="4606925" y="3778250"/>
            <a:ext cx="377825" cy="704850"/>
          </a:xfrm>
          <a:prstGeom prst="rect">
            <a:avLst/>
          </a:prstGeom>
          <a:noFill/>
          <a:ln w="9525">
            <a:noFill/>
            <a:miter lim="800000"/>
            <a:headEnd/>
            <a:tailEnd/>
          </a:ln>
        </p:spPr>
      </p:pic>
      <p:sp>
        <p:nvSpPr>
          <p:cNvPr id="58391" name="Oval 12"/>
          <p:cNvSpPr>
            <a:spLocks noChangeArrowheads="1"/>
          </p:cNvSpPr>
          <p:nvPr/>
        </p:nvSpPr>
        <p:spPr bwMode="auto">
          <a:xfrm>
            <a:off x="4646613" y="4387850"/>
            <a:ext cx="292100" cy="292100"/>
          </a:xfrm>
          <a:prstGeom prst="ellipse">
            <a:avLst/>
          </a:prstGeom>
          <a:solidFill>
            <a:schemeClr val="tx2"/>
          </a:solidFill>
          <a:ln w="12700">
            <a:solidFill>
              <a:srgbClr val="000000"/>
            </a:solidFill>
            <a:round/>
            <a:headEnd/>
            <a:tailEnd/>
          </a:ln>
        </p:spPr>
        <p:txBody>
          <a:bodyPr wrap="none" anchor="ctr"/>
          <a:lstStyle/>
          <a:p>
            <a:endParaRPr lang="en-US"/>
          </a:p>
        </p:txBody>
      </p:sp>
      <p:sp>
        <p:nvSpPr>
          <p:cNvPr id="58392" name="Line 8"/>
          <p:cNvSpPr>
            <a:spLocks noChangeShapeType="1"/>
          </p:cNvSpPr>
          <p:nvPr/>
        </p:nvSpPr>
        <p:spPr bwMode="auto">
          <a:xfrm>
            <a:off x="7197725" y="4533900"/>
            <a:ext cx="1930400" cy="0"/>
          </a:xfrm>
          <a:prstGeom prst="line">
            <a:avLst/>
          </a:prstGeom>
          <a:noFill/>
          <a:ln w="127000">
            <a:solidFill>
              <a:srgbClr val="00FF00"/>
            </a:solidFill>
            <a:round/>
            <a:headEnd/>
            <a:tailEnd/>
          </a:ln>
        </p:spPr>
        <p:txBody>
          <a:bodyPr wrap="none" anchor="ctr"/>
          <a:lstStyle/>
          <a:p>
            <a:endParaRPr lang="en-US"/>
          </a:p>
        </p:txBody>
      </p:sp>
      <p:sp>
        <p:nvSpPr>
          <p:cNvPr id="58393" name="TextBox 40"/>
          <p:cNvSpPr txBox="1">
            <a:spLocks noChangeArrowheads="1"/>
          </p:cNvSpPr>
          <p:nvPr/>
        </p:nvSpPr>
        <p:spPr bwMode="auto">
          <a:xfrm>
            <a:off x="7696200" y="4349750"/>
            <a:ext cx="1338263" cy="369888"/>
          </a:xfrm>
          <a:prstGeom prst="rect">
            <a:avLst/>
          </a:prstGeom>
          <a:noFill/>
          <a:ln w="9525">
            <a:noFill/>
            <a:miter lim="800000"/>
            <a:headEnd/>
            <a:tailEnd/>
          </a:ln>
        </p:spPr>
        <p:txBody>
          <a:bodyPr wrap="none">
            <a:spAutoFit/>
          </a:bodyPr>
          <a:lstStyle/>
          <a:p>
            <a:r>
              <a:rPr lang="en-US"/>
              <a:t>N Green St</a:t>
            </a:r>
          </a:p>
        </p:txBody>
      </p:sp>
      <p:sp>
        <p:nvSpPr>
          <p:cNvPr id="58394" name="Content Placeholder 2"/>
          <p:cNvSpPr txBox="1">
            <a:spLocks/>
          </p:cNvSpPr>
          <p:nvPr/>
        </p:nvSpPr>
        <p:spPr bwMode="auto">
          <a:xfrm>
            <a:off x="669925" y="3748088"/>
            <a:ext cx="3543300" cy="1201737"/>
          </a:xfrm>
          <a:prstGeom prst="rect">
            <a:avLst/>
          </a:prstGeom>
          <a:noFill/>
          <a:ln w="9525">
            <a:solidFill>
              <a:srgbClr val="000000"/>
            </a:solidFill>
            <a:miter lim="800000"/>
            <a:headEnd/>
            <a:tailEnd/>
          </a:ln>
        </p:spPr>
        <p:txBody>
          <a:bodyPr>
            <a:spAutoFit/>
          </a:bodyPr>
          <a:lstStyle/>
          <a:p>
            <a:pPr eaLnBrk="0" hangingPunct="0">
              <a:spcAft>
                <a:spcPct val="30000"/>
              </a:spcAft>
              <a:buClr>
                <a:schemeClr val="tx1"/>
              </a:buClr>
            </a:pPr>
            <a:r>
              <a:rPr lang="en-US" dirty="0">
                <a:latin typeface="Andy"/>
              </a:rPr>
              <a:t>The system matched the </a:t>
            </a:r>
            <a:r>
              <a:rPr lang="en-US" dirty="0" smtClean="0">
                <a:latin typeface="Andy"/>
              </a:rPr>
              <a:t>PowerSchool </a:t>
            </a:r>
            <a:r>
              <a:rPr lang="en-US" dirty="0">
                <a:latin typeface="Andy"/>
              </a:rPr>
              <a:t>address to an address in the Geocode, therefore this student is ‘located’.</a:t>
            </a:r>
          </a:p>
        </p:txBody>
      </p:sp>
    </p:spTree>
    <p:extLst>
      <p:ext uri="{BB962C8B-B14F-4D97-AF65-F5344CB8AC3E}">
        <p14:creationId xmlns:p14="http://schemas.microsoft.com/office/powerpoint/2010/main" val="23596991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dirty="0" smtClean="0"/>
              <a:t>Simple Misspellings</a:t>
            </a:r>
          </a:p>
        </p:txBody>
      </p:sp>
      <p:sp>
        <p:nvSpPr>
          <p:cNvPr id="59394" name="Content Placeholder 2"/>
          <p:cNvSpPr>
            <a:spLocks noGrp="1"/>
          </p:cNvSpPr>
          <p:nvPr>
            <p:ph idx="1"/>
          </p:nvPr>
        </p:nvSpPr>
        <p:spPr>
          <a:xfrm>
            <a:off x="457200" y="1600200"/>
            <a:ext cx="4114800" cy="914400"/>
          </a:xfrm>
        </p:spPr>
        <p:txBody>
          <a:bodyPr/>
          <a:lstStyle/>
          <a:p>
            <a:pPr marL="0" indent="0" algn="ctr">
              <a:buFontTx/>
              <a:buNone/>
            </a:pPr>
            <a:r>
              <a:rPr lang="en-US" sz="1800" dirty="0" smtClean="0"/>
              <a:t>PowerSchool Address</a:t>
            </a:r>
          </a:p>
          <a:p>
            <a:pPr marL="0" indent="0" algn="ctr">
              <a:buFontTx/>
              <a:buNone/>
            </a:pPr>
            <a:r>
              <a:rPr lang="en-US" dirty="0" smtClean="0"/>
              <a:t>505 S Greene Street</a:t>
            </a:r>
          </a:p>
        </p:txBody>
      </p:sp>
      <p:sp>
        <p:nvSpPr>
          <p:cNvPr id="59395" name="Content Placeholder 2"/>
          <p:cNvSpPr txBox="1">
            <a:spLocks/>
          </p:cNvSpPr>
          <p:nvPr/>
        </p:nvSpPr>
        <p:spPr bwMode="auto">
          <a:xfrm>
            <a:off x="4343400" y="1600200"/>
            <a:ext cx="4114800" cy="1089025"/>
          </a:xfrm>
          <a:prstGeom prst="rect">
            <a:avLst/>
          </a:prstGeom>
          <a:noFill/>
          <a:ln w="9525">
            <a:noFill/>
            <a:miter lim="800000"/>
            <a:headEnd/>
            <a:tailEnd/>
          </a:ln>
        </p:spPr>
        <p:txBody>
          <a:bodyPr>
            <a:spAutoFit/>
          </a:bodyPr>
          <a:lstStyle/>
          <a:p>
            <a:pPr algn="ctr" eaLnBrk="0" hangingPunct="0">
              <a:spcAft>
                <a:spcPct val="30000"/>
              </a:spcAft>
              <a:buClr>
                <a:schemeClr val="tx1"/>
              </a:buClr>
            </a:pPr>
            <a:r>
              <a:rPr lang="en-US" dirty="0">
                <a:latin typeface="Andy"/>
              </a:rPr>
              <a:t>TIMS address</a:t>
            </a:r>
          </a:p>
          <a:p>
            <a:pPr algn="ctr" eaLnBrk="0" hangingPunct="0">
              <a:spcAft>
                <a:spcPct val="30000"/>
              </a:spcAft>
              <a:buClr>
                <a:schemeClr val="tx1"/>
              </a:buClr>
            </a:pPr>
            <a:r>
              <a:rPr lang="en-US" dirty="0" err="1">
                <a:latin typeface="Andy"/>
              </a:rPr>
              <a:t>Num</a:t>
            </a:r>
            <a:r>
              <a:rPr lang="en-US" dirty="0">
                <a:latin typeface="Andy"/>
              </a:rPr>
              <a:t>   </a:t>
            </a:r>
            <a:r>
              <a:rPr lang="en-US" dirty="0" err="1">
                <a:latin typeface="Andy"/>
              </a:rPr>
              <a:t>Pr</a:t>
            </a:r>
            <a:r>
              <a:rPr lang="en-US" dirty="0">
                <a:latin typeface="Andy"/>
              </a:rPr>
              <a:t>  Street Name  Type  </a:t>
            </a:r>
            <a:r>
              <a:rPr lang="en-US" dirty="0" err="1">
                <a:latin typeface="Andy"/>
              </a:rPr>
              <a:t>Suf</a:t>
            </a:r>
            <a:endParaRPr lang="en-US" dirty="0">
              <a:latin typeface="Andy"/>
            </a:endParaRPr>
          </a:p>
          <a:p>
            <a:pPr eaLnBrk="0" hangingPunct="0">
              <a:spcAft>
                <a:spcPct val="30000"/>
              </a:spcAft>
              <a:buClr>
                <a:schemeClr val="tx1"/>
              </a:buClr>
            </a:pPr>
            <a:r>
              <a:rPr lang="en-US" dirty="0">
                <a:latin typeface="Andy"/>
              </a:rPr>
              <a:t>     505    S       Greene        St</a:t>
            </a:r>
          </a:p>
        </p:txBody>
      </p:sp>
      <p:sp>
        <p:nvSpPr>
          <p:cNvPr id="59396" name="Rectangle 5"/>
          <p:cNvSpPr>
            <a:spLocks noChangeArrowheads="1"/>
          </p:cNvSpPr>
          <p:nvPr/>
        </p:nvSpPr>
        <p:spPr bwMode="auto">
          <a:xfrm>
            <a:off x="4648200" y="1965325"/>
            <a:ext cx="3581400" cy="363538"/>
          </a:xfrm>
          <a:prstGeom prst="rect">
            <a:avLst/>
          </a:prstGeom>
          <a:noFill/>
          <a:ln w="9525" algn="ctr">
            <a:solidFill>
              <a:schemeClr val="tx1"/>
            </a:solidFill>
            <a:miter lim="800000"/>
            <a:headEnd/>
            <a:tailEnd/>
          </a:ln>
        </p:spPr>
        <p:txBody>
          <a:bodyPr wrap="none"/>
          <a:lstStyle/>
          <a:p>
            <a:endParaRPr lang="en-US"/>
          </a:p>
        </p:txBody>
      </p:sp>
      <p:cxnSp>
        <p:nvCxnSpPr>
          <p:cNvPr id="59397" name="Straight Connector 7"/>
          <p:cNvCxnSpPr>
            <a:cxnSpLocks noChangeShapeType="1"/>
          </p:cNvCxnSpPr>
          <p:nvPr/>
        </p:nvCxnSpPr>
        <p:spPr bwMode="auto">
          <a:xfrm>
            <a:off x="5257800" y="1965325"/>
            <a:ext cx="0" cy="363538"/>
          </a:xfrm>
          <a:prstGeom prst="line">
            <a:avLst/>
          </a:prstGeom>
          <a:noFill/>
          <a:ln w="9525" algn="ctr">
            <a:solidFill>
              <a:schemeClr val="tx1"/>
            </a:solidFill>
            <a:miter lim="800000"/>
            <a:headEnd/>
            <a:tailEnd/>
          </a:ln>
        </p:spPr>
      </p:cxnSp>
      <p:cxnSp>
        <p:nvCxnSpPr>
          <p:cNvPr id="59398" name="Straight Connector 8"/>
          <p:cNvCxnSpPr>
            <a:cxnSpLocks noChangeShapeType="1"/>
          </p:cNvCxnSpPr>
          <p:nvPr/>
        </p:nvCxnSpPr>
        <p:spPr bwMode="auto">
          <a:xfrm>
            <a:off x="5638800" y="1968500"/>
            <a:ext cx="0" cy="365125"/>
          </a:xfrm>
          <a:prstGeom prst="line">
            <a:avLst/>
          </a:prstGeom>
          <a:noFill/>
          <a:ln w="9525" algn="ctr">
            <a:solidFill>
              <a:schemeClr val="tx1"/>
            </a:solidFill>
            <a:miter lim="800000"/>
            <a:headEnd/>
            <a:tailEnd/>
          </a:ln>
        </p:spPr>
      </p:cxnSp>
      <p:cxnSp>
        <p:nvCxnSpPr>
          <p:cNvPr id="59399" name="Straight Connector 9"/>
          <p:cNvCxnSpPr>
            <a:cxnSpLocks noChangeShapeType="1"/>
          </p:cNvCxnSpPr>
          <p:nvPr/>
        </p:nvCxnSpPr>
        <p:spPr bwMode="auto">
          <a:xfrm>
            <a:off x="7086600" y="1968500"/>
            <a:ext cx="0" cy="365125"/>
          </a:xfrm>
          <a:prstGeom prst="line">
            <a:avLst/>
          </a:prstGeom>
          <a:noFill/>
          <a:ln w="9525" algn="ctr">
            <a:solidFill>
              <a:schemeClr val="tx1"/>
            </a:solidFill>
            <a:miter lim="800000"/>
            <a:headEnd/>
            <a:tailEnd/>
          </a:ln>
        </p:spPr>
      </p:cxnSp>
      <p:cxnSp>
        <p:nvCxnSpPr>
          <p:cNvPr id="59400" name="Straight Connector 10"/>
          <p:cNvCxnSpPr>
            <a:cxnSpLocks noChangeShapeType="1"/>
          </p:cNvCxnSpPr>
          <p:nvPr/>
        </p:nvCxnSpPr>
        <p:spPr bwMode="auto">
          <a:xfrm>
            <a:off x="7696200" y="1968500"/>
            <a:ext cx="0" cy="365125"/>
          </a:xfrm>
          <a:prstGeom prst="line">
            <a:avLst/>
          </a:prstGeom>
          <a:noFill/>
          <a:ln w="9525" algn="ctr">
            <a:solidFill>
              <a:schemeClr val="tx1"/>
            </a:solidFill>
            <a:miter lim="800000"/>
            <a:headEnd/>
            <a:tailEnd/>
          </a:ln>
        </p:spPr>
      </p:cxnSp>
      <p:sp>
        <p:nvSpPr>
          <p:cNvPr id="59401" name="Rectangle 11"/>
          <p:cNvSpPr>
            <a:spLocks noChangeArrowheads="1"/>
          </p:cNvSpPr>
          <p:nvPr/>
        </p:nvSpPr>
        <p:spPr bwMode="auto">
          <a:xfrm>
            <a:off x="4648200" y="2336800"/>
            <a:ext cx="3581400" cy="365125"/>
          </a:xfrm>
          <a:prstGeom prst="rect">
            <a:avLst/>
          </a:prstGeom>
          <a:noFill/>
          <a:ln w="9525" algn="ctr">
            <a:solidFill>
              <a:schemeClr val="tx1"/>
            </a:solidFill>
            <a:miter lim="800000"/>
            <a:headEnd/>
            <a:tailEnd/>
          </a:ln>
        </p:spPr>
        <p:txBody>
          <a:bodyPr wrap="none"/>
          <a:lstStyle/>
          <a:p>
            <a:endParaRPr lang="en-US"/>
          </a:p>
        </p:txBody>
      </p:sp>
      <p:cxnSp>
        <p:nvCxnSpPr>
          <p:cNvPr id="59402" name="Straight Connector 12"/>
          <p:cNvCxnSpPr>
            <a:cxnSpLocks noChangeShapeType="1"/>
          </p:cNvCxnSpPr>
          <p:nvPr/>
        </p:nvCxnSpPr>
        <p:spPr bwMode="auto">
          <a:xfrm>
            <a:off x="5257800" y="2336800"/>
            <a:ext cx="0" cy="365125"/>
          </a:xfrm>
          <a:prstGeom prst="line">
            <a:avLst/>
          </a:prstGeom>
          <a:noFill/>
          <a:ln w="9525" algn="ctr">
            <a:solidFill>
              <a:schemeClr val="tx1"/>
            </a:solidFill>
            <a:miter lim="800000"/>
            <a:headEnd/>
            <a:tailEnd/>
          </a:ln>
        </p:spPr>
      </p:cxnSp>
      <p:cxnSp>
        <p:nvCxnSpPr>
          <p:cNvPr id="59403" name="Straight Connector 13"/>
          <p:cNvCxnSpPr>
            <a:cxnSpLocks noChangeShapeType="1"/>
          </p:cNvCxnSpPr>
          <p:nvPr/>
        </p:nvCxnSpPr>
        <p:spPr bwMode="auto">
          <a:xfrm>
            <a:off x="5638800" y="2341563"/>
            <a:ext cx="0" cy="363537"/>
          </a:xfrm>
          <a:prstGeom prst="line">
            <a:avLst/>
          </a:prstGeom>
          <a:noFill/>
          <a:ln w="9525" algn="ctr">
            <a:solidFill>
              <a:schemeClr val="tx1"/>
            </a:solidFill>
            <a:miter lim="800000"/>
            <a:headEnd/>
            <a:tailEnd/>
          </a:ln>
        </p:spPr>
      </p:cxnSp>
      <p:cxnSp>
        <p:nvCxnSpPr>
          <p:cNvPr id="59404" name="Straight Connector 14"/>
          <p:cNvCxnSpPr>
            <a:cxnSpLocks noChangeShapeType="1"/>
          </p:cNvCxnSpPr>
          <p:nvPr/>
        </p:nvCxnSpPr>
        <p:spPr bwMode="auto">
          <a:xfrm>
            <a:off x="7086600" y="2341563"/>
            <a:ext cx="0" cy="363537"/>
          </a:xfrm>
          <a:prstGeom prst="line">
            <a:avLst/>
          </a:prstGeom>
          <a:noFill/>
          <a:ln w="9525" algn="ctr">
            <a:solidFill>
              <a:schemeClr val="tx1"/>
            </a:solidFill>
            <a:miter lim="800000"/>
            <a:headEnd/>
            <a:tailEnd/>
          </a:ln>
        </p:spPr>
      </p:cxnSp>
      <p:cxnSp>
        <p:nvCxnSpPr>
          <p:cNvPr id="59405" name="Straight Connector 15"/>
          <p:cNvCxnSpPr>
            <a:cxnSpLocks noChangeShapeType="1"/>
          </p:cNvCxnSpPr>
          <p:nvPr/>
        </p:nvCxnSpPr>
        <p:spPr bwMode="auto">
          <a:xfrm>
            <a:off x="7696200" y="2341563"/>
            <a:ext cx="0" cy="363537"/>
          </a:xfrm>
          <a:prstGeom prst="line">
            <a:avLst/>
          </a:prstGeom>
          <a:noFill/>
          <a:ln w="9525" algn="ctr">
            <a:solidFill>
              <a:schemeClr val="tx1"/>
            </a:solidFill>
            <a:miter lim="800000"/>
            <a:headEnd/>
            <a:tailEnd/>
          </a:ln>
        </p:spPr>
      </p:cxnSp>
      <p:grpSp>
        <p:nvGrpSpPr>
          <p:cNvPr id="59406" name="Group 18"/>
          <p:cNvGrpSpPr>
            <a:grpSpLocks/>
          </p:cNvGrpSpPr>
          <p:nvPr/>
        </p:nvGrpSpPr>
        <p:grpSpPr bwMode="auto">
          <a:xfrm>
            <a:off x="4213225" y="2844800"/>
            <a:ext cx="4254500" cy="3225800"/>
            <a:chOff x="1079500" y="1092722"/>
            <a:chExt cx="4254500" cy="3225800"/>
          </a:xfrm>
        </p:grpSpPr>
        <p:grpSp>
          <p:nvGrpSpPr>
            <p:cNvPr id="59421" name="Group 17"/>
            <p:cNvGrpSpPr>
              <a:grpSpLocks/>
            </p:cNvGrpSpPr>
            <p:nvPr/>
          </p:nvGrpSpPr>
          <p:grpSpPr bwMode="auto">
            <a:xfrm>
              <a:off x="2609306" y="1092722"/>
              <a:ext cx="2724694" cy="3225800"/>
              <a:chOff x="6127206" y="2959100"/>
              <a:chExt cx="2724694" cy="3225800"/>
            </a:xfrm>
          </p:grpSpPr>
          <p:sp>
            <p:nvSpPr>
              <p:cNvPr id="59423" name="Line 6"/>
              <p:cNvSpPr>
                <a:spLocks noChangeShapeType="1"/>
              </p:cNvSpPr>
              <p:nvPr/>
            </p:nvSpPr>
            <p:spPr bwMode="auto">
              <a:xfrm>
                <a:off x="6248400" y="3111500"/>
                <a:ext cx="0" cy="1473200"/>
              </a:xfrm>
              <a:prstGeom prst="line">
                <a:avLst/>
              </a:prstGeom>
              <a:noFill/>
              <a:ln w="127000">
                <a:solidFill>
                  <a:srgbClr val="00FF00"/>
                </a:solidFill>
                <a:round/>
                <a:headEnd/>
                <a:tailEnd/>
              </a:ln>
            </p:spPr>
            <p:txBody>
              <a:bodyPr wrap="none" anchor="ctr"/>
              <a:lstStyle/>
              <a:p>
                <a:endParaRPr lang="en-US"/>
              </a:p>
            </p:txBody>
          </p:sp>
          <p:sp>
            <p:nvSpPr>
              <p:cNvPr id="59424" name="Line 7"/>
              <p:cNvSpPr>
                <a:spLocks noChangeShapeType="1"/>
              </p:cNvSpPr>
              <p:nvPr/>
            </p:nvSpPr>
            <p:spPr bwMode="auto">
              <a:xfrm>
                <a:off x="6311900" y="3505200"/>
                <a:ext cx="2540000" cy="0"/>
              </a:xfrm>
              <a:prstGeom prst="line">
                <a:avLst/>
              </a:prstGeom>
              <a:noFill/>
              <a:ln w="127000">
                <a:solidFill>
                  <a:srgbClr val="00FF00"/>
                </a:solidFill>
                <a:round/>
                <a:headEnd/>
                <a:tailEnd/>
              </a:ln>
            </p:spPr>
            <p:txBody>
              <a:bodyPr wrap="none" anchor="ctr"/>
              <a:lstStyle/>
              <a:p>
                <a:endParaRPr lang="en-US"/>
              </a:p>
            </p:txBody>
          </p:sp>
          <p:sp>
            <p:nvSpPr>
              <p:cNvPr id="59425" name="Line 8"/>
              <p:cNvSpPr>
                <a:spLocks noChangeShapeType="1"/>
              </p:cNvSpPr>
              <p:nvPr/>
            </p:nvSpPr>
            <p:spPr bwMode="auto">
              <a:xfrm>
                <a:off x="6127206" y="4648200"/>
                <a:ext cx="1930400" cy="0"/>
              </a:xfrm>
              <a:prstGeom prst="line">
                <a:avLst/>
              </a:prstGeom>
              <a:noFill/>
              <a:ln w="127000">
                <a:solidFill>
                  <a:srgbClr val="00FF00"/>
                </a:solidFill>
                <a:round/>
                <a:headEnd/>
                <a:tailEnd/>
              </a:ln>
            </p:spPr>
            <p:txBody>
              <a:bodyPr wrap="none" anchor="ctr"/>
              <a:lstStyle/>
              <a:p>
                <a:endParaRPr lang="en-US"/>
              </a:p>
            </p:txBody>
          </p:sp>
          <p:sp>
            <p:nvSpPr>
              <p:cNvPr id="59426" name="Line 9"/>
              <p:cNvSpPr>
                <a:spLocks noChangeShapeType="1"/>
              </p:cNvSpPr>
              <p:nvPr/>
            </p:nvSpPr>
            <p:spPr bwMode="auto">
              <a:xfrm>
                <a:off x="7543800" y="2959100"/>
                <a:ext cx="0" cy="3225800"/>
              </a:xfrm>
              <a:prstGeom prst="line">
                <a:avLst/>
              </a:prstGeom>
              <a:noFill/>
              <a:ln w="127000">
                <a:solidFill>
                  <a:srgbClr val="00FF00"/>
                </a:solidFill>
                <a:round/>
                <a:headEnd/>
                <a:tailEnd/>
              </a:ln>
            </p:spPr>
            <p:txBody>
              <a:bodyPr wrap="none" anchor="ctr"/>
              <a:lstStyle/>
              <a:p>
                <a:endParaRPr lang="en-US"/>
              </a:p>
            </p:txBody>
          </p:sp>
          <p:sp>
            <p:nvSpPr>
              <p:cNvPr id="59427" name="Line 10"/>
              <p:cNvSpPr>
                <a:spLocks noChangeShapeType="1"/>
              </p:cNvSpPr>
              <p:nvPr/>
            </p:nvSpPr>
            <p:spPr bwMode="auto">
              <a:xfrm>
                <a:off x="6705600" y="4711700"/>
                <a:ext cx="0" cy="1473200"/>
              </a:xfrm>
              <a:prstGeom prst="line">
                <a:avLst/>
              </a:prstGeom>
              <a:noFill/>
              <a:ln w="127000">
                <a:solidFill>
                  <a:srgbClr val="00FF00"/>
                </a:solidFill>
                <a:round/>
                <a:headEnd/>
                <a:tailEnd/>
              </a:ln>
            </p:spPr>
            <p:txBody>
              <a:bodyPr wrap="none" anchor="ctr"/>
              <a:lstStyle/>
              <a:p>
                <a:endParaRPr lang="en-US"/>
              </a:p>
            </p:txBody>
          </p:sp>
        </p:grpSp>
        <p:sp>
          <p:nvSpPr>
            <p:cNvPr id="59422" name="Line 13"/>
            <p:cNvSpPr>
              <a:spLocks noChangeShapeType="1"/>
            </p:cNvSpPr>
            <p:nvPr/>
          </p:nvSpPr>
          <p:spPr bwMode="auto">
            <a:xfrm flipH="1">
              <a:off x="1079500" y="2779645"/>
              <a:ext cx="1651000" cy="0"/>
            </a:xfrm>
            <a:prstGeom prst="line">
              <a:avLst/>
            </a:prstGeom>
            <a:noFill/>
            <a:ln w="127000">
              <a:solidFill>
                <a:srgbClr val="00FF00"/>
              </a:solidFill>
              <a:round/>
              <a:headEnd/>
              <a:tailEnd/>
            </a:ln>
          </p:spPr>
          <p:txBody>
            <a:bodyPr wrap="none" anchor="ctr"/>
            <a:lstStyle/>
            <a:p>
              <a:endParaRPr lang="en-US"/>
            </a:p>
          </p:txBody>
        </p:sp>
      </p:grpSp>
      <p:sp>
        <p:nvSpPr>
          <p:cNvPr id="59407" name="Rectangle 16"/>
          <p:cNvSpPr>
            <a:spLocks noChangeArrowheads="1"/>
          </p:cNvSpPr>
          <p:nvPr/>
        </p:nvSpPr>
        <p:spPr bwMode="auto">
          <a:xfrm>
            <a:off x="6707188" y="5181600"/>
            <a:ext cx="1827212" cy="1295400"/>
          </a:xfrm>
          <a:prstGeom prst="rect">
            <a:avLst/>
          </a:prstGeom>
          <a:solidFill>
            <a:schemeClr val="bg1"/>
          </a:solidFill>
          <a:ln w="9525" algn="ctr">
            <a:noFill/>
            <a:miter lim="800000"/>
            <a:headEnd/>
            <a:tailEnd/>
          </a:ln>
        </p:spPr>
        <p:txBody>
          <a:bodyPr wrap="none"/>
          <a:lstStyle/>
          <a:p>
            <a:endParaRPr lang="en-US"/>
          </a:p>
        </p:txBody>
      </p:sp>
      <p:sp>
        <p:nvSpPr>
          <p:cNvPr id="59408" name="Rectangle 19"/>
          <p:cNvSpPr>
            <a:spLocks noChangeArrowheads="1"/>
          </p:cNvSpPr>
          <p:nvPr/>
        </p:nvSpPr>
        <p:spPr bwMode="auto">
          <a:xfrm>
            <a:off x="6573838" y="6172200"/>
            <a:ext cx="2095500" cy="381000"/>
          </a:xfrm>
          <a:prstGeom prst="rect">
            <a:avLst/>
          </a:prstGeom>
          <a:solidFill>
            <a:schemeClr val="tx1"/>
          </a:solidFill>
          <a:ln w="9525" algn="ctr">
            <a:solidFill>
              <a:schemeClr val="tx1"/>
            </a:solidFill>
            <a:miter lim="800000"/>
            <a:headEnd/>
            <a:tailEnd/>
          </a:ln>
        </p:spPr>
        <p:txBody>
          <a:bodyPr wrap="none"/>
          <a:lstStyle/>
          <a:p>
            <a:endParaRPr lang="en-US"/>
          </a:p>
        </p:txBody>
      </p:sp>
      <p:sp>
        <p:nvSpPr>
          <p:cNvPr id="59409" name="TextBox 20"/>
          <p:cNvSpPr txBox="1">
            <a:spLocks noChangeArrowheads="1"/>
          </p:cNvSpPr>
          <p:nvPr/>
        </p:nvSpPr>
        <p:spPr bwMode="auto">
          <a:xfrm>
            <a:off x="4984750" y="4343400"/>
            <a:ext cx="1325563" cy="369888"/>
          </a:xfrm>
          <a:prstGeom prst="rect">
            <a:avLst/>
          </a:prstGeom>
          <a:noFill/>
          <a:ln w="9525">
            <a:noFill/>
            <a:miter lim="800000"/>
            <a:headEnd/>
            <a:tailEnd/>
          </a:ln>
        </p:spPr>
        <p:txBody>
          <a:bodyPr wrap="none">
            <a:spAutoFit/>
          </a:bodyPr>
          <a:lstStyle/>
          <a:p>
            <a:r>
              <a:rPr lang="en-US"/>
              <a:t>S Green St</a:t>
            </a:r>
          </a:p>
        </p:txBody>
      </p:sp>
      <p:sp>
        <p:nvSpPr>
          <p:cNvPr id="59410" name="TextBox 33"/>
          <p:cNvSpPr txBox="1">
            <a:spLocks noChangeArrowheads="1"/>
          </p:cNvSpPr>
          <p:nvPr/>
        </p:nvSpPr>
        <p:spPr bwMode="auto">
          <a:xfrm rot="-5400000">
            <a:off x="5744369" y="4996657"/>
            <a:ext cx="1095375" cy="369887"/>
          </a:xfrm>
          <a:prstGeom prst="rect">
            <a:avLst/>
          </a:prstGeom>
          <a:noFill/>
          <a:ln w="9525">
            <a:noFill/>
            <a:miter lim="800000"/>
            <a:headEnd/>
            <a:tailEnd/>
          </a:ln>
        </p:spPr>
        <p:txBody>
          <a:bodyPr wrap="none">
            <a:spAutoFit/>
          </a:bodyPr>
          <a:lstStyle/>
          <a:p>
            <a:r>
              <a:rPr lang="en-US"/>
              <a:t>Maple St</a:t>
            </a:r>
          </a:p>
        </p:txBody>
      </p:sp>
      <p:sp>
        <p:nvSpPr>
          <p:cNvPr id="59411" name="TextBox 34"/>
          <p:cNvSpPr txBox="1">
            <a:spLocks noChangeArrowheads="1"/>
          </p:cNvSpPr>
          <p:nvPr/>
        </p:nvSpPr>
        <p:spPr bwMode="auto">
          <a:xfrm>
            <a:off x="6281738" y="3206750"/>
            <a:ext cx="890587" cy="368300"/>
          </a:xfrm>
          <a:prstGeom prst="rect">
            <a:avLst/>
          </a:prstGeom>
          <a:noFill/>
          <a:ln w="9525">
            <a:noFill/>
            <a:miter lim="800000"/>
            <a:headEnd/>
            <a:tailEnd/>
          </a:ln>
        </p:spPr>
        <p:txBody>
          <a:bodyPr wrap="none">
            <a:spAutoFit/>
          </a:bodyPr>
          <a:lstStyle/>
          <a:p>
            <a:r>
              <a:rPr lang="en-US"/>
              <a:t>Oak St</a:t>
            </a:r>
          </a:p>
        </p:txBody>
      </p:sp>
      <p:sp>
        <p:nvSpPr>
          <p:cNvPr id="59412" name="TextBox 35"/>
          <p:cNvSpPr txBox="1">
            <a:spLocks noChangeArrowheads="1"/>
          </p:cNvSpPr>
          <p:nvPr/>
        </p:nvSpPr>
        <p:spPr bwMode="auto">
          <a:xfrm rot="-5400000">
            <a:off x="5260181" y="3523457"/>
            <a:ext cx="1196975" cy="369888"/>
          </a:xfrm>
          <a:prstGeom prst="rect">
            <a:avLst/>
          </a:prstGeom>
          <a:noFill/>
          <a:ln w="9525">
            <a:noFill/>
            <a:miter lim="800000"/>
            <a:headEnd/>
            <a:tailEnd/>
          </a:ln>
        </p:spPr>
        <p:txBody>
          <a:bodyPr wrap="none">
            <a:spAutoFit/>
          </a:bodyPr>
          <a:lstStyle/>
          <a:p>
            <a:r>
              <a:rPr lang="en-US"/>
              <a:t> Willow St</a:t>
            </a:r>
          </a:p>
        </p:txBody>
      </p:sp>
      <p:sp>
        <p:nvSpPr>
          <p:cNvPr id="59413" name="TextBox 36"/>
          <p:cNvSpPr txBox="1">
            <a:spLocks noChangeArrowheads="1"/>
          </p:cNvSpPr>
          <p:nvPr/>
        </p:nvSpPr>
        <p:spPr bwMode="auto">
          <a:xfrm rot="-5400000">
            <a:off x="6665913" y="3860800"/>
            <a:ext cx="928688" cy="369887"/>
          </a:xfrm>
          <a:prstGeom prst="rect">
            <a:avLst/>
          </a:prstGeom>
          <a:noFill/>
          <a:ln w="9525">
            <a:noFill/>
            <a:miter lim="800000"/>
            <a:headEnd/>
            <a:tailEnd/>
          </a:ln>
        </p:spPr>
        <p:txBody>
          <a:bodyPr wrap="none">
            <a:spAutoFit/>
          </a:bodyPr>
          <a:lstStyle/>
          <a:p>
            <a:r>
              <a:rPr lang="en-US"/>
              <a:t>Pine St</a:t>
            </a:r>
          </a:p>
        </p:txBody>
      </p:sp>
      <p:sp>
        <p:nvSpPr>
          <p:cNvPr id="59414" name="Line 8"/>
          <p:cNvSpPr>
            <a:spLocks noChangeShapeType="1"/>
          </p:cNvSpPr>
          <p:nvPr/>
        </p:nvSpPr>
        <p:spPr bwMode="auto">
          <a:xfrm>
            <a:off x="7197725" y="4533900"/>
            <a:ext cx="1930400" cy="0"/>
          </a:xfrm>
          <a:prstGeom prst="line">
            <a:avLst/>
          </a:prstGeom>
          <a:noFill/>
          <a:ln w="127000">
            <a:solidFill>
              <a:srgbClr val="00FF00"/>
            </a:solidFill>
            <a:round/>
            <a:headEnd/>
            <a:tailEnd/>
          </a:ln>
        </p:spPr>
        <p:txBody>
          <a:bodyPr wrap="none" anchor="ctr"/>
          <a:lstStyle/>
          <a:p>
            <a:endParaRPr lang="en-US"/>
          </a:p>
        </p:txBody>
      </p:sp>
      <p:sp>
        <p:nvSpPr>
          <p:cNvPr id="59415" name="TextBox 40"/>
          <p:cNvSpPr txBox="1">
            <a:spLocks noChangeArrowheads="1"/>
          </p:cNvSpPr>
          <p:nvPr/>
        </p:nvSpPr>
        <p:spPr bwMode="auto">
          <a:xfrm>
            <a:off x="7696200" y="4349750"/>
            <a:ext cx="1338263" cy="369888"/>
          </a:xfrm>
          <a:prstGeom prst="rect">
            <a:avLst/>
          </a:prstGeom>
          <a:noFill/>
          <a:ln w="9525">
            <a:noFill/>
            <a:miter lim="800000"/>
            <a:headEnd/>
            <a:tailEnd/>
          </a:ln>
        </p:spPr>
        <p:txBody>
          <a:bodyPr wrap="none">
            <a:spAutoFit/>
          </a:bodyPr>
          <a:lstStyle/>
          <a:p>
            <a:r>
              <a:rPr lang="en-US"/>
              <a:t>N Green St</a:t>
            </a:r>
          </a:p>
        </p:txBody>
      </p:sp>
      <p:pic>
        <p:nvPicPr>
          <p:cNvPr id="59416" name="Picture 2" descr="C:\Documents and Settings\BDS\Local Settings\Temporary Internet Files\Content.IE5\5Z3H6I5N\MM900178313[1].gif"/>
          <p:cNvPicPr>
            <a:picLocks noChangeAspect="1" noChangeArrowheads="1" noCrop="1"/>
          </p:cNvPicPr>
          <p:nvPr/>
        </p:nvPicPr>
        <p:blipFill>
          <a:blip r:embed="rId2" cstate="print"/>
          <a:srcRect/>
          <a:stretch>
            <a:fillRect/>
          </a:stretch>
        </p:blipFill>
        <p:spPr bwMode="auto">
          <a:xfrm rot="1076471">
            <a:off x="3876675" y="5299075"/>
            <a:ext cx="425450" cy="425450"/>
          </a:xfrm>
          <a:prstGeom prst="rect">
            <a:avLst/>
          </a:prstGeom>
          <a:noFill/>
          <a:ln w="9525">
            <a:noFill/>
            <a:miter lim="800000"/>
            <a:headEnd/>
            <a:tailEnd/>
          </a:ln>
        </p:spPr>
      </p:pic>
      <p:pic>
        <p:nvPicPr>
          <p:cNvPr id="59417" name="Picture 2" descr="C:\Documents and Settings\BDS\Local Settings\Temporary Internet Files\Content.IE5\5Z3H6I5N\MM900178313[1].gif"/>
          <p:cNvPicPr>
            <a:picLocks noChangeAspect="1" noChangeArrowheads="1" noCrop="1"/>
          </p:cNvPicPr>
          <p:nvPr/>
        </p:nvPicPr>
        <p:blipFill>
          <a:blip r:embed="rId2" cstate="print"/>
          <a:srcRect/>
          <a:stretch>
            <a:fillRect/>
          </a:stretch>
        </p:blipFill>
        <p:spPr bwMode="auto">
          <a:xfrm rot="-1139554">
            <a:off x="3252788" y="4568825"/>
            <a:ext cx="666750" cy="666750"/>
          </a:xfrm>
          <a:prstGeom prst="rect">
            <a:avLst/>
          </a:prstGeom>
          <a:noFill/>
          <a:ln w="9525">
            <a:noFill/>
            <a:miter lim="800000"/>
            <a:headEnd/>
            <a:tailEnd/>
          </a:ln>
        </p:spPr>
      </p:pic>
      <p:pic>
        <p:nvPicPr>
          <p:cNvPr id="59418" name="Picture 2" descr="C:\Documents and Settings\BDS\Local Settings\Temporary Internet Files\Content.IE5\5Z3H6I5N\MM900178313[1].gif"/>
          <p:cNvPicPr>
            <a:picLocks noChangeAspect="1" noChangeArrowheads="1" noCrop="1"/>
          </p:cNvPicPr>
          <p:nvPr/>
        </p:nvPicPr>
        <p:blipFill>
          <a:blip r:embed="rId2" cstate="print"/>
          <a:srcRect/>
          <a:stretch>
            <a:fillRect/>
          </a:stretch>
        </p:blipFill>
        <p:spPr bwMode="auto">
          <a:xfrm rot="-1739808">
            <a:off x="3009900" y="4938713"/>
            <a:ext cx="485775" cy="485775"/>
          </a:xfrm>
          <a:prstGeom prst="rect">
            <a:avLst/>
          </a:prstGeom>
          <a:noFill/>
          <a:ln w="9525">
            <a:noFill/>
            <a:miter lim="800000"/>
            <a:headEnd/>
            <a:tailEnd/>
          </a:ln>
        </p:spPr>
      </p:pic>
      <p:pic>
        <p:nvPicPr>
          <p:cNvPr id="59419" name="Picture 7"/>
          <p:cNvPicPr>
            <a:picLocks noChangeAspect="1" noChangeArrowheads="1"/>
          </p:cNvPicPr>
          <p:nvPr/>
        </p:nvPicPr>
        <p:blipFill>
          <a:blip r:embed="rId3" cstate="print"/>
          <a:srcRect/>
          <a:stretch>
            <a:fillRect/>
          </a:stretch>
        </p:blipFill>
        <p:spPr bwMode="auto">
          <a:xfrm>
            <a:off x="3316288" y="5075238"/>
            <a:ext cx="533400" cy="995362"/>
          </a:xfrm>
          <a:prstGeom prst="rect">
            <a:avLst/>
          </a:prstGeom>
          <a:noFill/>
          <a:ln w="9525">
            <a:noFill/>
            <a:miter lim="800000"/>
            <a:headEnd/>
            <a:tailEnd/>
          </a:ln>
        </p:spPr>
      </p:pic>
      <p:sp>
        <p:nvSpPr>
          <p:cNvPr id="59420" name="Content Placeholder 2"/>
          <p:cNvSpPr txBox="1">
            <a:spLocks/>
          </p:cNvSpPr>
          <p:nvPr/>
        </p:nvSpPr>
        <p:spPr bwMode="auto">
          <a:xfrm>
            <a:off x="381000" y="4876800"/>
            <a:ext cx="2781300" cy="1200150"/>
          </a:xfrm>
          <a:prstGeom prst="rect">
            <a:avLst/>
          </a:prstGeom>
          <a:noFill/>
          <a:ln w="9525">
            <a:solidFill>
              <a:srgbClr val="000000"/>
            </a:solidFill>
            <a:miter lim="800000"/>
            <a:headEnd/>
            <a:tailEnd/>
          </a:ln>
        </p:spPr>
        <p:txBody>
          <a:bodyPr>
            <a:spAutoFit/>
          </a:bodyPr>
          <a:lstStyle/>
          <a:p>
            <a:pPr eaLnBrk="0" hangingPunct="0">
              <a:spcAft>
                <a:spcPct val="30000"/>
              </a:spcAft>
              <a:buClr>
                <a:schemeClr val="tx1"/>
              </a:buClr>
            </a:pPr>
            <a:r>
              <a:rPr lang="en-US">
                <a:latin typeface="Andy"/>
              </a:rPr>
              <a:t>The geocode does not have a Green</a:t>
            </a:r>
            <a:r>
              <a:rPr lang="en-US" u="sng">
                <a:latin typeface="Andy"/>
              </a:rPr>
              <a:t>e</a:t>
            </a:r>
            <a:r>
              <a:rPr lang="en-US">
                <a:latin typeface="Andy"/>
              </a:rPr>
              <a:t> St.; so it doesn’t know where to ‘locate’ this student. </a:t>
            </a:r>
          </a:p>
        </p:txBody>
      </p:sp>
    </p:spTree>
    <p:extLst>
      <p:ext uri="{BB962C8B-B14F-4D97-AF65-F5344CB8AC3E}">
        <p14:creationId xmlns:p14="http://schemas.microsoft.com/office/powerpoint/2010/main" val="879627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76200"/>
            <a:ext cx="8229600" cy="1143000"/>
          </a:xfrm>
        </p:spPr>
        <p:txBody>
          <a:bodyPr/>
          <a:lstStyle/>
          <a:p>
            <a:r>
              <a:rPr lang="en-US" dirty="0" smtClean="0"/>
              <a:t>Apartment &amp; Lot Numbers</a:t>
            </a:r>
          </a:p>
        </p:txBody>
      </p:sp>
      <p:sp>
        <p:nvSpPr>
          <p:cNvPr id="57346" name="Content Placeholder 2"/>
          <p:cNvSpPr>
            <a:spLocks noGrp="1"/>
          </p:cNvSpPr>
          <p:nvPr>
            <p:ph idx="1"/>
          </p:nvPr>
        </p:nvSpPr>
        <p:spPr>
          <a:xfrm>
            <a:off x="457200" y="990600"/>
            <a:ext cx="8305800" cy="2899255"/>
          </a:xfrm>
        </p:spPr>
        <p:txBody>
          <a:bodyPr/>
          <a:lstStyle/>
          <a:p>
            <a:r>
              <a:rPr lang="en-US" sz="2400" dirty="0" smtClean="0"/>
              <a:t>One of the most common PowerSchool Address Errors made across the state is the entry of Apartment and Lot Numbers into the wrong box on the student address screen</a:t>
            </a:r>
          </a:p>
          <a:p>
            <a:r>
              <a:rPr lang="en-US" sz="2400" dirty="0"/>
              <a:t>Do not include them in the Street Field  </a:t>
            </a:r>
          </a:p>
          <a:p>
            <a:r>
              <a:rPr lang="en-US" sz="2400" dirty="0" smtClean="0"/>
              <a:t>There is a separate box in PowerSchool for entering Apartment and Lot Numbers</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143" t="28095" r="80317" b="65301"/>
          <a:stretch/>
        </p:blipFill>
        <p:spPr bwMode="auto">
          <a:xfrm>
            <a:off x="304800" y="3890850"/>
            <a:ext cx="2692644" cy="15947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31786" t="28095" r="46905" b="65301"/>
          <a:stretch/>
        </p:blipFill>
        <p:spPr bwMode="auto">
          <a:xfrm>
            <a:off x="3124200" y="3886200"/>
            <a:ext cx="5527117" cy="16001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276600" y="4419600"/>
            <a:ext cx="3886200" cy="338554"/>
          </a:xfrm>
          <a:prstGeom prst="rect">
            <a:avLst/>
          </a:prstGeom>
          <a:noFill/>
        </p:spPr>
        <p:txBody>
          <a:bodyPr wrap="square" rtlCol="0">
            <a:spAutoFit/>
          </a:bodyPr>
          <a:lstStyle/>
          <a:p>
            <a:r>
              <a:rPr lang="en-US" sz="1600" dirty="0" smtClean="0"/>
              <a:t>House Number &amp; Complete Street Name</a:t>
            </a:r>
            <a:endParaRPr lang="en-US" sz="1600" dirty="0"/>
          </a:p>
        </p:txBody>
      </p:sp>
      <p:sp>
        <p:nvSpPr>
          <p:cNvPr id="3" name="TextBox 2"/>
          <p:cNvSpPr txBox="1"/>
          <p:nvPr/>
        </p:nvSpPr>
        <p:spPr>
          <a:xfrm>
            <a:off x="7162800" y="4419600"/>
            <a:ext cx="1219200" cy="338554"/>
          </a:xfrm>
          <a:prstGeom prst="rect">
            <a:avLst/>
          </a:prstGeom>
          <a:noFill/>
        </p:spPr>
        <p:txBody>
          <a:bodyPr wrap="square" rtlCol="0">
            <a:spAutoFit/>
          </a:bodyPr>
          <a:lstStyle/>
          <a:p>
            <a:r>
              <a:rPr lang="en-US" sz="1600" dirty="0" smtClean="0"/>
              <a:t>Apt or Lot</a:t>
            </a:r>
            <a:endParaRPr lang="en-US" sz="1600" dirty="0"/>
          </a:p>
        </p:txBody>
      </p:sp>
      <p:sp>
        <p:nvSpPr>
          <p:cNvPr id="8" name="TextBox 7"/>
          <p:cNvSpPr txBox="1"/>
          <p:nvPr/>
        </p:nvSpPr>
        <p:spPr>
          <a:xfrm>
            <a:off x="3276600" y="5029200"/>
            <a:ext cx="2133600" cy="369332"/>
          </a:xfrm>
          <a:prstGeom prst="rect">
            <a:avLst/>
          </a:prstGeom>
          <a:noFill/>
        </p:spPr>
        <p:txBody>
          <a:bodyPr wrap="square" rtlCol="0">
            <a:spAutoFit/>
          </a:bodyPr>
          <a:lstStyle/>
          <a:p>
            <a:r>
              <a:rPr lang="en-US" dirty="0" smtClean="0"/>
              <a:t>City</a:t>
            </a:r>
            <a:endParaRPr lang="en-US" dirty="0"/>
          </a:p>
        </p:txBody>
      </p:sp>
      <p:sp>
        <p:nvSpPr>
          <p:cNvPr id="11" name="TextBox 10"/>
          <p:cNvSpPr txBox="1"/>
          <p:nvPr/>
        </p:nvSpPr>
        <p:spPr>
          <a:xfrm>
            <a:off x="5915025" y="4996934"/>
            <a:ext cx="533400" cy="369332"/>
          </a:xfrm>
          <a:prstGeom prst="rect">
            <a:avLst/>
          </a:prstGeom>
          <a:noFill/>
        </p:spPr>
        <p:txBody>
          <a:bodyPr wrap="square" rtlCol="0">
            <a:spAutoFit/>
          </a:bodyPr>
          <a:lstStyle/>
          <a:p>
            <a:r>
              <a:rPr lang="en-US" dirty="0" smtClean="0"/>
              <a:t>NC</a:t>
            </a:r>
            <a:endParaRPr lang="en-US" dirty="0"/>
          </a:p>
        </p:txBody>
      </p:sp>
      <p:sp>
        <p:nvSpPr>
          <p:cNvPr id="12" name="TextBox 11"/>
          <p:cNvSpPr txBox="1"/>
          <p:nvPr/>
        </p:nvSpPr>
        <p:spPr>
          <a:xfrm>
            <a:off x="6448424" y="4996934"/>
            <a:ext cx="1171575" cy="369332"/>
          </a:xfrm>
          <a:prstGeom prst="rect">
            <a:avLst/>
          </a:prstGeom>
          <a:noFill/>
        </p:spPr>
        <p:txBody>
          <a:bodyPr wrap="square" rtlCol="0">
            <a:spAutoFit/>
          </a:bodyPr>
          <a:lstStyle/>
          <a:p>
            <a:r>
              <a:rPr lang="en-US" dirty="0" smtClean="0"/>
              <a:t>Zip Code</a:t>
            </a:r>
            <a:endParaRPr lang="en-US" dirty="0"/>
          </a:p>
        </p:txBody>
      </p:sp>
      <p:sp>
        <p:nvSpPr>
          <p:cNvPr id="9" name="Rectangle 8"/>
          <p:cNvSpPr/>
          <p:nvPr/>
        </p:nvSpPr>
        <p:spPr bwMode="auto">
          <a:xfrm>
            <a:off x="7162800" y="4343400"/>
            <a:ext cx="1066800" cy="533400"/>
          </a:xfrm>
          <a:prstGeom prst="rect">
            <a:avLst/>
          </a:prstGeom>
          <a:noFill/>
          <a:ln w="508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3" name="Straight Arrow Connector 12"/>
          <p:cNvCxnSpPr/>
          <p:nvPr/>
        </p:nvCxnSpPr>
        <p:spPr bwMode="auto">
          <a:xfrm>
            <a:off x="4800600" y="3657600"/>
            <a:ext cx="2233611" cy="609600"/>
          </a:xfrm>
          <a:prstGeom prst="straightConnector1">
            <a:avLst/>
          </a:prstGeom>
          <a:solidFill>
            <a:schemeClr val="accent1"/>
          </a:solidFill>
          <a:ln w="63500" cap="flat" cmpd="sng" algn="ctr">
            <a:solidFill>
              <a:srgbClr val="FF0000"/>
            </a:solidFill>
            <a:prstDash val="solid"/>
            <a:miter lim="800000"/>
            <a:headEnd type="none" w="med" len="med"/>
            <a:tailEnd type="arrow"/>
          </a:ln>
          <a:effectLst/>
        </p:spPr>
      </p:cxnSp>
    </p:spTree>
    <p:extLst>
      <p:ext uri="{BB962C8B-B14F-4D97-AF65-F5344CB8AC3E}">
        <p14:creationId xmlns:p14="http://schemas.microsoft.com/office/powerpoint/2010/main" val="2037736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76200"/>
            <a:ext cx="8229600" cy="1143000"/>
          </a:xfrm>
        </p:spPr>
        <p:txBody>
          <a:bodyPr/>
          <a:lstStyle/>
          <a:p>
            <a:r>
              <a:rPr lang="en-US" dirty="0" smtClean="0"/>
              <a:t>Apartment &amp; Lot Numbers</a:t>
            </a:r>
          </a:p>
        </p:txBody>
      </p:sp>
      <p:sp>
        <p:nvSpPr>
          <p:cNvPr id="57346" name="Content Placeholder 2"/>
          <p:cNvSpPr>
            <a:spLocks noGrp="1"/>
          </p:cNvSpPr>
          <p:nvPr>
            <p:ph idx="1"/>
          </p:nvPr>
        </p:nvSpPr>
        <p:spPr>
          <a:xfrm>
            <a:off x="457200" y="990600"/>
            <a:ext cx="8305800" cy="2899255"/>
          </a:xfrm>
        </p:spPr>
        <p:txBody>
          <a:bodyPr/>
          <a:lstStyle/>
          <a:p>
            <a:pPr marL="0" indent="0" algn="ctr">
              <a:buNone/>
            </a:pPr>
            <a:r>
              <a:rPr lang="en-US" sz="2400" dirty="0" smtClean="0"/>
              <a:t>Examples of Common Errors</a:t>
            </a:r>
          </a:p>
          <a:p>
            <a:r>
              <a:rPr lang="en-US" sz="1600" dirty="0" smtClean="0"/>
              <a:t>Lot #33 entered incorrectly in Street Field, Lot #33 should be moved to correct field</a:t>
            </a:r>
          </a:p>
          <a:p>
            <a:endParaRPr lang="en-US" sz="1600" dirty="0"/>
          </a:p>
          <a:p>
            <a:endParaRPr lang="en-US" sz="1600" dirty="0" smtClean="0"/>
          </a:p>
          <a:p>
            <a:endParaRPr lang="en-US" sz="2000" dirty="0"/>
          </a:p>
          <a:p>
            <a:endParaRPr lang="en-US" sz="2000" dirty="0" smtClean="0"/>
          </a:p>
          <a:p>
            <a:endParaRPr lang="en-US" sz="1600" dirty="0"/>
          </a:p>
          <a:p>
            <a:r>
              <a:rPr lang="en-US" sz="1600" dirty="0" smtClean="0"/>
              <a:t>Correct Address Entry is 27 Ridgeway Ave Apt A, with Apt A in correct field</a:t>
            </a:r>
          </a:p>
        </p:txBody>
      </p: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44" t="28119" r="48333" b="65214"/>
          <a:stretch/>
        </p:blipFill>
        <p:spPr bwMode="auto">
          <a:xfrm>
            <a:off x="533400" y="1905000"/>
            <a:ext cx="7953378"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Rectangle 14"/>
          <p:cNvSpPr/>
          <p:nvPr/>
        </p:nvSpPr>
        <p:spPr bwMode="auto">
          <a:xfrm>
            <a:off x="5715000" y="2247900"/>
            <a:ext cx="609600" cy="342900"/>
          </a:xfrm>
          <a:prstGeom prst="rect">
            <a:avLst/>
          </a:prstGeom>
          <a:noFill/>
          <a:ln w="508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454" t="28211" r="48016" b="65206"/>
          <a:stretch/>
        </p:blipFill>
        <p:spPr bwMode="auto">
          <a:xfrm>
            <a:off x="504825" y="3962400"/>
            <a:ext cx="7953378"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 name="Rectangle 18"/>
          <p:cNvSpPr/>
          <p:nvPr/>
        </p:nvSpPr>
        <p:spPr bwMode="auto">
          <a:xfrm>
            <a:off x="4419600" y="4267200"/>
            <a:ext cx="1600200" cy="342900"/>
          </a:xfrm>
          <a:prstGeom prst="rect">
            <a:avLst/>
          </a:prstGeom>
          <a:noFill/>
          <a:ln w="508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20" name="Straight Arrow Connector 19"/>
          <p:cNvCxnSpPr/>
          <p:nvPr/>
        </p:nvCxnSpPr>
        <p:spPr bwMode="auto">
          <a:xfrm>
            <a:off x="4510089" y="1790700"/>
            <a:ext cx="1128711" cy="457200"/>
          </a:xfrm>
          <a:prstGeom prst="straightConnector1">
            <a:avLst/>
          </a:prstGeom>
          <a:solidFill>
            <a:schemeClr val="accent1"/>
          </a:solidFill>
          <a:ln w="63500" cap="flat" cmpd="sng" algn="ctr">
            <a:solidFill>
              <a:srgbClr val="FF0000"/>
            </a:solidFill>
            <a:prstDash val="solid"/>
            <a:miter lim="800000"/>
            <a:headEnd type="none" w="med" len="med"/>
            <a:tailEnd type="arrow"/>
          </a:ln>
          <a:effectLst/>
        </p:spPr>
      </p:cxnSp>
      <p:cxnSp>
        <p:nvCxnSpPr>
          <p:cNvPr id="16" name="Straight Arrow Connector 15"/>
          <p:cNvCxnSpPr/>
          <p:nvPr/>
        </p:nvCxnSpPr>
        <p:spPr bwMode="auto">
          <a:xfrm>
            <a:off x="2133600" y="3867150"/>
            <a:ext cx="2209800" cy="400050"/>
          </a:xfrm>
          <a:prstGeom prst="straightConnector1">
            <a:avLst/>
          </a:prstGeom>
          <a:solidFill>
            <a:schemeClr val="accent1"/>
          </a:solidFill>
          <a:ln w="63500" cap="flat" cmpd="sng" algn="ctr">
            <a:solidFill>
              <a:srgbClr val="FF0000"/>
            </a:solidFill>
            <a:prstDash val="solid"/>
            <a:miter lim="800000"/>
            <a:headEnd type="none" w="med" len="med"/>
            <a:tailEnd type="arrow"/>
          </a:ln>
          <a:effectLst/>
        </p:spPr>
      </p:cxnSp>
      <p:sp>
        <p:nvSpPr>
          <p:cNvPr id="26" name="Rectangle 25"/>
          <p:cNvSpPr/>
          <p:nvPr/>
        </p:nvSpPr>
        <p:spPr bwMode="auto">
          <a:xfrm>
            <a:off x="7605711" y="4352925"/>
            <a:ext cx="685800" cy="342900"/>
          </a:xfrm>
          <a:prstGeom prst="rect">
            <a:avLst/>
          </a:prstGeom>
          <a:noFill/>
          <a:ln w="508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27" name="Straight Arrow Connector 26"/>
          <p:cNvCxnSpPr/>
          <p:nvPr/>
        </p:nvCxnSpPr>
        <p:spPr bwMode="auto">
          <a:xfrm>
            <a:off x="7010400" y="3895725"/>
            <a:ext cx="762000" cy="371475"/>
          </a:xfrm>
          <a:prstGeom prst="straightConnector1">
            <a:avLst/>
          </a:prstGeom>
          <a:solidFill>
            <a:schemeClr val="accent1"/>
          </a:solidFill>
          <a:ln w="63500" cap="flat" cmpd="sng" algn="ctr">
            <a:solidFill>
              <a:srgbClr val="FF0000"/>
            </a:solidFill>
            <a:prstDash val="solid"/>
            <a:miter lim="800000"/>
            <a:headEnd type="none" w="med" len="med"/>
            <a:tailEnd type="arrow"/>
          </a:ln>
          <a:effectLst/>
        </p:spPr>
      </p:cxnSp>
      <p:sp>
        <p:nvSpPr>
          <p:cNvPr id="32" name="Rectangle 31"/>
          <p:cNvSpPr/>
          <p:nvPr/>
        </p:nvSpPr>
        <p:spPr bwMode="auto">
          <a:xfrm>
            <a:off x="7643811" y="2247900"/>
            <a:ext cx="814392" cy="342900"/>
          </a:xfrm>
          <a:prstGeom prst="rect">
            <a:avLst/>
          </a:prstGeom>
          <a:noFill/>
          <a:ln w="508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33" name="Straight Arrow Connector 32"/>
          <p:cNvCxnSpPr/>
          <p:nvPr/>
        </p:nvCxnSpPr>
        <p:spPr bwMode="auto">
          <a:xfrm>
            <a:off x="7010400" y="1790700"/>
            <a:ext cx="557211" cy="457200"/>
          </a:xfrm>
          <a:prstGeom prst="straightConnector1">
            <a:avLst/>
          </a:prstGeom>
          <a:solidFill>
            <a:schemeClr val="accent1"/>
          </a:solidFill>
          <a:ln w="63500" cap="flat" cmpd="sng" algn="ctr">
            <a:solidFill>
              <a:srgbClr val="FF0000"/>
            </a:solidFill>
            <a:prstDash val="solid"/>
            <a:miter lim="800000"/>
            <a:headEnd type="none" w="med" len="med"/>
            <a:tailEnd type="arrow"/>
          </a:ln>
          <a:effectLst/>
        </p:spPr>
      </p:cxnSp>
    </p:spTree>
    <p:extLst>
      <p:ext uri="{BB962C8B-B14F-4D97-AF65-F5344CB8AC3E}">
        <p14:creationId xmlns:p14="http://schemas.microsoft.com/office/powerpoint/2010/main" val="26596080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76200"/>
            <a:ext cx="8229600" cy="1143000"/>
          </a:xfrm>
        </p:spPr>
        <p:txBody>
          <a:bodyPr/>
          <a:lstStyle/>
          <a:p>
            <a:r>
              <a:rPr lang="en-US" dirty="0" smtClean="0"/>
              <a:t>Apartment &amp; Lot Numbers</a:t>
            </a:r>
          </a:p>
        </p:txBody>
      </p:sp>
      <p:sp>
        <p:nvSpPr>
          <p:cNvPr id="57346" name="Content Placeholder 2"/>
          <p:cNvSpPr>
            <a:spLocks noGrp="1"/>
          </p:cNvSpPr>
          <p:nvPr>
            <p:ph idx="1"/>
          </p:nvPr>
        </p:nvSpPr>
        <p:spPr>
          <a:xfrm>
            <a:off x="457200" y="990600"/>
            <a:ext cx="8305800" cy="2739211"/>
          </a:xfrm>
        </p:spPr>
        <p:txBody>
          <a:bodyPr/>
          <a:lstStyle/>
          <a:p>
            <a:pPr marL="0" indent="0" algn="ctr">
              <a:buNone/>
            </a:pPr>
            <a:r>
              <a:rPr lang="en-US" sz="2400" dirty="0" smtClean="0"/>
              <a:t>Examples of Correct Data Entry</a:t>
            </a:r>
          </a:p>
          <a:p>
            <a:r>
              <a:rPr lang="en-US" sz="1600" dirty="0" smtClean="0"/>
              <a:t>Please note how Lot 92 is entered into the correct address field</a:t>
            </a:r>
          </a:p>
          <a:p>
            <a:endParaRPr lang="en-US" sz="1600" dirty="0"/>
          </a:p>
          <a:p>
            <a:endParaRPr lang="en-US" sz="1600" dirty="0" smtClean="0"/>
          </a:p>
          <a:p>
            <a:endParaRPr lang="en-US" sz="1600" dirty="0"/>
          </a:p>
          <a:p>
            <a:endParaRPr lang="en-US" sz="1600" dirty="0" smtClean="0"/>
          </a:p>
          <a:p>
            <a:endParaRPr lang="en-US" sz="1600" dirty="0"/>
          </a:p>
          <a:p>
            <a:r>
              <a:rPr lang="en-US" sz="1600" dirty="0" smtClean="0"/>
              <a:t>Please note how Apt 205 is entered into the correct address field</a:t>
            </a:r>
          </a:p>
        </p:txBody>
      </p:sp>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33" t="28179" r="48195" b="65321"/>
          <a:stretch/>
        </p:blipFill>
        <p:spPr bwMode="auto">
          <a:xfrm>
            <a:off x="609597" y="1981200"/>
            <a:ext cx="7991475" cy="1295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195" t="28310" r="48378" b="65190"/>
          <a:stretch/>
        </p:blipFill>
        <p:spPr bwMode="auto">
          <a:xfrm>
            <a:off x="619122" y="3886200"/>
            <a:ext cx="7991475" cy="13239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2" name="Rectangle 21"/>
          <p:cNvSpPr/>
          <p:nvPr/>
        </p:nvSpPr>
        <p:spPr bwMode="auto">
          <a:xfrm>
            <a:off x="7762874" y="4233864"/>
            <a:ext cx="771525" cy="328612"/>
          </a:xfrm>
          <a:prstGeom prst="rect">
            <a:avLst/>
          </a:prstGeom>
          <a:noFill/>
          <a:ln w="508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23" name="Straight Arrow Connector 22"/>
          <p:cNvCxnSpPr/>
          <p:nvPr/>
        </p:nvCxnSpPr>
        <p:spPr bwMode="auto">
          <a:xfrm>
            <a:off x="6553200" y="3657600"/>
            <a:ext cx="990600" cy="533400"/>
          </a:xfrm>
          <a:prstGeom prst="straightConnector1">
            <a:avLst/>
          </a:prstGeom>
          <a:solidFill>
            <a:schemeClr val="accent1"/>
          </a:solidFill>
          <a:ln w="63500" cap="flat" cmpd="sng" algn="ctr">
            <a:solidFill>
              <a:srgbClr val="FF0000"/>
            </a:solidFill>
            <a:prstDash val="solid"/>
            <a:miter lim="800000"/>
            <a:headEnd type="none" w="med" len="med"/>
            <a:tailEnd type="arrow"/>
          </a:ln>
          <a:effectLst/>
        </p:spPr>
      </p:cxnSp>
      <p:sp>
        <p:nvSpPr>
          <p:cNvPr id="24" name="Rectangle 23"/>
          <p:cNvSpPr/>
          <p:nvPr/>
        </p:nvSpPr>
        <p:spPr bwMode="auto">
          <a:xfrm>
            <a:off x="7696200" y="2362200"/>
            <a:ext cx="838200" cy="381000"/>
          </a:xfrm>
          <a:prstGeom prst="rect">
            <a:avLst/>
          </a:prstGeom>
          <a:noFill/>
          <a:ln w="508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25" name="Straight Arrow Connector 24"/>
          <p:cNvCxnSpPr/>
          <p:nvPr/>
        </p:nvCxnSpPr>
        <p:spPr bwMode="auto">
          <a:xfrm>
            <a:off x="6019800" y="1828800"/>
            <a:ext cx="1524000" cy="609600"/>
          </a:xfrm>
          <a:prstGeom prst="straightConnector1">
            <a:avLst/>
          </a:prstGeom>
          <a:solidFill>
            <a:schemeClr val="accent1"/>
          </a:solidFill>
          <a:ln w="63500" cap="flat" cmpd="sng" algn="ctr">
            <a:solidFill>
              <a:srgbClr val="FF0000"/>
            </a:solidFill>
            <a:prstDash val="solid"/>
            <a:miter lim="800000"/>
            <a:headEnd type="none" w="med" len="med"/>
            <a:tailEnd type="arrow"/>
          </a:ln>
          <a:effectLst/>
        </p:spPr>
      </p:cxnSp>
    </p:spTree>
    <p:extLst>
      <p:ext uri="{BB962C8B-B14F-4D97-AF65-F5344CB8AC3E}">
        <p14:creationId xmlns:p14="http://schemas.microsoft.com/office/powerpoint/2010/main" val="39213974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304800"/>
            <a:ext cx="8229600" cy="1143000"/>
          </a:xfrm>
        </p:spPr>
        <p:txBody>
          <a:bodyPr/>
          <a:lstStyle/>
          <a:p>
            <a:r>
              <a:rPr lang="en-US" dirty="0" smtClean="0"/>
              <a:t>Correcting Address Errors </a:t>
            </a:r>
            <a:br>
              <a:rPr lang="en-US" dirty="0" smtClean="0"/>
            </a:br>
            <a:r>
              <a:rPr lang="en-US" dirty="0" smtClean="0"/>
              <a:t>in PowerSchool</a:t>
            </a:r>
          </a:p>
        </p:txBody>
      </p:sp>
      <p:sp>
        <p:nvSpPr>
          <p:cNvPr id="5" name="Content Placeholder 2"/>
          <p:cNvSpPr>
            <a:spLocks noGrp="1"/>
          </p:cNvSpPr>
          <p:nvPr>
            <p:ph idx="1"/>
          </p:nvPr>
        </p:nvSpPr>
        <p:spPr>
          <a:xfrm>
            <a:off x="152400" y="1676400"/>
            <a:ext cx="8839200" cy="4391972"/>
          </a:xfrm>
        </p:spPr>
        <p:txBody>
          <a:bodyPr/>
          <a:lstStyle/>
          <a:p>
            <a:r>
              <a:rPr lang="en-US" sz="2000" dirty="0" smtClean="0"/>
              <a:t>As you can see, there are multiple ways for address errors to occur in PowerSchool. As part of the TIMS </a:t>
            </a:r>
            <a:r>
              <a:rPr lang="en-US" sz="2000" dirty="0" err="1" smtClean="0"/>
              <a:t>UpStu</a:t>
            </a:r>
            <a:r>
              <a:rPr lang="en-US" sz="2000" dirty="0" smtClean="0"/>
              <a:t> Process, your Transportation Department can create a list of students whose address does not match a valid address within your district. These need to be reviewed and corrected as needed to prevent import errors during future </a:t>
            </a:r>
            <a:r>
              <a:rPr lang="en-US" sz="2000" dirty="0" err="1" smtClean="0"/>
              <a:t>UpStu’s</a:t>
            </a:r>
            <a:r>
              <a:rPr lang="en-US" sz="2000" dirty="0" smtClean="0"/>
              <a:t>.</a:t>
            </a:r>
            <a:endParaRPr lang="en-US" sz="2000" dirty="0"/>
          </a:p>
          <a:p>
            <a:endParaRPr lang="en-US" sz="2000" dirty="0" smtClean="0"/>
          </a:p>
          <a:p>
            <a:r>
              <a:rPr lang="en-US" sz="2000" dirty="0" smtClean="0"/>
              <a:t>Many LEAs give TIMS Operators the appropriate permissions and credentials in PowerSchool to login and fix student address errors. Other LEAs ask that TIMS Staff provide a list of address errors back to every data manager so they can correct the error for students within their school.</a:t>
            </a:r>
          </a:p>
          <a:p>
            <a:endParaRPr lang="en-US" sz="1800" dirty="0" smtClean="0"/>
          </a:p>
          <a:p>
            <a:r>
              <a:rPr lang="en-US" sz="1800" dirty="0" smtClean="0"/>
              <a:t>Procedures vary by LEA.</a:t>
            </a:r>
          </a:p>
        </p:txBody>
      </p:sp>
    </p:spTree>
    <p:extLst>
      <p:ext uri="{BB962C8B-B14F-4D97-AF65-F5344CB8AC3E}">
        <p14:creationId xmlns:p14="http://schemas.microsoft.com/office/powerpoint/2010/main" val="11907940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z="4400" dirty="0" smtClean="0"/>
              <a:t>Student Screens in TIMS</a:t>
            </a:r>
            <a:br>
              <a:rPr lang="en-US" sz="4400" dirty="0" smtClean="0"/>
            </a:br>
            <a:endParaRPr lang="en-US" sz="4400" dirty="0" smtClean="0"/>
          </a:p>
        </p:txBody>
      </p:sp>
      <p:sp>
        <p:nvSpPr>
          <p:cNvPr id="60418" name="Content Placeholder 2"/>
          <p:cNvSpPr>
            <a:spLocks noGrp="1"/>
          </p:cNvSpPr>
          <p:nvPr>
            <p:ph idx="1"/>
          </p:nvPr>
        </p:nvSpPr>
        <p:spPr/>
        <p:txBody>
          <a:bodyPr/>
          <a:lstStyle/>
          <a:p>
            <a:endParaRPr lang="en-US" smtClean="0"/>
          </a:p>
        </p:txBody>
      </p:sp>
      <p:pic>
        <p:nvPicPr>
          <p:cNvPr id="60419" name="Picture 3"/>
          <p:cNvPicPr>
            <a:picLocks noChangeAspect="1" noChangeArrowheads="1"/>
          </p:cNvPicPr>
          <p:nvPr/>
        </p:nvPicPr>
        <p:blipFill>
          <a:blip r:embed="rId3" cstate="print"/>
          <a:srcRect t="10617" r="21118" b="27435"/>
          <a:stretch>
            <a:fillRect/>
          </a:stretch>
        </p:blipFill>
        <p:spPr bwMode="auto">
          <a:xfrm>
            <a:off x="4149725" y="1905000"/>
            <a:ext cx="4981575" cy="3076575"/>
          </a:xfrm>
          <a:prstGeom prst="rect">
            <a:avLst/>
          </a:prstGeom>
          <a:noFill/>
          <a:ln w="9525">
            <a:noFill/>
            <a:miter lim="800000"/>
            <a:headEnd/>
            <a:tailEnd/>
          </a:ln>
        </p:spPr>
      </p:pic>
      <p:pic>
        <p:nvPicPr>
          <p:cNvPr id="60420" name="Picture 4"/>
          <p:cNvPicPr>
            <a:picLocks noChangeAspect="1" noChangeArrowheads="1"/>
          </p:cNvPicPr>
          <p:nvPr/>
        </p:nvPicPr>
        <p:blipFill>
          <a:blip r:embed="rId4" cstate="print"/>
          <a:srcRect/>
          <a:stretch>
            <a:fillRect/>
          </a:stretch>
        </p:blipFill>
        <p:spPr bwMode="auto">
          <a:xfrm>
            <a:off x="26988" y="1555750"/>
            <a:ext cx="4122737" cy="3775075"/>
          </a:xfrm>
          <a:prstGeom prst="rect">
            <a:avLst/>
          </a:prstGeom>
          <a:noFill/>
          <a:ln w="9525">
            <a:noFill/>
            <a:miter lim="800000"/>
            <a:headEnd/>
            <a:tailEnd/>
          </a:ln>
        </p:spPr>
      </p:pic>
    </p:spTree>
    <p:extLst>
      <p:ext uri="{BB962C8B-B14F-4D97-AF65-F5344CB8AC3E}">
        <p14:creationId xmlns:p14="http://schemas.microsoft.com/office/powerpoint/2010/main" val="27691487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dirty="0" smtClean="0"/>
              <a:t>The TIMS Map </a:t>
            </a:r>
          </a:p>
        </p:txBody>
      </p:sp>
      <p:sp>
        <p:nvSpPr>
          <p:cNvPr id="50178" name="Content Placeholder 2"/>
          <p:cNvSpPr>
            <a:spLocks noGrp="1"/>
          </p:cNvSpPr>
          <p:nvPr>
            <p:ph idx="1"/>
          </p:nvPr>
        </p:nvSpPr>
        <p:spPr>
          <a:xfrm>
            <a:off x="228600" y="1346200"/>
            <a:ext cx="8763000" cy="1016000"/>
          </a:xfrm>
        </p:spPr>
        <p:txBody>
          <a:bodyPr/>
          <a:lstStyle/>
          <a:p>
            <a:r>
              <a:rPr lang="en-US" dirty="0" smtClean="0"/>
              <a:t>TIMS provides graphical views for transportation planning.</a:t>
            </a:r>
          </a:p>
        </p:txBody>
      </p:sp>
      <p:pic>
        <p:nvPicPr>
          <p:cNvPr id="50179" name="Picture 7"/>
          <p:cNvPicPr>
            <a:picLocks noChangeAspect="1" noChangeArrowheads="1"/>
          </p:cNvPicPr>
          <p:nvPr/>
        </p:nvPicPr>
        <p:blipFill>
          <a:blip r:embed="rId2" cstate="print"/>
          <a:srcRect/>
          <a:stretch>
            <a:fillRect/>
          </a:stretch>
        </p:blipFill>
        <p:spPr bwMode="auto">
          <a:xfrm>
            <a:off x="0" y="2671763"/>
            <a:ext cx="2286000" cy="4186237"/>
          </a:xfrm>
          <a:prstGeom prst="rect">
            <a:avLst/>
          </a:prstGeom>
          <a:noFill/>
          <a:ln w="9525">
            <a:noFill/>
            <a:miter lim="800000"/>
            <a:headEnd/>
            <a:tailEnd/>
          </a:ln>
        </p:spPr>
      </p:pic>
      <p:pic>
        <p:nvPicPr>
          <p:cNvPr id="50180" name="Picture 8"/>
          <p:cNvPicPr>
            <a:picLocks noChangeAspect="1" noChangeArrowheads="1"/>
          </p:cNvPicPr>
          <p:nvPr/>
        </p:nvPicPr>
        <p:blipFill>
          <a:blip r:embed="rId3" cstate="print"/>
          <a:srcRect/>
          <a:stretch>
            <a:fillRect/>
          </a:stretch>
        </p:blipFill>
        <p:spPr bwMode="auto">
          <a:xfrm>
            <a:off x="2417763" y="1981200"/>
            <a:ext cx="671195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mtClean="0"/>
              <a:t>The TIMS System</a:t>
            </a:r>
          </a:p>
        </p:txBody>
      </p:sp>
      <p:sp>
        <p:nvSpPr>
          <p:cNvPr id="47106" name="Content Placeholder 2"/>
          <p:cNvSpPr>
            <a:spLocks noGrp="1"/>
          </p:cNvSpPr>
          <p:nvPr>
            <p:ph idx="1"/>
          </p:nvPr>
        </p:nvSpPr>
        <p:spPr>
          <a:xfrm>
            <a:off x="457200" y="1219200"/>
            <a:ext cx="8305800" cy="5355312"/>
          </a:xfrm>
        </p:spPr>
        <p:txBody>
          <a:bodyPr/>
          <a:lstStyle/>
          <a:p>
            <a:r>
              <a:rPr lang="en-US" sz="2400" dirty="0" smtClean="0"/>
              <a:t>Fulfills Legislative Mandate</a:t>
            </a:r>
          </a:p>
          <a:p>
            <a:r>
              <a:rPr lang="en-US" sz="2400" dirty="0" smtClean="0"/>
              <a:t>Promotes Efficiency Improvements</a:t>
            </a:r>
            <a:r>
              <a:rPr lang="en-US" sz="2400" dirty="0" smtClean="0">
                <a:solidFill>
                  <a:srgbClr val="FF0000"/>
                </a:solidFill>
              </a:rPr>
              <a:t>  </a:t>
            </a:r>
          </a:p>
          <a:p>
            <a:r>
              <a:rPr lang="en-US" sz="2400" dirty="0" smtClean="0"/>
              <a:t>Offers Safety Enhancements</a:t>
            </a:r>
            <a:endParaRPr lang="en-US" sz="1200" i="1" dirty="0" smtClean="0">
              <a:solidFill>
                <a:srgbClr val="FF0000"/>
              </a:solidFill>
            </a:endParaRPr>
          </a:p>
          <a:p>
            <a:pPr lvl="1"/>
            <a:r>
              <a:rPr lang="en-US" sz="2400" dirty="0" smtClean="0"/>
              <a:t>Documents Railroads and other Hazards</a:t>
            </a:r>
          </a:p>
          <a:p>
            <a:pPr lvl="1"/>
            <a:r>
              <a:rPr lang="en-US" sz="2400" dirty="0" smtClean="0"/>
              <a:t>Documents Students Ridership Information  </a:t>
            </a:r>
            <a:endParaRPr lang="en-US" sz="1200" dirty="0" smtClean="0"/>
          </a:p>
          <a:p>
            <a:r>
              <a:rPr lang="en-US" sz="2400" dirty="0" smtClean="0"/>
              <a:t>Contingency Planning</a:t>
            </a:r>
          </a:p>
          <a:p>
            <a:pPr lvl="1"/>
            <a:r>
              <a:rPr lang="en-US" sz="2400" dirty="0" smtClean="0"/>
              <a:t>Can create snow routes</a:t>
            </a:r>
          </a:p>
          <a:p>
            <a:pPr lvl="1"/>
            <a:r>
              <a:rPr lang="en-US" sz="2400" dirty="0" smtClean="0"/>
              <a:t>Emergency Evacuation Plans</a:t>
            </a:r>
          </a:p>
          <a:p>
            <a:r>
              <a:rPr lang="en-US" sz="2400" dirty="0" smtClean="0"/>
              <a:t>District Wide Enrollment Analysis </a:t>
            </a:r>
          </a:p>
          <a:p>
            <a:r>
              <a:rPr lang="en-US" sz="2400" dirty="0" smtClean="0"/>
              <a:t>School Boundary Planning</a:t>
            </a:r>
          </a:p>
          <a:p>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239712" y="228600"/>
            <a:ext cx="8229600" cy="1143000"/>
          </a:xfrm>
        </p:spPr>
        <p:txBody>
          <a:bodyPr/>
          <a:lstStyle/>
          <a:p>
            <a:r>
              <a:rPr lang="en-US" sz="4400" dirty="0" smtClean="0"/>
              <a:t>Stops</a:t>
            </a:r>
            <a:br>
              <a:rPr lang="en-US" sz="4400" dirty="0" smtClean="0"/>
            </a:br>
            <a:endParaRPr lang="en-US" sz="4400" dirty="0" smtClean="0"/>
          </a:p>
        </p:txBody>
      </p:sp>
      <p:sp>
        <p:nvSpPr>
          <p:cNvPr id="62466" name="Content Placeholder 2"/>
          <p:cNvSpPr>
            <a:spLocks noGrp="1"/>
          </p:cNvSpPr>
          <p:nvPr>
            <p:ph idx="1"/>
          </p:nvPr>
        </p:nvSpPr>
        <p:spPr>
          <a:xfrm>
            <a:off x="457200" y="1600200"/>
            <a:ext cx="8305800" cy="2252924"/>
          </a:xfrm>
        </p:spPr>
        <p:txBody>
          <a:bodyPr/>
          <a:lstStyle/>
          <a:p>
            <a:r>
              <a:rPr lang="en-US" sz="2400" dirty="0" smtClean="0"/>
              <a:t>A stop is any location in the </a:t>
            </a:r>
            <a:r>
              <a:rPr lang="en-US" sz="2400" dirty="0" err="1" smtClean="0"/>
              <a:t>geocode</a:t>
            </a:r>
            <a:r>
              <a:rPr lang="en-US" sz="2400" dirty="0" smtClean="0"/>
              <a:t> where students are picked up or dropped off from school.</a:t>
            </a:r>
          </a:p>
          <a:p>
            <a:r>
              <a:rPr lang="en-US" sz="2400" dirty="0" smtClean="0"/>
              <a:t>Stops can be located at a specific address or at a street corner.</a:t>
            </a:r>
          </a:p>
          <a:p>
            <a:endParaRPr lang="en-US" dirty="0" smtClean="0"/>
          </a:p>
        </p:txBody>
      </p:sp>
      <p:sp>
        <p:nvSpPr>
          <p:cNvPr id="62467" name="Line 2"/>
          <p:cNvSpPr>
            <a:spLocks noChangeShapeType="1"/>
          </p:cNvSpPr>
          <p:nvPr/>
        </p:nvSpPr>
        <p:spPr bwMode="auto">
          <a:xfrm flipH="1">
            <a:off x="1041400" y="4445000"/>
            <a:ext cx="1422400" cy="330200"/>
          </a:xfrm>
          <a:prstGeom prst="line">
            <a:avLst/>
          </a:prstGeom>
          <a:noFill/>
          <a:ln w="50800">
            <a:solidFill>
              <a:schemeClr val="accent1"/>
            </a:solidFill>
            <a:round/>
            <a:headEnd/>
            <a:tailEnd/>
          </a:ln>
        </p:spPr>
        <p:txBody>
          <a:bodyPr wrap="none" anchor="ctr"/>
          <a:lstStyle/>
          <a:p>
            <a:endParaRPr lang="en-US"/>
          </a:p>
        </p:txBody>
      </p:sp>
      <p:sp>
        <p:nvSpPr>
          <p:cNvPr id="62468" name="Line 9"/>
          <p:cNvSpPr>
            <a:spLocks noChangeShapeType="1"/>
          </p:cNvSpPr>
          <p:nvPr/>
        </p:nvSpPr>
        <p:spPr bwMode="auto">
          <a:xfrm>
            <a:off x="2463800" y="4445000"/>
            <a:ext cx="482600" cy="1168400"/>
          </a:xfrm>
          <a:prstGeom prst="line">
            <a:avLst/>
          </a:prstGeom>
          <a:noFill/>
          <a:ln w="50800">
            <a:solidFill>
              <a:schemeClr val="accent1"/>
            </a:solidFill>
            <a:round/>
            <a:headEnd/>
            <a:tailEnd/>
          </a:ln>
        </p:spPr>
        <p:txBody>
          <a:bodyPr wrap="none" anchor="ctr"/>
          <a:lstStyle/>
          <a:p>
            <a:endParaRPr lang="en-US"/>
          </a:p>
        </p:txBody>
      </p:sp>
      <p:sp>
        <p:nvSpPr>
          <p:cNvPr id="62469" name="Rectangle 15"/>
          <p:cNvSpPr>
            <a:spLocks noChangeArrowheads="1"/>
          </p:cNvSpPr>
          <p:nvPr/>
        </p:nvSpPr>
        <p:spPr bwMode="auto">
          <a:xfrm>
            <a:off x="6081713" y="5159375"/>
            <a:ext cx="2111375" cy="363538"/>
          </a:xfrm>
          <a:prstGeom prst="rect">
            <a:avLst/>
          </a:prstGeom>
          <a:noFill/>
          <a:ln w="12700">
            <a:noFill/>
            <a:miter lim="800000"/>
            <a:headEnd/>
            <a:tailEnd/>
          </a:ln>
        </p:spPr>
        <p:txBody>
          <a:bodyPr wrap="none" lIns="90488" tIns="44450" rIns="90488" bIns="44450">
            <a:spAutoFit/>
          </a:bodyPr>
          <a:lstStyle/>
          <a:p>
            <a:r>
              <a:rPr lang="en-US" b="1"/>
              <a:t>Address Location</a:t>
            </a:r>
          </a:p>
        </p:txBody>
      </p:sp>
      <p:sp>
        <p:nvSpPr>
          <p:cNvPr id="62470" name="Rectangle 16"/>
          <p:cNvSpPr>
            <a:spLocks noChangeArrowheads="1"/>
          </p:cNvSpPr>
          <p:nvPr/>
        </p:nvSpPr>
        <p:spPr bwMode="auto">
          <a:xfrm>
            <a:off x="3381375" y="5341938"/>
            <a:ext cx="1946275" cy="363537"/>
          </a:xfrm>
          <a:prstGeom prst="rect">
            <a:avLst/>
          </a:prstGeom>
          <a:noFill/>
          <a:ln w="12700">
            <a:noFill/>
            <a:miter lim="800000"/>
            <a:headEnd/>
            <a:tailEnd/>
          </a:ln>
        </p:spPr>
        <p:txBody>
          <a:bodyPr wrap="none" lIns="90488" tIns="44450" rIns="90488" bIns="44450">
            <a:spAutoFit/>
          </a:bodyPr>
          <a:lstStyle/>
          <a:p>
            <a:r>
              <a:rPr lang="en-US" b="1"/>
              <a:t>Corner Location</a:t>
            </a:r>
          </a:p>
        </p:txBody>
      </p:sp>
      <p:sp>
        <p:nvSpPr>
          <p:cNvPr id="62471" name="Line 5"/>
          <p:cNvSpPr>
            <a:spLocks noChangeShapeType="1"/>
          </p:cNvSpPr>
          <p:nvPr/>
        </p:nvSpPr>
        <p:spPr bwMode="auto">
          <a:xfrm flipV="1">
            <a:off x="2463800" y="3403600"/>
            <a:ext cx="4521200" cy="1041400"/>
          </a:xfrm>
          <a:prstGeom prst="line">
            <a:avLst/>
          </a:prstGeom>
          <a:noFill/>
          <a:ln w="50800">
            <a:solidFill>
              <a:schemeClr val="accent1"/>
            </a:solidFill>
            <a:round/>
            <a:headEnd/>
            <a:tailEnd/>
          </a:ln>
        </p:spPr>
        <p:txBody>
          <a:bodyPr wrap="none" anchor="ctr"/>
          <a:lstStyle/>
          <a:p>
            <a:endParaRPr lang="en-US"/>
          </a:p>
        </p:txBody>
      </p:sp>
      <p:pic>
        <p:nvPicPr>
          <p:cNvPr id="62472" name="Picture 2"/>
          <p:cNvPicPr>
            <a:picLocks noChangeAspect="1" noChangeArrowheads="1"/>
          </p:cNvPicPr>
          <p:nvPr/>
        </p:nvPicPr>
        <p:blipFill>
          <a:blip r:embed="rId2" cstate="print"/>
          <a:srcRect l="36069" t="42616" r="61394" b="54036"/>
          <a:stretch>
            <a:fillRect/>
          </a:stretch>
        </p:blipFill>
        <p:spPr bwMode="auto">
          <a:xfrm>
            <a:off x="5102225" y="3522663"/>
            <a:ext cx="450850" cy="446087"/>
          </a:xfrm>
          <a:prstGeom prst="rect">
            <a:avLst/>
          </a:prstGeom>
          <a:noFill/>
          <a:ln w="9525">
            <a:noFill/>
            <a:miter lim="800000"/>
            <a:headEnd/>
            <a:tailEnd/>
          </a:ln>
        </p:spPr>
      </p:pic>
      <p:pic>
        <p:nvPicPr>
          <p:cNvPr id="62473" name="Picture 2"/>
          <p:cNvPicPr>
            <a:picLocks noChangeAspect="1" noChangeArrowheads="1"/>
          </p:cNvPicPr>
          <p:nvPr/>
        </p:nvPicPr>
        <p:blipFill>
          <a:blip r:embed="rId2" cstate="print"/>
          <a:srcRect l="36069" t="42616" r="61394" b="54036"/>
          <a:stretch>
            <a:fillRect/>
          </a:stretch>
        </p:blipFill>
        <p:spPr bwMode="auto">
          <a:xfrm>
            <a:off x="2271713" y="4222750"/>
            <a:ext cx="452437" cy="444500"/>
          </a:xfrm>
          <a:prstGeom prst="rect">
            <a:avLst/>
          </a:prstGeom>
          <a:noFill/>
          <a:ln w="9525">
            <a:noFill/>
            <a:miter lim="800000"/>
            <a:headEnd/>
            <a:tailEnd/>
          </a:ln>
        </p:spPr>
      </p:pic>
      <p:cxnSp>
        <p:nvCxnSpPr>
          <p:cNvPr id="62474" name="Straight Arrow Connector 14"/>
          <p:cNvCxnSpPr>
            <a:cxnSpLocks noChangeShapeType="1"/>
          </p:cNvCxnSpPr>
          <p:nvPr/>
        </p:nvCxnSpPr>
        <p:spPr bwMode="auto">
          <a:xfrm flipH="1" flipV="1">
            <a:off x="5553075" y="4038600"/>
            <a:ext cx="923925" cy="1120775"/>
          </a:xfrm>
          <a:prstGeom prst="straightConnector1">
            <a:avLst/>
          </a:prstGeom>
          <a:noFill/>
          <a:ln w="9525" algn="ctr">
            <a:solidFill>
              <a:schemeClr val="tx1"/>
            </a:solidFill>
            <a:miter lim="800000"/>
            <a:headEnd/>
            <a:tailEnd type="arrow" w="med" len="med"/>
          </a:ln>
        </p:spPr>
      </p:cxnSp>
      <p:cxnSp>
        <p:nvCxnSpPr>
          <p:cNvPr id="62475" name="Straight Arrow Connector 16"/>
          <p:cNvCxnSpPr>
            <a:cxnSpLocks noChangeShapeType="1"/>
          </p:cNvCxnSpPr>
          <p:nvPr/>
        </p:nvCxnSpPr>
        <p:spPr bwMode="auto">
          <a:xfrm flipH="1" flipV="1">
            <a:off x="2724150" y="4610100"/>
            <a:ext cx="933450" cy="549275"/>
          </a:xfrm>
          <a:prstGeom prst="straightConnector1">
            <a:avLst/>
          </a:prstGeom>
          <a:noFill/>
          <a:ln w="9525" algn="ctr">
            <a:solidFill>
              <a:schemeClr val="tx1"/>
            </a:solidFill>
            <a:miter lim="800000"/>
            <a:headEnd/>
            <a:tailEnd type="arrow" w="med" len="med"/>
          </a:ln>
        </p:spPr>
      </p:cxnSp>
      <p:sp>
        <p:nvSpPr>
          <p:cNvPr id="62476" name="TextBox 17"/>
          <p:cNvSpPr txBox="1">
            <a:spLocks noChangeArrowheads="1"/>
          </p:cNvSpPr>
          <p:nvPr/>
        </p:nvSpPr>
        <p:spPr bwMode="auto">
          <a:xfrm rot="-684156">
            <a:off x="3190875" y="3871913"/>
            <a:ext cx="966788" cy="368300"/>
          </a:xfrm>
          <a:prstGeom prst="rect">
            <a:avLst/>
          </a:prstGeom>
          <a:noFill/>
          <a:ln w="9525">
            <a:noFill/>
            <a:miter lim="800000"/>
            <a:headEnd/>
            <a:tailEnd/>
          </a:ln>
        </p:spPr>
        <p:txBody>
          <a:bodyPr wrap="none">
            <a:spAutoFit/>
          </a:bodyPr>
          <a:lstStyle/>
          <a:p>
            <a:r>
              <a:rPr lang="en-US"/>
              <a:t>Main St</a:t>
            </a:r>
          </a:p>
        </p:txBody>
      </p:sp>
      <p:sp>
        <p:nvSpPr>
          <p:cNvPr id="62477" name="TextBox 18"/>
          <p:cNvSpPr txBox="1">
            <a:spLocks noChangeArrowheads="1"/>
          </p:cNvSpPr>
          <p:nvPr/>
        </p:nvSpPr>
        <p:spPr bwMode="auto">
          <a:xfrm rot="-6711982">
            <a:off x="2065337" y="4943476"/>
            <a:ext cx="885825" cy="368300"/>
          </a:xfrm>
          <a:prstGeom prst="rect">
            <a:avLst/>
          </a:prstGeom>
          <a:noFill/>
          <a:ln w="9525">
            <a:noFill/>
            <a:miter lim="800000"/>
            <a:headEnd/>
            <a:tailEnd/>
          </a:ln>
        </p:spPr>
        <p:txBody>
          <a:bodyPr wrap="none">
            <a:spAutoFit/>
          </a:bodyPr>
          <a:lstStyle/>
          <a:p>
            <a:r>
              <a:rPr lang="en-US"/>
              <a:t>5</a:t>
            </a:r>
            <a:r>
              <a:rPr lang="en-US" baseline="30000"/>
              <a:t>th</a:t>
            </a:r>
            <a:r>
              <a:rPr lang="en-US"/>
              <a:t> Ave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5"/>
          <p:cNvSpPr>
            <a:spLocks noChangeArrowheads="1"/>
          </p:cNvSpPr>
          <p:nvPr/>
        </p:nvSpPr>
        <p:spPr bwMode="auto">
          <a:xfrm>
            <a:off x="0" y="5334000"/>
            <a:ext cx="9144000" cy="1524000"/>
          </a:xfrm>
          <a:prstGeom prst="rect">
            <a:avLst/>
          </a:prstGeom>
          <a:solidFill>
            <a:schemeClr val="bg1"/>
          </a:solidFill>
          <a:ln w="9525" algn="ctr">
            <a:noFill/>
            <a:miter lim="800000"/>
            <a:headEnd/>
            <a:tailEnd/>
          </a:ln>
        </p:spPr>
        <p:txBody>
          <a:bodyPr wrap="none"/>
          <a:lstStyle/>
          <a:p>
            <a:endParaRPr lang="en-US"/>
          </a:p>
        </p:txBody>
      </p:sp>
      <p:sp>
        <p:nvSpPr>
          <p:cNvPr id="63490" name="Title 1"/>
          <p:cNvSpPr>
            <a:spLocks noGrp="1"/>
          </p:cNvSpPr>
          <p:nvPr>
            <p:ph type="title"/>
          </p:nvPr>
        </p:nvSpPr>
        <p:spPr/>
        <p:txBody>
          <a:bodyPr/>
          <a:lstStyle/>
          <a:p>
            <a:r>
              <a:rPr lang="en-US" dirty="0" smtClean="0"/>
              <a:t>Bus Runs </a:t>
            </a:r>
          </a:p>
        </p:txBody>
      </p:sp>
      <p:sp>
        <p:nvSpPr>
          <p:cNvPr id="63491" name="Content Placeholder 2"/>
          <p:cNvSpPr>
            <a:spLocks noGrp="1"/>
          </p:cNvSpPr>
          <p:nvPr>
            <p:ph idx="1"/>
          </p:nvPr>
        </p:nvSpPr>
        <p:spPr>
          <a:xfrm>
            <a:off x="419100" y="1592263"/>
            <a:ext cx="8305800" cy="2924175"/>
          </a:xfrm>
        </p:spPr>
        <p:txBody>
          <a:bodyPr/>
          <a:lstStyle/>
          <a:p>
            <a:r>
              <a:rPr lang="en-US" dirty="0" smtClean="0"/>
              <a:t>A run is a sequence of stops that a bus makes when transporting students to or from school.</a:t>
            </a:r>
          </a:p>
        </p:txBody>
      </p:sp>
      <p:pic>
        <p:nvPicPr>
          <p:cNvPr id="63492" name="Picture 8"/>
          <p:cNvPicPr>
            <a:picLocks noChangeAspect="1" noChangeArrowheads="1"/>
          </p:cNvPicPr>
          <p:nvPr/>
        </p:nvPicPr>
        <p:blipFill>
          <a:blip r:embed="rId2" cstate="print"/>
          <a:srcRect l="22340" t="28951" r="10989" b="14117"/>
          <a:stretch>
            <a:fillRect/>
          </a:stretch>
        </p:blipFill>
        <p:spPr bwMode="auto">
          <a:xfrm>
            <a:off x="2362200" y="2562225"/>
            <a:ext cx="5791200" cy="369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5"/>
          <p:cNvSpPr>
            <a:spLocks noChangeArrowheads="1"/>
          </p:cNvSpPr>
          <p:nvPr/>
        </p:nvSpPr>
        <p:spPr bwMode="auto">
          <a:xfrm>
            <a:off x="0" y="5334000"/>
            <a:ext cx="9144000" cy="1524000"/>
          </a:xfrm>
          <a:prstGeom prst="rect">
            <a:avLst/>
          </a:prstGeom>
          <a:solidFill>
            <a:schemeClr val="bg1"/>
          </a:solidFill>
          <a:ln w="9525" algn="ctr">
            <a:noFill/>
            <a:miter lim="800000"/>
            <a:headEnd/>
            <a:tailEnd/>
          </a:ln>
        </p:spPr>
        <p:txBody>
          <a:bodyPr wrap="none"/>
          <a:lstStyle/>
          <a:p>
            <a:endParaRPr lang="en-US"/>
          </a:p>
        </p:txBody>
      </p:sp>
      <p:grpSp>
        <p:nvGrpSpPr>
          <p:cNvPr id="64514" name="Group 3"/>
          <p:cNvGrpSpPr>
            <a:grpSpLocks/>
          </p:cNvGrpSpPr>
          <p:nvPr/>
        </p:nvGrpSpPr>
        <p:grpSpPr bwMode="auto">
          <a:xfrm>
            <a:off x="2133600" y="2767013"/>
            <a:ext cx="6916738" cy="4059237"/>
            <a:chOff x="2837174" y="2667000"/>
            <a:chExt cx="5697226" cy="4059477"/>
          </a:xfrm>
        </p:grpSpPr>
        <p:pic>
          <p:nvPicPr>
            <p:cNvPr id="64517" name="Picture 2"/>
            <p:cNvPicPr>
              <a:picLocks noChangeAspect="1" noChangeArrowheads="1"/>
            </p:cNvPicPr>
            <p:nvPr/>
          </p:nvPicPr>
          <p:blipFill>
            <a:blip r:embed="rId3" cstate="print"/>
            <a:srcRect l="25615" t="23787" r="6662" b="11650"/>
            <a:stretch>
              <a:fillRect/>
            </a:stretch>
          </p:blipFill>
          <p:spPr bwMode="auto">
            <a:xfrm>
              <a:off x="2837174" y="2667000"/>
              <a:ext cx="5697226" cy="4059477"/>
            </a:xfrm>
            <a:prstGeom prst="rect">
              <a:avLst/>
            </a:prstGeom>
            <a:noFill/>
            <a:ln w="9525">
              <a:noFill/>
              <a:miter lim="800000"/>
              <a:headEnd/>
              <a:tailEnd/>
            </a:ln>
          </p:spPr>
        </p:pic>
        <p:pic>
          <p:nvPicPr>
            <p:cNvPr id="64518" name="Picture 20" descr="MMAG00491_0000[1]"/>
            <p:cNvPicPr>
              <a:picLocks noChangeAspect="1" noChangeArrowheads="1" noCrop="1"/>
            </p:cNvPicPr>
            <p:nvPr/>
          </p:nvPicPr>
          <p:blipFill>
            <a:blip r:embed="rId4" cstate="print"/>
            <a:srcRect/>
            <a:stretch>
              <a:fillRect/>
            </a:stretch>
          </p:blipFill>
          <p:spPr bwMode="auto">
            <a:xfrm flipH="1">
              <a:off x="3645074" y="4390243"/>
              <a:ext cx="809625" cy="390525"/>
            </a:xfrm>
            <a:prstGeom prst="rect">
              <a:avLst/>
            </a:prstGeom>
            <a:noFill/>
            <a:ln w="9525">
              <a:noFill/>
              <a:miter lim="800000"/>
              <a:headEnd/>
              <a:tailEnd/>
            </a:ln>
          </p:spPr>
        </p:pic>
      </p:grpSp>
      <p:sp>
        <p:nvSpPr>
          <p:cNvPr id="64515" name="Title 1"/>
          <p:cNvSpPr>
            <a:spLocks noGrp="1"/>
          </p:cNvSpPr>
          <p:nvPr>
            <p:ph type="title"/>
          </p:nvPr>
        </p:nvSpPr>
        <p:spPr/>
        <p:txBody>
          <a:bodyPr/>
          <a:lstStyle/>
          <a:p>
            <a:r>
              <a:rPr lang="en-US" sz="4400" dirty="0" smtClean="0"/>
              <a:t>Bus Run Directions</a:t>
            </a:r>
            <a:br>
              <a:rPr lang="en-US" sz="4400" dirty="0" smtClean="0"/>
            </a:br>
            <a:endParaRPr lang="en-US" sz="4400" dirty="0" smtClean="0"/>
          </a:p>
        </p:txBody>
      </p:sp>
      <p:sp>
        <p:nvSpPr>
          <p:cNvPr id="64516" name="Content Placeholder 2"/>
          <p:cNvSpPr>
            <a:spLocks noGrp="1"/>
          </p:cNvSpPr>
          <p:nvPr>
            <p:ph idx="1"/>
          </p:nvPr>
        </p:nvSpPr>
        <p:spPr>
          <a:xfrm>
            <a:off x="419100" y="1447800"/>
            <a:ext cx="8305800" cy="1200329"/>
          </a:xfrm>
        </p:spPr>
        <p:txBody>
          <a:bodyPr/>
          <a:lstStyle/>
          <a:p>
            <a:r>
              <a:rPr lang="en-US" sz="2400" dirty="0" smtClean="0"/>
              <a:t>Once a map is calibrated correctly and all the stop locations entered, TIMS will find the quickest path between each stop in the order they have been placed.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0"/>
            <a:ext cx="8229600" cy="1143000"/>
          </a:xfrm>
        </p:spPr>
        <p:txBody>
          <a:bodyPr/>
          <a:lstStyle/>
          <a:p>
            <a:r>
              <a:rPr lang="en-US" dirty="0" smtClean="0"/>
              <a:t>Routes</a:t>
            </a:r>
          </a:p>
        </p:txBody>
      </p:sp>
      <p:sp>
        <p:nvSpPr>
          <p:cNvPr id="66562" name="Content Placeholder 2"/>
          <p:cNvSpPr>
            <a:spLocks noGrp="1"/>
          </p:cNvSpPr>
          <p:nvPr>
            <p:ph idx="1"/>
          </p:nvPr>
        </p:nvSpPr>
        <p:spPr>
          <a:xfrm>
            <a:off x="152400" y="914400"/>
            <a:ext cx="8305800" cy="830997"/>
          </a:xfrm>
        </p:spPr>
        <p:txBody>
          <a:bodyPr/>
          <a:lstStyle/>
          <a:p>
            <a:r>
              <a:rPr lang="en-US" sz="2400" dirty="0" smtClean="0"/>
              <a:t>A route is the sum of activity for an individual bus during a complete day (AM and PM).</a:t>
            </a:r>
          </a:p>
        </p:txBody>
      </p:sp>
      <p:pic>
        <p:nvPicPr>
          <p:cNvPr id="66563" name="Picture 30"/>
          <p:cNvPicPr>
            <a:picLocks noChangeAspect="1" noChangeArrowheads="1"/>
          </p:cNvPicPr>
          <p:nvPr/>
        </p:nvPicPr>
        <p:blipFill>
          <a:blip r:embed="rId3" cstate="print"/>
          <a:srcRect l="2690" t="14554" r="26312" b="33803"/>
          <a:stretch>
            <a:fillRect/>
          </a:stretch>
        </p:blipFill>
        <p:spPr bwMode="auto">
          <a:xfrm>
            <a:off x="152400" y="1828800"/>
            <a:ext cx="6307138" cy="3429000"/>
          </a:xfrm>
          <a:prstGeom prst="rect">
            <a:avLst/>
          </a:prstGeom>
          <a:noFill/>
          <a:ln w="9525">
            <a:noFill/>
            <a:miter lim="800000"/>
            <a:headEnd/>
            <a:tailEnd/>
          </a:ln>
        </p:spPr>
      </p:pic>
      <p:sp>
        <p:nvSpPr>
          <p:cNvPr id="5" name="Content Placeholder 2"/>
          <p:cNvSpPr txBox="1">
            <a:spLocks/>
          </p:cNvSpPr>
          <p:nvPr/>
        </p:nvSpPr>
        <p:spPr bwMode="auto">
          <a:xfrm>
            <a:off x="6477000" y="1905000"/>
            <a:ext cx="2438400" cy="26776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342900" marR="0" lvl="0" indent="-342900" defTabSz="914400" rtl="0" eaLnBrk="0" fontAlgn="base" latinLnBrk="0" hangingPunct="0">
              <a:lnSpc>
                <a:spcPct val="100000"/>
              </a:lnSpc>
              <a:spcBef>
                <a:spcPct val="0"/>
              </a:spcBef>
              <a:spcAft>
                <a:spcPct val="30000"/>
              </a:spcAft>
              <a:buClr>
                <a:schemeClr val="tx1"/>
              </a:buClr>
              <a:buSzTx/>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    Buses may have multiple AM and PM Runs that </a:t>
            </a:r>
            <a:r>
              <a:rPr kumimoji="0" lang="en-US" sz="2400" b="0" i="0" u="none" strike="noStrike" kern="0" cap="none" spc="0" normalizeH="0" baseline="0" noProof="0" dirty="0" smtClean="0">
                <a:ln>
                  <a:noFill/>
                </a:ln>
                <a:effectLst/>
                <a:uLnTx/>
                <a:uFillTx/>
                <a:latin typeface="+mn-lt"/>
                <a:ea typeface="+mn-ea"/>
                <a:cs typeface="+mn-cs"/>
              </a:rPr>
              <a:t>make up the their</a:t>
            </a:r>
            <a:r>
              <a:rPr kumimoji="0" lang="en-US" sz="2400" b="0" i="0" u="none" strike="noStrike" kern="0" cap="none" spc="0" normalizeH="0" noProof="0" dirty="0" smtClean="0">
                <a:ln>
                  <a:noFill/>
                </a:ln>
                <a:effectLst/>
                <a:uLnTx/>
                <a:uFillTx/>
                <a:latin typeface="+mn-lt"/>
                <a:ea typeface="+mn-ea"/>
                <a:cs typeface="+mn-cs"/>
              </a:rPr>
              <a:t> full Route</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dirty="0" smtClean="0"/>
              <a:t>Reports</a:t>
            </a:r>
          </a:p>
        </p:txBody>
      </p:sp>
      <p:sp>
        <p:nvSpPr>
          <p:cNvPr id="69634" name="Content Placeholder 2"/>
          <p:cNvSpPr>
            <a:spLocks noGrp="1"/>
          </p:cNvSpPr>
          <p:nvPr>
            <p:ph idx="1"/>
          </p:nvPr>
        </p:nvSpPr>
        <p:spPr>
          <a:xfrm>
            <a:off x="457200" y="1600200"/>
            <a:ext cx="8305800" cy="830997"/>
          </a:xfrm>
        </p:spPr>
        <p:txBody>
          <a:bodyPr/>
          <a:lstStyle/>
          <a:p>
            <a:pPr marL="0" indent="0">
              <a:buNone/>
            </a:pPr>
            <a:r>
              <a:rPr lang="en-US" sz="2400" dirty="0" smtClean="0"/>
              <a:t>With TIMS we have the ability to customize reports to show exactly the data you need.  </a:t>
            </a:r>
          </a:p>
        </p:txBody>
      </p:sp>
      <p:sp>
        <p:nvSpPr>
          <p:cNvPr id="69635" name="Content Placeholder 2"/>
          <p:cNvSpPr txBox="1">
            <a:spLocks/>
          </p:cNvSpPr>
          <p:nvPr/>
        </p:nvSpPr>
        <p:spPr bwMode="auto">
          <a:xfrm>
            <a:off x="457200" y="3336925"/>
            <a:ext cx="4152900" cy="2271713"/>
          </a:xfrm>
          <a:prstGeom prst="rect">
            <a:avLst/>
          </a:prstGeom>
          <a:noFill/>
          <a:ln w="9525">
            <a:noFill/>
            <a:miter lim="800000"/>
            <a:headEnd/>
            <a:tailEnd/>
          </a:ln>
        </p:spPr>
        <p:txBody>
          <a:bodyPr>
            <a:spAutoFit/>
          </a:bodyPr>
          <a:lstStyle/>
          <a:p>
            <a:pPr marL="342900" indent="-342900" eaLnBrk="0" hangingPunct="0">
              <a:spcAft>
                <a:spcPct val="30000"/>
              </a:spcAft>
              <a:buClr>
                <a:schemeClr val="tx1"/>
              </a:buClr>
              <a:buFontTx/>
              <a:buChar char="•"/>
            </a:pPr>
            <a:r>
              <a:rPr lang="en-US" sz="2400" dirty="0">
                <a:latin typeface="Andy"/>
              </a:rPr>
              <a:t>Runs with stops and student names</a:t>
            </a:r>
          </a:p>
          <a:p>
            <a:pPr marL="342900" indent="-342900" eaLnBrk="0" hangingPunct="0">
              <a:spcAft>
                <a:spcPct val="30000"/>
              </a:spcAft>
              <a:buClr>
                <a:schemeClr val="tx1"/>
              </a:buClr>
              <a:buFontTx/>
              <a:buChar char="•"/>
            </a:pPr>
            <a:r>
              <a:rPr lang="en-US" sz="2400" dirty="0">
                <a:latin typeface="Andy"/>
              </a:rPr>
              <a:t>Runs with driver directions</a:t>
            </a:r>
          </a:p>
          <a:p>
            <a:pPr marL="342900" indent="-342900" eaLnBrk="0" hangingPunct="0">
              <a:spcAft>
                <a:spcPct val="30000"/>
              </a:spcAft>
              <a:buClr>
                <a:schemeClr val="tx1"/>
              </a:buClr>
              <a:buFontTx/>
              <a:buChar char="•"/>
            </a:pPr>
            <a:r>
              <a:rPr lang="en-US" sz="2400" dirty="0">
                <a:latin typeface="Andy"/>
              </a:rPr>
              <a:t>Passenger Lists</a:t>
            </a:r>
          </a:p>
          <a:p>
            <a:pPr marL="342900" indent="-342900" eaLnBrk="0" hangingPunct="0">
              <a:spcAft>
                <a:spcPct val="30000"/>
              </a:spcAft>
              <a:buClr>
                <a:schemeClr val="tx1"/>
              </a:buClr>
              <a:buFontTx/>
              <a:buChar char="•"/>
            </a:pPr>
            <a:r>
              <a:rPr lang="en-US" sz="2400" dirty="0">
                <a:latin typeface="Andy"/>
              </a:rPr>
              <a:t>Stop Locations</a:t>
            </a:r>
          </a:p>
        </p:txBody>
      </p:sp>
      <p:sp>
        <p:nvSpPr>
          <p:cNvPr id="69636" name="Content Placeholder 2"/>
          <p:cNvSpPr txBox="1">
            <a:spLocks/>
          </p:cNvSpPr>
          <p:nvPr/>
        </p:nvSpPr>
        <p:spPr bwMode="auto">
          <a:xfrm>
            <a:off x="4457700" y="3352800"/>
            <a:ext cx="4152900" cy="2622550"/>
          </a:xfrm>
          <a:prstGeom prst="rect">
            <a:avLst/>
          </a:prstGeom>
          <a:noFill/>
          <a:ln w="9525">
            <a:noFill/>
            <a:miter lim="800000"/>
            <a:headEnd/>
            <a:tailEnd/>
          </a:ln>
        </p:spPr>
        <p:txBody>
          <a:bodyPr>
            <a:spAutoFit/>
          </a:bodyPr>
          <a:lstStyle/>
          <a:p>
            <a:pPr marL="342900" indent="-342900" eaLnBrk="0" hangingPunct="0">
              <a:spcAft>
                <a:spcPct val="30000"/>
              </a:spcAft>
              <a:buClr>
                <a:schemeClr val="tx1"/>
              </a:buClr>
              <a:buFontTx/>
              <a:buChar char="•"/>
            </a:pPr>
            <a:r>
              <a:rPr lang="en-US" sz="2400" dirty="0">
                <a:latin typeface="Andy"/>
              </a:rPr>
              <a:t>Reports on geographical information (street names and attributes)</a:t>
            </a:r>
          </a:p>
          <a:p>
            <a:pPr marL="342900" indent="-342900" eaLnBrk="0" hangingPunct="0">
              <a:spcAft>
                <a:spcPct val="30000"/>
              </a:spcAft>
              <a:buClr>
                <a:schemeClr val="tx1"/>
              </a:buClr>
              <a:buFontTx/>
              <a:buChar char="•"/>
            </a:pPr>
            <a:r>
              <a:rPr lang="en-US" sz="2400" dirty="0">
                <a:latin typeface="Andy"/>
              </a:rPr>
              <a:t>Summaries of Route Time and Miles</a:t>
            </a:r>
          </a:p>
          <a:p>
            <a:pPr marL="342900" indent="-342900" eaLnBrk="0" hangingPunct="0">
              <a:spcAft>
                <a:spcPct val="30000"/>
              </a:spcAft>
              <a:buClr>
                <a:schemeClr val="tx1"/>
              </a:buClr>
              <a:buFontTx/>
              <a:buChar char="•"/>
            </a:pPr>
            <a:endParaRPr lang="en-US" sz="3000" dirty="0">
              <a:latin typeface="Andy"/>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0"/>
            <a:ext cx="8229600" cy="1143000"/>
          </a:xfrm>
        </p:spPr>
        <p:txBody>
          <a:bodyPr/>
          <a:lstStyle/>
          <a:p>
            <a:r>
              <a:rPr lang="en-US" smtClean="0"/>
              <a:t>Reports</a:t>
            </a:r>
          </a:p>
        </p:txBody>
      </p:sp>
      <p:pic>
        <p:nvPicPr>
          <p:cNvPr id="71682" name="Picture 2"/>
          <p:cNvPicPr>
            <a:picLocks noChangeAspect="1" noChangeArrowheads="1"/>
          </p:cNvPicPr>
          <p:nvPr/>
        </p:nvPicPr>
        <p:blipFill>
          <a:blip r:embed="rId2" cstate="print"/>
          <a:srcRect l="8035" t="11841" r="28964" b="9160"/>
          <a:stretch>
            <a:fillRect/>
          </a:stretch>
        </p:blipFill>
        <p:spPr bwMode="auto">
          <a:xfrm>
            <a:off x="15875" y="0"/>
            <a:ext cx="90201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smtClean="0"/>
              <a:t>Summary of Route Time and Miles</a:t>
            </a:r>
          </a:p>
        </p:txBody>
      </p:sp>
      <p:pic>
        <p:nvPicPr>
          <p:cNvPr id="72706" name="Content Placeholder 4"/>
          <p:cNvPicPr>
            <a:picLocks noGrp="1" noChangeAspect="1" noChangeArrowheads="1"/>
          </p:cNvPicPr>
          <p:nvPr>
            <p:ph idx="1"/>
          </p:nvPr>
        </p:nvPicPr>
        <p:blipFill>
          <a:blip r:embed="rId2" cstate="print"/>
          <a:srcRect l="3922" t="14286" r="12745" b="40816"/>
          <a:stretch>
            <a:fillRect/>
          </a:stretch>
        </p:blipFill>
        <p:spPr>
          <a:xfrm>
            <a:off x="838200" y="1752600"/>
            <a:ext cx="7391400" cy="3429000"/>
          </a:xfrm>
          <a:ln>
            <a:solidFill>
              <a:schemeClr val="tx1"/>
            </a:solid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152400"/>
            <a:ext cx="8229600" cy="1143000"/>
          </a:xfrm>
        </p:spPr>
        <p:txBody>
          <a:bodyPr/>
          <a:lstStyle/>
          <a:p>
            <a:r>
              <a:rPr lang="en-US" sz="4000" smtClean="0"/>
              <a:t>NCDOT Railroad Crossing Report</a:t>
            </a:r>
          </a:p>
        </p:txBody>
      </p:sp>
      <p:sp>
        <p:nvSpPr>
          <p:cNvPr id="74754" name="Content Placeholder 6"/>
          <p:cNvSpPr>
            <a:spLocks noGrp="1"/>
          </p:cNvSpPr>
          <p:nvPr>
            <p:ph idx="1"/>
          </p:nvPr>
        </p:nvSpPr>
        <p:spPr>
          <a:xfrm>
            <a:off x="5334000" y="1143000"/>
            <a:ext cx="3657600" cy="4081463"/>
          </a:xfrm>
        </p:spPr>
        <p:txBody>
          <a:bodyPr/>
          <a:lstStyle/>
          <a:p>
            <a:r>
              <a:rPr lang="en-US" sz="1600" dirty="0" smtClean="0"/>
              <a:t>TIMS Operators have the option of including Railroad Warnings in their printed driving directions.</a:t>
            </a:r>
          </a:p>
          <a:p>
            <a:endParaRPr lang="en-US" sz="1600" dirty="0" smtClean="0"/>
          </a:p>
          <a:p>
            <a:r>
              <a:rPr lang="en-US" sz="1600" dirty="0" smtClean="0"/>
              <a:t>As part of the TDTIMS Annual Audit, each LEA runs a Railroad Crossing Report that tallies the number of times a bus goes over each crossing and the number of students on the bus.</a:t>
            </a:r>
          </a:p>
          <a:p>
            <a:endParaRPr lang="en-US" sz="1600" dirty="0" smtClean="0"/>
          </a:p>
          <a:p>
            <a:r>
              <a:rPr lang="en-US" sz="1600" dirty="0" smtClean="0"/>
              <a:t>This data is transmitted to NCDOT who uses the information in prioritizing railroad crossing inspections and upgrades.</a:t>
            </a:r>
            <a:endParaRPr lang="en-US" sz="1800" dirty="0" smtClean="0"/>
          </a:p>
        </p:txBody>
      </p:sp>
      <p:grpSp>
        <p:nvGrpSpPr>
          <p:cNvPr id="74755" name="Group 9"/>
          <p:cNvGrpSpPr>
            <a:grpSpLocks/>
          </p:cNvGrpSpPr>
          <p:nvPr/>
        </p:nvGrpSpPr>
        <p:grpSpPr bwMode="auto">
          <a:xfrm>
            <a:off x="152400" y="1219200"/>
            <a:ext cx="5486400" cy="5308600"/>
            <a:chOff x="359229" y="729343"/>
            <a:chExt cx="7728857" cy="5812652"/>
          </a:xfrm>
        </p:grpSpPr>
        <p:pic>
          <p:nvPicPr>
            <p:cNvPr id="74756" name="Picture 2"/>
            <p:cNvPicPr>
              <a:picLocks noChangeAspect="1" noChangeArrowheads="1"/>
            </p:cNvPicPr>
            <p:nvPr/>
          </p:nvPicPr>
          <p:blipFill>
            <a:blip r:embed="rId2" cstate="print"/>
            <a:srcRect l="2466" t="11163" r="9431" b="6491"/>
            <a:stretch>
              <a:fillRect/>
            </a:stretch>
          </p:blipFill>
          <p:spPr bwMode="auto">
            <a:xfrm>
              <a:off x="359229" y="729343"/>
              <a:ext cx="7728857" cy="5757022"/>
            </a:xfrm>
            <a:prstGeom prst="rect">
              <a:avLst/>
            </a:prstGeom>
            <a:noFill/>
            <a:ln w="9525">
              <a:noFill/>
              <a:miter lim="800000"/>
              <a:headEnd/>
              <a:tailEnd/>
            </a:ln>
          </p:spPr>
        </p:pic>
        <p:grpSp>
          <p:nvGrpSpPr>
            <p:cNvPr id="74757" name="Group 1"/>
            <p:cNvGrpSpPr>
              <a:grpSpLocks/>
            </p:cNvGrpSpPr>
            <p:nvPr/>
          </p:nvGrpSpPr>
          <p:grpSpPr bwMode="auto">
            <a:xfrm>
              <a:off x="2549605" y="2666999"/>
              <a:ext cx="3529793" cy="3874996"/>
              <a:chOff x="2124072" y="2780337"/>
              <a:chExt cx="3125281" cy="3987231"/>
            </a:xfrm>
          </p:grpSpPr>
          <p:sp>
            <p:nvSpPr>
              <p:cNvPr id="6" name="Right Arrow 5"/>
              <p:cNvSpPr/>
              <p:nvPr/>
            </p:nvSpPr>
            <p:spPr>
              <a:xfrm rot="10800000" flipV="1">
                <a:off x="2996417" y="6170182"/>
                <a:ext cx="530660" cy="395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759" name="TextBox 8"/>
              <p:cNvSpPr txBox="1">
                <a:spLocks noChangeArrowheads="1"/>
              </p:cNvSpPr>
              <p:nvPr/>
            </p:nvSpPr>
            <p:spPr bwMode="auto">
              <a:xfrm>
                <a:off x="3648116" y="6044894"/>
                <a:ext cx="1601237" cy="722674"/>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RR Crossing</a:t>
                </a:r>
              </a:p>
              <a:p>
                <a:r>
                  <a:rPr lang="en-US" b="1">
                    <a:solidFill>
                      <a:srgbClr val="FF0000"/>
                    </a:solidFill>
                    <a:latin typeface="Calibri" pitchFamily="34" charset="0"/>
                  </a:rPr>
                  <a:t>Warning</a:t>
                </a:r>
              </a:p>
            </p:txBody>
          </p:sp>
          <p:sp>
            <p:nvSpPr>
              <p:cNvPr id="74760" name="TextBox 9"/>
              <p:cNvSpPr txBox="1">
                <a:spLocks noChangeArrowheads="1"/>
              </p:cNvSpPr>
              <p:nvPr/>
            </p:nvSpPr>
            <p:spPr bwMode="auto">
              <a:xfrm>
                <a:off x="2124072" y="2780337"/>
                <a:ext cx="2129704" cy="722674"/>
              </a:xfrm>
              <a:prstGeom prst="rect">
                <a:avLst/>
              </a:prstGeom>
              <a:noFill/>
              <a:ln w="9525">
                <a:noFill/>
                <a:miter lim="800000"/>
                <a:headEnd/>
                <a:tailEnd/>
              </a:ln>
            </p:spPr>
            <p:txBody>
              <a:bodyPr wrap="none">
                <a:spAutoFit/>
              </a:bodyPr>
              <a:lstStyle/>
              <a:p>
                <a:r>
                  <a:rPr lang="en-US" b="1" dirty="0">
                    <a:solidFill>
                      <a:srgbClr val="FF0000"/>
                    </a:solidFill>
                    <a:latin typeface="Calibri" pitchFamily="34" charset="0"/>
                  </a:rPr>
                  <a:t>Warning of</a:t>
                </a:r>
              </a:p>
              <a:p>
                <a:r>
                  <a:rPr lang="en-US" b="1" dirty="0">
                    <a:solidFill>
                      <a:srgbClr val="FF0000"/>
                    </a:solidFill>
                    <a:latin typeface="Calibri" pitchFamily="34" charset="0"/>
                  </a:rPr>
                  <a:t>Double Crossing</a:t>
                </a:r>
              </a:p>
            </p:txBody>
          </p:sp>
          <p:sp>
            <p:nvSpPr>
              <p:cNvPr id="9" name="Right Arrow 8"/>
              <p:cNvSpPr>
                <a:spLocks noChangeArrowheads="1"/>
              </p:cNvSpPr>
              <p:nvPr/>
            </p:nvSpPr>
            <p:spPr bwMode="auto">
              <a:xfrm rot="9324552">
                <a:off x="2806330" y="3403251"/>
                <a:ext cx="394035" cy="355927"/>
              </a:xfrm>
              <a:prstGeom prst="rightArrow">
                <a:avLst>
                  <a:gd name="adj1" fmla="val 50000"/>
                  <a:gd name="adj2" fmla="val 50001"/>
                </a:avLst>
              </a:prstGeom>
              <a:solidFill>
                <a:schemeClr val="accent1"/>
              </a:solidFill>
              <a:ln w="25400" algn="ctr">
                <a:solidFill>
                  <a:srgbClr val="385D8A"/>
                </a:solidFill>
                <a:miter lim="800000"/>
                <a:headEnd/>
                <a:tailEnd/>
              </a:ln>
            </p:spPr>
            <p:txBody>
              <a:bodyPr rot="10800000" anchor="ctr"/>
              <a:lstStyle/>
              <a:p>
                <a:pPr algn="ctr" fontAlgn="auto">
                  <a:spcBef>
                    <a:spcPts val="0"/>
                  </a:spcBef>
                  <a:spcAft>
                    <a:spcPts val="0"/>
                  </a:spcAft>
                  <a:defRPr/>
                </a:pPr>
                <a:endParaRPr lang="en-US">
                  <a:solidFill>
                    <a:schemeClr val="lt1"/>
                  </a:solidFill>
                  <a:latin typeface="+mn-lt"/>
                </a:endParaRPr>
              </a:p>
            </p:txBody>
          </p:sp>
        </p:gr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7200" y="0"/>
            <a:ext cx="8229600" cy="1143000"/>
          </a:xfrm>
        </p:spPr>
        <p:txBody>
          <a:bodyPr/>
          <a:lstStyle/>
          <a:p>
            <a:r>
              <a:rPr lang="en-US" smtClean="0"/>
              <a:t>Passenger Lists</a:t>
            </a:r>
          </a:p>
        </p:txBody>
      </p:sp>
      <p:sp>
        <p:nvSpPr>
          <p:cNvPr id="73730" name="Content Placeholder 2"/>
          <p:cNvSpPr>
            <a:spLocks noGrp="1"/>
          </p:cNvSpPr>
          <p:nvPr>
            <p:ph idx="1"/>
          </p:nvPr>
        </p:nvSpPr>
        <p:spPr>
          <a:xfrm>
            <a:off x="152400" y="990600"/>
            <a:ext cx="8915400" cy="2271391"/>
          </a:xfrm>
        </p:spPr>
        <p:txBody>
          <a:bodyPr/>
          <a:lstStyle/>
          <a:p>
            <a:r>
              <a:rPr lang="en-US" sz="2400" dirty="0" smtClean="0"/>
              <a:t>A list of students assigned to a particular stop or all students on a bus.</a:t>
            </a:r>
          </a:p>
          <a:p>
            <a:pPr lvl="1"/>
            <a:r>
              <a:rPr lang="en-US" sz="2400" dirty="0" smtClean="0"/>
              <a:t>Useful for updating routes </a:t>
            </a:r>
          </a:p>
          <a:p>
            <a:pPr lvl="1"/>
            <a:r>
              <a:rPr lang="en-US" sz="2400" dirty="0" smtClean="0"/>
              <a:t>Keep on buses for emergency information</a:t>
            </a:r>
          </a:p>
          <a:p>
            <a:endParaRPr lang="en-US" sz="2400" dirty="0" smtClean="0"/>
          </a:p>
        </p:txBody>
      </p:sp>
      <p:pic>
        <p:nvPicPr>
          <p:cNvPr id="73731" name="Picture 2"/>
          <p:cNvPicPr>
            <a:picLocks noChangeAspect="1" noChangeArrowheads="1"/>
          </p:cNvPicPr>
          <p:nvPr/>
        </p:nvPicPr>
        <p:blipFill>
          <a:blip r:embed="rId2" cstate="print"/>
          <a:srcRect l="8035" t="10957" r="29071" b="43935"/>
          <a:stretch>
            <a:fillRect/>
          </a:stretch>
        </p:blipFill>
        <p:spPr bwMode="auto">
          <a:xfrm>
            <a:off x="31750" y="2895600"/>
            <a:ext cx="911225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174" t="11302" r="38016" b="61270"/>
          <a:stretch/>
        </p:blipFill>
        <p:spPr bwMode="auto">
          <a:xfrm>
            <a:off x="2743200" y="2362200"/>
            <a:ext cx="3516086" cy="25315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2"/>
          <p:cNvSpPr>
            <a:spLocks noGrp="1" noChangeArrowheads="1"/>
          </p:cNvSpPr>
          <p:nvPr>
            <p:ph type="title"/>
          </p:nvPr>
        </p:nvSpPr>
        <p:spPr/>
        <p:txBody>
          <a:bodyPr/>
          <a:lstStyle/>
          <a:p>
            <a:r>
              <a:rPr lang="en-US" sz="4400" dirty="0" smtClean="0"/>
              <a:t>PowerSchool </a:t>
            </a:r>
            <a:br>
              <a:rPr lang="en-US" sz="4400" dirty="0" smtClean="0"/>
            </a:br>
            <a:r>
              <a:rPr lang="en-US" sz="4400" dirty="0" smtClean="0"/>
              <a:t>Transportation Data</a:t>
            </a:r>
          </a:p>
        </p:txBody>
      </p:sp>
    </p:spTree>
    <p:extLst>
      <p:ext uri="{BB962C8B-B14F-4D97-AF65-F5344CB8AC3E}">
        <p14:creationId xmlns:p14="http://schemas.microsoft.com/office/powerpoint/2010/main" val="2238610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146" t="5346" r="1771" b="8311"/>
          <a:stretch/>
        </p:blipFill>
        <p:spPr>
          <a:xfrm>
            <a:off x="104775" y="685800"/>
            <a:ext cx="8877300" cy="4714876"/>
          </a:xfrm>
          <a:prstGeom prst="rect">
            <a:avLst/>
          </a:prstGeom>
          <a:ln>
            <a:noFill/>
          </a:ln>
        </p:spPr>
      </p:pic>
      <p:sp>
        <p:nvSpPr>
          <p:cNvPr id="3" name="5-Point Star 2"/>
          <p:cNvSpPr/>
          <p:nvPr/>
        </p:nvSpPr>
        <p:spPr bwMode="auto">
          <a:xfrm>
            <a:off x="3505200" y="2628900"/>
            <a:ext cx="228600" cy="228600"/>
          </a:xfrm>
          <a:prstGeom prst="star5">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5-Point Star 18"/>
          <p:cNvSpPr/>
          <p:nvPr/>
        </p:nvSpPr>
        <p:spPr bwMode="auto">
          <a:xfrm>
            <a:off x="5534025" y="2209800"/>
            <a:ext cx="228600" cy="228600"/>
          </a:xfrm>
          <a:prstGeom prst="star5">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304800" y="228600"/>
            <a:ext cx="8229600" cy="1600200"/>
          </a:xfrm>
        </p:spPr>
        <p:txBody>
          <a:bodyPr/>
          <a:lstStyle/>
          <a:p>
            <a:r>
              <a:rPr lang="en-US" sz="4400" dirty="0" smtClean="0"/>
              <a:t>PowerSchool </a:t>
            </a:r>
            <a:br>
              <a:rPr lang="en-US" sz="4400" dirty="0" smtClean="0"/>
            </a:br>
            <a:r>
              <a:rPr lang="en-US" sz="4400" dirty="0" smtClean="0"/>
              <a:t>Transportation Data</a:t>
            </a: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5" t="19683" r="90476" b="36963"/>
          <a:stretch/>
        </p:blipFill>
        <p:spPr bwMode="auto">
          <a:xfrm>
            <a:off x="1828800" y="1979796"/>
            <a:ext cx="1524000" cy="31153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3962400" y="2337137"/>
            <a:ext cx="3352800" cy="1200329"/>
          </a:xfrm>
          <a:prstGeom prst="rect">
            <a:avLst/>
          </a:prstGeom>
          <a:noFill/>
        </p:spPr>
        <p:txBody>
          <a:bodyPr wrap="square" rtlCol="0">
            <a:spAutoFit/>
          </a:bodyPr>
          <a:lstStyle/>
          <a:p>
            <a:r>
              <a:rPr lang="en-US" dirty="0" smtClean="0"/>
              <a:t>From the student screen in PowerSchool, there is a link to the students transportation information. </a:t>
            </a:r>
            <a:endParaRPr lang="en-US" dirty="0"/>
          </a:p>
        </p:txBody>
      </p:sp>
      <p:cxnSp>
        <p:nvCxnSpPr>
          <p:cNvPr id="8" name="Straight Arrow Connector 7"/>
          <p:cNvCxnSpPr>
            <a:stCxn id="7" idx="1"/>
          </p:cNvCxnSpPr>
          <p:nvPr/>
        </p:nvCxnSpPr>
        <p:spPr>
          <a:xfrm flipH="1">
            <a:off x="2819400" y="2937302"/>
            <a:ext cx="1143000" cy="796498"/>
          </a:xfrm>
          <a:prstGeom prst="straightConnector1">
            <a:avLst/>
          </a:prstGeom>
          <a:ln w="88900">
            <a:solidFill>
              <a:srgbClr val="0099CC"/>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752600" y="3636335"/>
            <a:ext cx="914400" cy="457200"/>
          </a:xfrm>
          <a:prstGeom prst="ellipse">
            <a:avLst/>
          </a:prstGeom>
          <a:noFill/>
          <a:ln w="60325">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68185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US" sz="4400" dirty="0" smtClean="0"/>
              <a:t>PowerSchool </a:t>
            </a:r>
            <a:br>
              <a:rPr lang="en-US" sz="4400" dirty="0" smtClean="0"/>
            </a:br>
            <a:r>
              <a:rPr lang="en-US" sz="4400" dirty="0" smtClean="0"/>
              <a:t>Transportation Data</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143" r="1350" b="28762"/>
          <a:stretch/>
        </p:blipFill>
        <p:spPr bwMode="auto">
          <a:xfrm>
            <a:off x="381000" y="1524000"/>
            <a:ext cx="6400800" cy="4267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6858000" y="2328023"/>
            <a:ext cx="2057400" cy="1477328"/>
          </a:xfrm>
          <a:prstGeom prst="rect">
            <a:avLst/>
          </a:prstGeom>
          <a:noFill/>
        </p:spPr>
        <p:txBody>
          <a:bodyPr wrap="square" rtlCol="0">
            <a:spAutoFit/>
          </a:bodyPr>
          <a:lstStyle/>
          <a:p>
            <a:r>
              <a:rPr lang="en-US" dirty="0" smtClean="0"/>
              <a:t>The entry of transportation data into PowerSchool varies by LEA.</a:t>
            </a:r>
            <a:endParaRPr lang="en-US" dirty="0"/>
          </a:p>
        </p:txBody>
      </p:sp>
    </p:spTree>
    <p:extLst>
      <p:ext uri="{BB962C8B-B14F-4D97-AF65-F5344CB8AC3E}">
        <p14:creationId xmlns:p14="http://schemas.microsoft.com/office/powerpoint/2010/main" val="31432445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US" sz="4400" dirty="0" smtClean="0"/>
              <a:t>PowerSchool </a:t>
            </a:r>
            <a:br>
              <a:rPr lang="en-US" sz="4400" dirty="0" smtClean="0"/>
            </a:br>
            <a:r>
              <a:rPr lang="en-US" sz="4400" dirty="0" smtClean="0"/>
              <a:t>Transportation Data</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143" r="1350" b="28762"/>
          <a:stretch/>
        </p:blipFill>
        <p:spPr bwMode="auto">
          <a:xfrm>
            <a:off x="377456" y="1511595"/>
            <a:ext cx="6400800" cy="4267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6858000" y="2328023"/>
            <a:ext cx="2057400" cy="2308324"/>
          </a:xfrm>
          <a:prstGeom prst="rect">
            <a:avLst/>
          </a:prstGeom>
          <a:noFill/>
        </p:spPr>
        <p:txBody>
          <a:bodyPr wrap="square" rtlCol="0">
            <a:spAutoFit/>
          </a:bodyPr>
          <a:lstStyle/>
          <a:p>
            <a:r>
              <a:rPr lang="en-US" dirty="0" smtClean="0"/>
              <a:t>Some LEAs utilize the variety of options available under the “Requirements” section of the transportation screen</a:t>
            </a:r>
            <a:endParaRPr lang="en-US" dirty="0"/>
          </a:p>
        </p:txBody>
      </p:sp>
      <p:sp>
        <p:nvSpPr>
          <p:cNvPr id="5" name="Oval 4"/>
          <p:cNvSpPr/>
          <p:nvPr/>
        </p:nvSpPr>
        <p:spPr>
          <a:xfrm>
            <a:off x="1066800" y="2806995"/>
            <a:ext cx="3505200" cy="1676400"/>
          </a:xfrm>
          <a:prstGeom prst="ellipse">
            <a:avLst/>
          </a:prstGeom>
          <a:noFill/>
          <a:ln w="60325">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bwMode="auto">
          <a:xfrm>
            <a:off x="1143000" y="2133600"/>
            <a:ext cx="990600" cy="76200"/>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1300524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274638"/>
            <a:ext cx="8229600" cy="1143000"/>
          </a:xfrm>
        </p:spPr>
        <p:txBody>
          <a:bodyPr/>
          <a:lstStyle/>
          <a:p>
            <a:r>
              <a:rPr lang="en-US" sz="4400" dirty="0" smtClean="0"/>
              <a:t>PowerSchool </a:t>
            </a:r>
            <a:br>
              <a:rPr lang="en-US" sz="4400" dirty="0" smtClean="0"/>
            </a:br>
            <a:r>
              <a:rPr lang="en-US" sz="4400" dirty="0" smtClean="0"/>
              <a:t>Transportation Data</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81" t="40312" r="65714" b="45016"/>
          <a:stretch/>
        </p:blipFill>
        <p:spPr bwMode="auto">
          <a:xfrm>
            <a:off x="457200" y="2633401"/>
            <a:ext cx="3657600" cy="15311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205" t="40257" r="62144" b="47872"/>
          <a:stretch/>
        </p:blipFill>
        <p:spPr bwMode="auto">
          <a:xfrm>
            <a:off x="457200" y="4495800"/>
            <a:ext cx="4691257" cy="13568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2460" t="40318" r="67619" b="46730"/>
          <a:stretch/>
        </p:blipFill>
        <p:spPr bwMode="auto">
          <a:xfrm>
            <a:off x="4724400" y="2633400"/>
            <a:ext cx="3643086" cy="14804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228600" y="1524000"/>
            <a:ext cx="8839200" cy="923330"/>
          </a:xfrm>
          <a:prstGeom prst="rect">
            <a:avLst/>
          </a:prstGeom>
          <a:noFill/>
        </p:spPr>
        <p:txBody>
          <a:bodyPr wrap="square" rtlCol="0">
            <a:spAutoFit/>
          </a:bodyPr>
          <a:lstStyle/>
          <a:p>
            <a:r>
              <a:rPr lang="en-US" dirty="0" smtClean="0"/>
              <a:t>The choices available under the Requirements sections mostly relate to students with special needs. Each of these pieces of data are imported into TIMS and provide the Transportation Department additional information about student transportation needs.</a:t>
            </a:r>
            <a:endParaRPr lang="en-US" dirty="0"/>
          </a:p>
        </p:txBody>
      </p:sp>
    </p:spTree>
    <p:extLst>
      <p:ext uri="{BB962C8B-B14F-4D97-AF65-F5344CB8AC3E}">
        <p14:creationId xmlns:p14="http://schemas.microsoft.com/office/powerpoint/2010/main" val="27832695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274638"/>
            <a:ext cx="8229600" cy="1143000"/>
          </a:xfrm>
        </p:spPr>
        <p:txBody>
          <a:bodyPr/>
          <a:lstStyle/>
          <a:p>
            <a:r>
              <a:rPr lang="en-US" sz="4400" dirty="0" smtClean="0"/>
              <a:t>PowerSchool </a:t>
            </a:r>
            <a:br>
              <a:rPr lang="en-US" sz="4400" dirty="0" smtClean="0"/>
            </a:br>
            <a:r>
              <a:rPr lang="en-US" sz="4400" dirty="0" smtClean="0"/>
              <a:t>Transportation Data</a:t>
            </a:r>
          </a:p>
        </p:txBody>
      </p:sp>
      <p:pic>
        <p:nvPicPr>
          <p:cNvPr id="307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50238" t="42445" r="15794" b="39111"/>
          <a:stretch/>
        </p:blipFill>
        <p:spPr bwMode="auto">
          <a:xfrm>
            <a:off x="219740" y="2819400"/>
            <a:ext cx="5720316" cy="2108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228600" y="1524000"/>
            <a:ext cx="8839200" cy="1200329"/>
          </a:xfrm>
          <a:prstGeom prst="rect">
            <a:avLst/>
          </a:prstGeom>
          <a:noFill/>
        </p:spPr>
        <p:txBody>
          <a:bodyPr wrap="square" rtlCol="0">
            <a:spAutoFit/>
          </a:bodyPr>
          <a:lstStyle/>
          <a:p>
            <a:r>
              <a:rPr lang="en-US" dirty="0" smtClean="0"/>
              <a:t>In additional to providing information about students with special needs, there is also a place to indicate if students have requested to ride the bus in the AM and/or PM.</a:t>
            </a:r>
          </a:p>
          <a:p>
            <a:r>
              <a:rPr lang="en-US" dirty="0" smtClean="0"/>
              <a:t>The information selected here is also imported into TIMS and your transportation department can create lists of students based on the information entered.</a:t>
            </a:r>
            <a:endParaRPr lang="en-US" dirty="0"/>
          </a:p>
        </p:txBody>
      </p:sp>
    </p:spTree>
    <p:extLst>
      <p:ext uri="{BB962C8B-B14F-4D97-AF65-F5344CB8AC3E}">
        <p14:creationId xmlns:p14="http://schemas.microsoft.com/office/powerpoint/2010/main" val="12242993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US" sz="4400" dirty="0" smtClean="0"/>
              <a:t>PowerSchool </a:t>
            </a:r>
            <a:br>
              <a:rPr lang="en-US" sz="4400" dirty="0" smtClean="0"/>
            </a:br>
            <a:r>
              <a:rPr lang="en-US" sz="4400" dirty="0" smtClean="0"/>
              <a:t>Transportation Data</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72" t="40058" r="1349" b="43408"/>
          <a:stretch/>
        </p:blipFill>
        <p:spPr bwMode="auto">
          <a:xfrm>
            <a:off x="457200" y="1828800"/>
            <a:ext cx="5598042" cy="1905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457200" y="3886200"/>
            <a:ext cx="8229600" cy="1477328"/>
          </a:xfrm>
          <a:prstGeom prst="rect">
            <a:avLst/>
          </a:prstGeom>
          <a:noFill/>
        </p:spPr>
        <p:txBody>
          <a:bodyPr wrap="square" rtlCol="0">
            <a:spAutoFit/>
          </a:bodyPr>
          <a:lstStyle/>
          <a:p>
            <a:r>
              <a:rPr lang="en-US" dirty="0" smtClean="0"/>
              <a:t>The use of this information by the transportation department varies by LEA.</a:t>
            </a:r>
          </a:p>
          <a:p>
            <a:endParaRPr lang="en-US" dirty="0"/>
          </a:p>
          <a:p>
            <a:r>
              <a:rPr lang="en-US" dirty="0" smtClean="0"/>
              <a:t>Please consult a member of the transportation staff to determine if they are using this information in TIMS and how PowerSchool Data Managers need to enter information on the Student Transportation Screen.</a:t>
            </a:r>
            <a:endParaRPr lang="en-US" dirty="0"/>
          </a:p>
        </p:txBody>
      </p:sp>
    </p:spTree>
    <p:extLst>
      <p:ext uri="{BB962C8B-B14F-4D97-AF65-F5344CB8AC3E}">
        <p14:creationId xmlns:p14="http://schemas.microsoft.com/office/powerpoint/2010/main" val="10621461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US" sz="4400" dirty="0" smtClean="0"/>
              <a:t>PowerSchool </a:t>
            </a:r>
            <a:br>
              <a:rPr lang="en-US" sz="4400" dirty="0" smtClean="0"/>
            </a:br>
            <a:r>
              <a:rPr lang="en-US" sz="4400" dirty="0" smtClean="0"/>
              <a:t>Transportation Data</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143" r="1350" b="28762"/>
          <a:stretch/>
        </p:blipFill>
        <p:spPr bwMode="auto">
          <a:xfrm>
            <a:off x="304800" y="1447800"/>
            <a:ext cx="6400800" cy="4267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bwMode="auto">
          <a:xfrm>
            <a:off x="1066800" y="2078665"/>
            <a:ext cx="990600" cy="76200"/>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6839393" y="1470837"/>
            <a:ext cx="2057400" cy="3970318"/>
          </a:xfrm>
          <a:prstGeom prst="rect">
            <a:avLst/>
          </a:prstGeom>
          <a:noFill/>
        </p:spPr>
        <p:txBody>
          <a:bodyPr wrap="square" rtlCol="0">
            <a:spAutoFit/>
          </a:bodyPr>
          <a:lstStyle/>
          <a:p>
            <a:r>
              <a:rPr lang="en-US" dirty="0" smtClean="0"/>
              <a:t>At the bottom of the transportation screen, there is a section that can display student bus stop and route information.</a:t>
            </a:r>
          </a:p>
          <a:p>
            <a:endParaRPr lang="en-US" dirty="0" smtClean="0"/>
          </a:p>
          <a:p>
            <a:r>
              <a:rPr lang="en-US" dirty="0" smtClean="0"/>
              <a:t>We are developing a TIMS Report that can be back loaded into PowerSchool.</a:t>
            </a:r>
            <a:endParaRPr lang="en-US" dirty="0"/>
          </a:p>
        </p:txBody>
      </p:sp>
      <p:sp>
        <p:nvSpPr>
          <p:cNvPr id="9" name="Oval 8"/>
          <p:cNvSpPr/>
          <p:nvPr/>
        </p:nvSpPr>
        <p:spPr>
          <a:xfrm>
            <a:off x="876300" y="4572000"/>
            <a:ext cx="5676900" cy="1066800"/>
          </a:xfrm>
          <a:prstGeom prst="ellipse">
            <a:avLst/>
          </a:prstGeom>
          <a:noFill/>
          <a:ln w="60325">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4876800" y="2895600"/>
            <a:ext cx="1962594" cy="1447800"/>
          </a:xfrm>
          <a:prstGeom prst="straightConnector1">
            <a:avLst/>
          </a:prstGeom>
          <a:ln w="88900">
            <a:solidFill>
              <a:srgbClr val="0099C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5917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304800" y="304800"/>
            <a:ext cx="8229600" cy="2057400"/>
          </a:xfrm>
        </p:spPr>
        <p:txBody>
          <a:bodyPr/>
          <a:lstStyle/>
          <a:p>
            <a:r>
              <a:rPr lang="en-US" sz="4400" dirty="0" smtClean="0"/>
              <a:t>Uploading TIMS Data </a:t>
            </a:r>
            <a:br>
              <a:rPr lang="en-US" sz="4400" dirty="0" smtClean="0"/>
            </a:br>
            <a:r>
              <a:rPr lang="en-US" sz="4400" dirty="0" smtClean="0"/>
              <a:t>Into</a:t>
            </a:r>
            <a:br>
              <a:rPr lang="en-US" sz="4400" dirty="0" smtClean="0"/>
            </a:br>
            <a:r>
              <a:rPr lang="en-US" sz="4400" dirty="0" smtClean="0"/>
              <a:t>PowerSchool</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174" t="11302" r="38016" b="61270"/>
          <a:stretch/>
        </p:blipFill>
        <p:spPr bwMode="auto">
          <a:xfrm>
            <a:off x="5410200" y="2737104"/>
            <a:ext cx="3516086" cy="25315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4"/>
          <p:cNvPicPr>
            <a:picLocks noChangeAspect="1" noChangeArrowheads="1"/>
          </p:cNvPicPr>
          <p:nvPr/>
        </p:nvPicPr>
        <p:blipFill>
          <a:blip r:embed="rId3" cstate="print"/>
          <a:srcRect/>
          <a:stretch>
            <a:fillRect/>
          </a:stretch>
        </p:blipFill>
        <p:spPr bwMode="auto">
          <a:xfrm>
            <a:off x="304800" y="2556534"/>
            <a:ext cx="3159125" cy="2892722"/>
          </a:xfrm>
          <a:prstGeom prst="rect">
            <a:avLst/>
          </a:prstGeom>
          <a:noFill/>
          <a:ln w="9525">
            <a:noFill/>
            <a:miter lim="800000"/>
            <a:headEnd/>
            <a:tailEnd/>
          </a:ln>
        </p:spPr>
      </p:pic>
      <p:cxnSp>
        <p:nvCxnSpPr>
          <p:cNvPr id="5" name="Straight Arrow Connector 4"/>
          <p:cNvCxnSpPr/>
          <p:nvPr/>
        </p:nvCxnSpPr>
        <p:spPr>
          <a:xfrm>
            <a:off x="3657600" y="4267200"/>
            <a:ext cx="1600200" cy="0"/>
          </a:xfrm>
          <a:prstGeom prst="straightConnector1">
            <a:avLst/>
          </a:prstGeom>
          <a:ln w="88900">
            <a:solidFill>
              <a:srgbClr val="0099C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6316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3" t="20444" r="27381" b="45412"/>
          <a:stretch/>
        </p:blipFill>
        <p:spPr bwMode="auto">
          <a:xfrm>
            <a:off x="0" y="32657"/>
            <a:ext cx="6248400" cy="434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324600" y="762000"/>
            <a:ext cx="2590800" cy="2031325"/>
          </a:xfrm>
          <a:prstGeom prst="rect">
            <a:avLst/>
          </a:prstGeom>
          <a:noFill/>
        </p:spPr>
        <p:txBody>
          <a:bodyPr wrap="square" rtlCol="0">
            <a:spAutoFit/>
          </a:bodyPr>
          <a:lstStyle/>
          <a:p>
            <a:r>
              <a:rPr lang="en-US" dirty="0" smtClean="0"/>
              <a:t>We are developing a Bus Route Upload of TIMS Information onto the Transportation Screen in PowerSchool for each Student assigned to a bus…</a:t>
            </a:r>
            <a:endParaRPr lang="en-US" dirty="0"/>
          </a:p>
        </p:txBody>
      </p:sp>
      <p:cxnSp>
        <p:nvCxnSpPr>
          <p:cNvPr id="6" name="Straight Arrow Connector 5"/>
          <p:cNvCxnSpPr/>
          <p:nvPr/>
        </p:nvCxnSpPr>
        <p:spPr>
          <a:xfrm flipH="1">
            <a:off x="1828800" y="1752600"/>
            <a:ext cx="4495800" cy="1295400"/>
          </a:xfrm>
          <a:prstGeom prst="straightConnector1">
            <a:avLst/>
          </a:prstGeom>
          <a:ln w="88900">
            <a:solidFill>
              <a:srgbClr val="0099CC"/>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800600" y="2963319"/>
            <a:ext cx="609600" cy="457200"/>
          </a:xfrm>
          <a:prstGeom prst="ellipse">
            <a:avLst/>
          </a:prstGeom>
          <a:noFill/>
          <a:ln w="60325">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00107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713" t="15938" r="58016" b="56396"/>
          <a:stretch/>
        </p:blipFill>
        <p:spPr bwMode="auto">
          <a:xfrm>
            <a:off x="76200" y="152401"/>
            <a:ext cx="5353071" cy="3162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867400" y="1447800"/>
            <a:ext cx="2819400" cy="1754326"/>
          </a:xfrm>
          <a:prstGeom prst="rect">
            <a:avLst/>
          </a:prstGeom>
          <a:noFill/>
        </p:spPr>
        <p:txBody>
          <a:bodyPr wrap="square" rtlCol="0">
            <a:spAutoFit/>
          </a:bodyPr>
          <a:lstStyle/>
          <a:p>
            <a:r>
              <a:rPr lang="en-US" dirty="0" smtClean="0"/>
              <a:t>Your Transportation Department can create a CSV File in TIMS that contains pertinent School Transportation Information for Students</a:t>
            </a:r>
          </a:p>
        </p:txBody>
      </p:sp>
      <p:sp>
        <p:nvSpPr>
          <p:cNvPr id="6" name="Oval 5"/>
          <p:cNvSpPr/>
          <p:nvPr/>
        </p:nvSpPr>
        <p:spPr>
          <a:xfrm>
            <a:off x="1752600" y="1371600"/>
            <a:ext cx="2362200" cy="518617"/>
          </a:xfrm>
          <a:prstGeom prst="ellipse">
            <a:avLst/>
          </a:prstGeom>
          <a:noFill/>
          <a:ln w="60325">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4267200" y="1630908"/>
            <a:ext cx="1600200" cy="0"/>
          </a:xfrm>
          <a:prstGeom prst="straightConnector1">
            <a:avLst/>
          </a:prstGeom>
          <a:ln w="88900">
            <a:solidFill>
              <a:srgbClr val="0099C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165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76200"/>
            <a:ext cx="8229600" cy="1143000"/>
          </a:xfrm>
        </p:spPr>
        <p:txBody>
          <a:bodyPr/>
          <a:lstStyle/>
          <a:p>
            <a:r>
              <a:rPr lang="en-US" smtClean="0"/>
              <a:t>The TIMS System</a:t>
            </a:r>
          </a:p>
        </p:txBody>
      </p:sp>
      <p:sp>
        <p:nvSpPr>
          <p:cNvPr id="4099" name="Rectangle 5"/>
          <p:cNvSpPr>
            <a:spLocks noChangeArrowheads="1"/>
          </p:cNvSpPr>
          <p:nvPr/>
        </p:nvSpPr>
        <p:spPr bwMode="auto">
          <a:xfrm>
            <a:off x="3816350" y="1225550"/>
            <a:ext cx="1587500" cy="749300"/>
          </a:xfrm>
          <a:prstGeom prst="rect">
            <a:avLst/>
          </a:prstGeom>
          <a:solidFill>
            <a:srgbClr val="FCFEB9"/>
          </a:solidFill>
          <a:ln w="12700">
            <a:solidFill>
              <a:schemeClr val="tx1"/>
            </a:solidFill>
            <a:miter lim="800000"/>
            <a:headEnd/>
            <a:tailEnd/>
          </a:ln>
          <a:effectLst>
            <a:outerShdw dist="107763" dir="2700000" algn="ctr" rotWithShape="0">
              <a:schemeClr val="folHlink"/>
            </a:outerShdw>
          </a:effectLst>
        </p:spPr>
        <p:txBody>
          <a:bodyPr wrap="none" lIns="90488" tIns="44450" rIns="90488" bIns="44450" anchor="ctr"/>
          <a:lstStyle/>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p:txBody>
      </p:sp>
      <p:grpSp>
        <p:nvGrpSpPr>
          <p:cNvPr id="2" name="Group 7"/>
          <p:cNvGrpSpPr>
            <a:grpSpLocks/>
          </p:cNvGrpSpPr>
          <p:nvPr/>
        </p:nvGrpSpPr>
        <p:grpSpPr bwMode="auto">
          <a:xfrm>
            <a:off x="996950" y="1835150"/>
            <a:ext cx="1898650" cy="761241"/>
            <a:chOff x="996950" y="1835150"/>
            <a:chExt cx="1898650" cy="761241"/>
          </a:xfrm>
        </p:grpSpPr>
        <p:sp>
          <p:nvSpPr>
            <p:cNvPr id="46127" name="Line 3"/>
            <p:cNvSpPr>
              <a:spLocks noChangeShapeType="1"/>
            </p:cNvSpPr>
            <p:nvPr/>
          </p:nvSpPr>
          <p:spPr bwMode="auto">
            <a:xfrm>
              <a:off x="1987550" y="2216150"/>
              <a:ext cx="908050" cy="374650"/>
            </a:xfrm>
            <a:prstGeom prst="line">
              <a:avLst/>
            </a:prstGeom>
            <a:noFill/>
            <a:ln w="12700">
              <a:solidFill>
                <a:schemeClr val="tx1"/>
              </a:solidFill>
              <a:round/>
              <a:headEnd/>
              <a:tailEnd type="triangle" w="med" len="med"/>
            </a:ln>
          </p:spPr>
          <p:txBody>
            <a:bodyPr wrap="none" anchor="ctr"/>
            <a:lstStyle/>
            <a:p>
              <a:endParaRPr lang="en-US"/>
            </a:p>
          </p:txBody>
        </p:sp>
        <p:sp>
          <p:nvSpPr>
            <p:cNvPr id="4145" name="Rectangle 7"/>
            <p:cNvSpPr>
              <a:spLocks noChangeArrowheads="1"/>
            </p:cNvSpPr>
            <p:nvPr/>
          </p:nvSpPr>
          <p:spPr bwMode="auto">
            <a:xfrm>
              <a:off x="996950" y="1835150"/>
              <a:ext cx="1587500" cy="749300"/>
            </a:xfrm>
            <a:prstGeom prst="rect">
              <a:avLst/>
            </a:prstGeom>
            <a:solidFill>
              <a:srgbClr val="FCFEB9"/>
            </a:solidFill>
            <a:ln w="12700">
              <a:solidFill>
                <a:schemeClr val="tx1"/>
              </a:solidFill>
              <a:miter lim="800000"/>
              <a:headEnd/>
              <a:tailEnd/>
            </a:ln>
            <a:effectLst>
              <a:outerShdw dist="107763" dir="2700000" algn="ctr" rotWithShape="0">
                <a:schemeClr val="folHlink"/>
              </a:outerShdw>
            </a:effectLst>
          </p:spPr>
          <p:txBody>
            <a:bodyPr wrap="none" lIns="90488" tIns="44450" rIns="90488" bIns="44450" anchor="ctr"/>
            <a:lstStyle/>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p:txBody>
        </p:sp>
        <p:sp>
          <p:nvSpPr>
            <p:cNvPr id="46129" name="Rectangle 10"/>
            <p:cNvSpPr>
              <a:spLocks noChangeArrowheads="1"/>
            </p:cNvSpPr>
            <p:nvPr/>
          </p:nvSpPr>
          <p:spPr bwMode="auto">
            <a:xfrm>
              <a:off x="1020029" y="1952625"/>
              <a:ext cx="1465146" cy="643766"/>
            </a:xfrm>
            <a:prstGeom prst="rect">
              <a:avLst/>
            </a:prstGeom>
            <a:noFill/>
            <a:ln w="12700">
              <a:noFill/>
              <a:miter lim="800000"/>
              <a:headEnd/>
              <a:tailEnd/>
            </a:ln>
          </p:spPr>
          <p:txBody>
            <a:bodyPr wrap="none" lIns="90488" tIns="44450" rIns="90488" bIns="44450">
              <a:spAutoFit/>
            </a:bodyPr>
            <a:lstStyle/>
            <a:p>
              <a:pPr algn="ctr"/>
              <a:r>
                <a:rPr lang="en-US" b="1" dirty="0" smtClean="0">
                  <a:solidFill>
                    <a:schemeClr val="accent2"/>
                  </a:solidFill>
                  <a:latin typeface="Times New Roman" pitchFamily="18" charset="0"/>
                </a:rPr>
                <a:t>PowerSchool</a:t>
              </a:r>
              <a:endParaRPr lang="en-US" b="1" dirty="0">
                <a:solidFill>
                  <a:schemeClr val="accent2"/>
                </a:solidFill>
                <a:latin typeface="Times New Roman" pitchFamily="18" charset="0"/>
              </a:endParaRPr>
            </a:p>
            <a:p>
              <a:pPr algn="ctr"/>
              <a:r>
                <a:rPr lang="en-US" b="1" dirty="0">
                  <a:solidFill>
                    <a:schemeClr val="accent2"/>
                  </a:solidFill>
                  <a:latin typeface="Times New Roman" pitchFamily="18" charset="0"/>
                </a:rPr>
                <a:t>Data</a:t>
              </a:r>
            </a:p>
          </p:txBody>
        </p:sp>
      </p:grpSp>
      <p:grpSp>
        <p:nvGrpSpPr>
          <p:cNvPr id="3" name="Group 5"/>
          <p:cNvGrpSpPr>
            <a:grpSpLocks/>
          </p:cNvGrpSpPr>
          <p:nvPr/>
        </p:nvGrpSpPr>
        <p:grpSpPr bwMode="auto">
          <a:xfrm>
            <a:off x="6477000" y="1865313"/>
            <a:ext cx="1812925" cy="795337"/>
            <a:chOff x="6477000" y="1865210"/>
            <a:chExt cx="1812925" cy="795440"/>
          </a:xfrm>
        </p:grpSpPr>
        <p:sp>
          <p:nvSpPr>
            <p:cNvPr id="46124" name="Line 2"/>
            <p:cNvSpPr>
              <a:spLocks noChangeShapeType="1"/>
            </p:cNvSpPr>
            <p:nvPr/>
          </p:nvSpPr>
          <p:spPr bwMode="auto">
            <a:xfrm flipV="1">
              <a:off x="6477000" y="2103398"/>
              <a:ext cx="755650" cy="411202"/>
            </a:xfrm>
            <a:prstGeom prst="line">
              <a:avLst/>
            </a:prstGeom>
            <a:noFill/>
            <a:ln w="12700">
              <a:solidFill>
                <a:schemeClr val="tx1"/>
              </a:solidFill>
              <a:round/>
              <a:headEnd type="triangle" w="med" len="med"/>
              <a:tailEnd/>
            </a:ln>
          </p:spPr>
          <p:txBody>
            <a:bodyPr wrap="none" anchor="ctr"/>
            <a:lstStyle/>
            <a:p>
              <a:endParaRPr lang="en-US"/>
            </a:p>
          </p:txBody>
        </p:sp>
        <p:sp>
          <p:nvSpPr>
            <p:cNvPr id="4142" name="Rectangle 6"/>
            <p:cNvSpPr>
              <a:spLocks noChangeArrowheads="1"/>
            </p:cNvSpPr>
            <p:nvPr/>
          </p:nvSpPr>
          <p:spPr bwMode="auto">
            <a:xfrm>
              <a:off x="6635750" y="1865210"/>
              <a:ext cx="1587500" cy="795440"/>
            </a:xfrm>
            <a:prstGeom prst="rect">
              <a:avLst/>
            </a:prstGeom>
            <a:solidFill>
              <a:srgbClr val="FCFEB9"/>
            </a:solidFill>
            <a:ln w="12700">
              <a:solidFill>
                <a:schemeClr val="tx1"/>
              </a:solidFill>
              <a:miter lim="800000"/>
              <a:headEnd/>
              <a:tailEnd/>
            </a:ln>
            <a:effectLst>
              <a:outerShdw dist="107763" dir="2700000" algn="ctr" rotWithShape="0">
                <a:schemeClr val="folHlink"/>
              </a:outerShdw>
            </a:effectLst>
          </p:spPr>
          <p:txBody>
            <a:bodyPr wrap="none" anchor="ctr"/>
            <a:lstStyle/>
            <a:p>
              <a:pPr>
                <a:defRPr/>
              </a:pPr>
              <a:endParaRPr lang="en-US"/>
            </a:p>
          </p:txBody>
        </p:sp>
        <p:sp>
          <p:nvSpPr>
            <p:cNvPr id="46126" name="Rectangle 13"/>
            <p:cNvSpPr>
              <a:spLocks noChangeArrowheads="1"/>
            </p:cNvSpPr>
            <p:nvPr/>
          </p:nvSpPr>
          <p:spPr bwMode="auto">
            <a:xfrm>
              <a:off x="6553200" y="1992313"/>
              <a:ext cx="1736725" cy="644525"/>
            </a:xfrm>
            <a:prstGeom prst="rect">
              <a:avLst/>
            </a:prstGeom>
            <a:noFill/>
            <a:ln w="12700">
              <a:noFill/>
              <a:miter lim="800000"/>
              <a:headEnd/>
              <a:tailEnd/>
            </a:ln>
          </p:spPr>
          <p:txBody>
            <a:bodyPr wrap="none" lIns="90488" tIns="44450" rIns="90488" bIns="44450">
              <a:spAutoFit/>
            </a:bodyPr>
            <a:lstStyle/>
            <a:p>
              <a:pPr algn="ctr"/>
              <a:r>
                <a:rPr lang="en-US" b="1">
                  <a:solidFill>
                    <a:schemeClr val="accent2"/>
                  </a:solidFill>
                  <a:latin typeface="Times New Roman" pitchFamily="18" charset="0"/>
                </a:rPr>
                <a:t>Transportation</a:t>
              </a:r>
            </a:p>
            <a:p>
              <a:pPr algn="ctr"/>
              <a:r>
                <a:rPr lang="en-US" b="1">
                  <a:solidFill>
                    <a:schemeClr val="accent2"/>
                  </a:solidFill>
                  <a:latin typeface="Times New Roman" pitchFamily="18" charset="0"/>
                </a:rPr>
                <a:t>Data</a:t>
              </a:r>
            </a:p>
          </p:txBody>
        </p:sp>
      </p:grpSp>
      <p:grpSp>
        <p:nvGrpSpPr>
          <p:cNvPr id="4" name="Group 4"/>
          <p:cNvGrpSpPr>
            <a:grpSpLocks/>
          </p:cNvGrpSpPr>
          <p:nvPr/>
        </p:nvGrpSpPr>
        <p:grpSpPr bwMode="auto">
          <a:xfrm>
            <a:off x="663575" y="3143250"/>
            <a:ext cx="2578100" cy="2133600"/>
            <a:chOff x="1225550" y="3270250"/>
            <a:chExt cx="2578100" cy="2133600"/>
          </a:xfrm>
        </p:grpSpPr>
        <p:grpSp>
          <p:nvGrpSpPr>
            <p:cNvPr id="5" name="Group 3"/>
            <p:cNvGrpSpPr>
              <a:grpSpLocks/>
            </p:cNvGrpSpPr>
            <p:nvPr/>
          </p:nvGrpSpPr>
          <p:grpSpPr bwMode="auto">
            <a:xfrm>
              <a:off x="1225550" y="4654550"/>
              <a:ext cx="1587500" cy="749300"/>
              <a:chOff x="1225550" y="4654550"/>
              <a:chExt cx="1587500" cy="749300"/>
            </a:xfrm>
          </p:grpSpPr>
          <p:sp>
            <p:nvSpPr>
              <p:cNvPr id="4139" name="Rectangle 4"/>
              <p:cNvSpPr>
                <a:spLocks noChangeArrowheads="1"/>
              </p:cNvSpPr>
              <p:nvPr/>
            </p:nvSpPr>
            <p:spPr bwMode="auto">
              <a:xfrm>
                <a:off x="1225550" y="4654550"/>
                <a:ext cx="1587500" cy="749300"/>
              </a:xfrm>
              <a:prstGeom prst="rect">
                <a:avLst/>
              </a:prstGeom>
              <a:solidFill>
                <a:srgbClr val="FCFEB9"/>
              </a:solidFill>
              <a:ln w="12700">
                <a:solidFill>
                  <a:schemeClr val="tx1"/>
                </a:solidFill>
                <a:miter lim="800000"/>
                <a:headEnd/>
                <a:tailEnd/>
              </a:ln>
              <a:effectLst>
                <a:outerShdw dist="107763" dir="2700000" algn="ctr" rotWithShape="0">
                  <a:schemeClr val="folHlink"/>
                </a:outerShdw>
              </a:effectLst>
            </p:spPr>
            <p:txBody>
              <a:bodyPr wrap="none" anchor="ctr"/>
              <a:lstStyle/>
              <a:p>
                <a:pPr>
                  <a:defRPr/>
                </a:pPr>
                <a:endParaRPr lang="en-US"/>
              </a:p>
            </p:txBody>
          </p:sp>
          <p:sp>
            <p:nvSpPr>
              <p:cNvPr id="46123" name="Rectangle 11"/>
              <p:cNvSpPr>
                <a:spLocks noChangeArrowheads="1"/>
              </p:cNvSpPr>
              <p:nvPr/>
            </p:nvSpPr>
            <p:spPr bwMode="auto">
              <a:xfrm>
                <a:off x="1427163" y="4695825"/>
                <a:ext cx="1158875" cy="638175"/>
              </a:xfrm>
              <a:prstGeom prst="rect">
                <a:avLst/>
              </a:prstGeom>
              <a:noFill/>
              <a:ln w="12700">
                <a:noFill/>
                <a:miter lim="800000"/>
                <a:headEnd/>
                <a:tailEnd/>
              </a:ln>
            </p:spPr>
            <p:txBody>
              <a:bodyPr wrap="none" lIns="90488" tIns="44450" rIns="90488" bIns="44450">
                <a:spAutoFit/>
              </a:bodyPr>
              <a:lstStyle/>
              <a:p>
                <a:r>
                  <a:rPr lang="en-US" b="1">
                    <a:solidFill>
                      <a:schemeClr val="accent2"/>
                    </a:solidFill>
                    <a:latin typeface="Times New Roman" pitchFamily="18" charset="0"/>
                  </a:rPr>
                  <a:t>Boundary</a:t>
                </a:r>
              </a:p>
              <a:p>
                <a:r>
                  <a:rPr lang="en-US" b="1">
                    <a:solidFill>
                      <a:schemeClr val="accent2"/>
                    </a:solidFill>
                    <a:latin typeface="Times New Roman" pitchFamily="18" charset="0"/>
                  </a:rPr>
                  <a:t>Planning</a:t>
                </a:r>
              </a:p>
            </p:txBody>
          </p:sp>
        </p:grpSp>
        <p:sp>
          <p:nvSpPr>
            <p:cNvPr id="46121" name="Line 17"/>
            <p:cNvSpPr>
              <a:spLocks noChangeShapeType="1"/>
            </p:cNvSpPr>
            <p:nvPr/>
          </p:nvSpPr>
          <p:spPr bwMode="auto">
            <a:xfrm flipV="1">
              <a:off x="2216150" y="3270250"/>
              <a:ext cx="1587500" cy="1308100"/>
            </a:xfrm>
            <a:prstGeom prst="line">
              <a:avLst/>
            </a:prstGeom>
            <a:noFill/>
            <a:ln w="12700">
              <a:solidFill>
                <a:schemeClr val="tx1"/>
              </a:solidFill>
              <a:round/>
              <a:headEnd type="triangle" w="med" len="med"/>
              <a:tailEnd/>
            </a:ln>
          </p:spPr>
          <p:txBody>
            <a:bodyPr wrap="none" anchor="ctr"/>
            <a:lstStyle/>
            <a:p>
              <a:endParaRPr lang="en-US"/>
            </a:p>
          </p:txBody>
        </p:sp>
      </p:grpSp>
      <p:grpSp>
        <p:nvGrpSpPr>
          <p:cNvPr id="6" name="Group 8"/>
          <p:cNvGrpSpPr>
            <a:grpSpLocks/>
          </p:cNvGrpSpPr>
          <p:nvPr/>
        </p:nvGrpSpPr>
        <p:grpSpPr bwMode="auto">
          <a:xfrm>
            <a:off x="6157913" y="3270250"/>
            <a:ext cx="2514600" cy="2133600"/>
            <a:chOff x="5556250" y="3194050"/>
            <a:chExt cx="2514600" cy="2133600"/>
          </a:xfrm>
        </p:grpSpPr>
        <p:grpSp>
          <p:nvGrpSpPr>
            <p:cNvPr id="7" name="Group 2"/>
            <p:cNvGrpSpPr>
              <a:grpSpLocks/>
            </p:cNvGrpSpPr>
            <p:nvPr/>
          </p:nvGrpSpPr>
          <p:grpSpPr bwMode="auto">
            <a:xfrm>
              <a:off x="6483350" y="4578350"/>
              <a:ext cx="1587500" cy="749300"/>
              <a:chOff x="6483350" y="4578350"/>
              <a:chExt cx="1587500" cy="749300"/>
            </a:xfrm>
          </p:grpSpPr>
          <p:sp>
            <p:nvSpPr>
              <p:cNvPr id="4135" name="Rectangle 9"/>
              <p:cNvSpPr>
                <a:spLocks noChangeArrowheads="1"/>
              </p:cNvSpPr>
              <p:nvPr/>
            </p:nvSpPr>
            <p:spPr bwMode="auto">
              <a:xfrm>
                <a:off x="6483350" y="4578350"/>
                <a:ext cx="1587500" cy="749300"/>
              </a:xfrm>
              <a:prstGeom prst="rect">
                <a:avLst/>
              </a:prstGeom>
              <a:solidFill>
                <a:srgbClr val="FCFEB9"/>
              </a:solidFill>
              <a:ln w="12700">
                <a:solidFill>
                  <a:schemeClr val="tx1"/>
                </a:solidFill>
                <a:miter lim="800000"/>
                <a:headEnd/>
                <a:tailEnd/>
              </a:ln>
              <a:effectLst>
                <a:outerShdw dist="107763" dir="2700000" algn="ctr" rotWithShape="0">
                  <a:schemeClr val="folHlink"/>
                </a:outerShdw>
              </a:effectLst>
            </p:spPr>
            <p:txBody>
              <a:bodyPr wrap="none" anchor="ctr"/>
              <a:lstStyle/>
              <a:p>
                <a:pPr>
                  <a:defRPr/>
                </a:pPr>
                <a:endParaRPr lang="en-US"/>
              </a:p>
            </p:txBody>
          </p:sp>
          <p:sp>
            <p:nvSpPr>
              <p:cNvPr id="46119" name="Rectangle 14"/>
              <p:cNvSpPr>
                <a:spLocks noChangeArrowheads="1"/>
              </p:cNvSpPr>
              <p:nvPr/>
            </p:nvSpPr>
            <p:spPr bwMode="auto">
              <a:xfrm>
                <a:off x="6532563" y="4772025"/>
                <a:ext cx="1476375" cy="363538"/>
              </a:xfrm>
              <a:prstGeom prst="rect">
                <a:avLst/>
              </a:prstGeom>
              <a:noFill/>
              <a:ln w="12700">
                <a:noFill/>
                <a:miter lim="800000"/>
                <a:headEnd/>
                <a:tailEnd/>
              </a:ln>
            </p:spPr>
            <p:txBody>
              <a:bodyPr wrap="none" lIns="90488" tIns="44450" rIns="90488" bIns="44450">
                <a:spAutoFit/>
              </a:bodyPr>
              <a:lstStyle/>
              <a:p>
                <a:r>
                  <a:rPr lang="en-US" b="1">
                    <a:solidFill>
                      <a:schemeClr val="accent2"/>
                    </a:solidFill>
                    <a:latin typeface="Times New Roman" pitchFamily="18" charset="0"/>
                  </a:rPr>
                  <a:t>Optimization</a:t>
                </a:r>
              </a:p>
            </p:txBody>
          </p:sp>
        </p:grpSp>
        <p:sp>
          <p:nvSpPr>
            <p:cNvPr id="46117" name="Line 18"/>
            <p:cNvSpPr>
              <a:spLocks noChangeShapeType="1"/>
            </p:cNvSpPr>
            <p:nvPr/>
          </p:nvSpPr>
          <p:spPr bwMode="auto">
            <a:xfrm flipH="1" flipV="1">
              <a:off x="5556250" y="3194050"/>
              <a:ext cx="1612900" cy="1384300"/>
            </a:xfrm>
            <a:prstGeom prst="line">
              <a:avLst/>
            </a:prstGeom>
            <a:noFill/>
            <a:ln w="12700">
              <a:solidFill>
                <a:schemeClr val="tx1"/>
              </a:solidFill>
              <a:round/>
              <a:headEnd type="triangle" w="med" len="med"/>
              <a:tailEnd/>
            </a:ln>
          </p:spPr>
          <p:txBody>
            <a:bodyPr wrap="none" anchor="ctr"/>
            <a:lstStyle/>
            <a:p>
              <a:endParaRPr lang="en-US"/>
            </a:p>
          </p:txBody>
        </p:sp>
      </p:grpSp>
      <p:grpSp>
        <p:nvGrpSpPr>
          <p:cNvPr id="8" name="Group 1"/>
          <p:cNvGrpSpPr>
            <a:grpSpLocks/>
          </p:cNvGrpSpPr>
          <p:nvPr/>
        </p:nvGrpSpPr>
        <p:grpSpPr bwMode="auto">
          <a:xfrm>
            <a:off x="2514600" y="3543300"/>
            <a:ext cx="1587500" cy="2546350"/>
            <a:chOff x="3968750" y="3543300"/>
            <a:chExt cx="1587500" cy="2546350"/>
          </a:xfrm>
        </p:grpSpPr>
        <p:sp>
          <p:nvSpPr>
            <p:cNvPr id="4130" name="Rectangle 15"/>
            <p:cNvSpPr>
              <a:spLocks noChangeArrowheads="1"/>
            </p:cNvSpPr>
            <p:nvPr/>
          </p:nvSpPr>
          <p:spPr bwMode="auto">
            <a:xfrm>
              <a:off x="3968750" y="5340350"/>
              <a:ext cx="1587500" cy="749300"/>
            </a:xfrm>
            <a:prstGeom prst="rect">
              <a:avLst/>
            </a:prstGeom>
            <a:solidFill>
              <a:srgbClr val="FCFEB9"/>
            </a:solidFill>
            <a:ln w="12700">
              <a:solidFill>
                <a:schemeClr val="tx1"/>
              </a:solidFill>
              <a:miter lim="800000"/>
              <a:headEnd/>
              <a:tailEnd/>
            </a:ln>
            <a:effectLst>
              <a:outerShdw dist="107763" dir="2700000" algn="ctr" rotWithShape="0">
                <a:schemeClr val="folHlink"/>
              </a:outerShdw>
            </a:effectLst>
          </p:spPr>
          <p:txBody>
            <a:bodyPr wrap="none" anchor="ctr"/>
            <a:lstStyle/>
            <a:p>
              <a:pPr>
                <a:defRPr/>
              </a:pPr>
              <a:endParaRPr lang="en-US"/>
            </a:p>
          </p:txBody>
        </p:sp>
        <p:sp>
          <p:nvSpPr>
            <p:cNvPr id="46114" name="Rectangle 16"/>
            <p:cNvSpPr>
              <a:spLocks noChangeArrowheads="1"/>
            </p:cNvSpPr>
            <p:nvPr/>
          </p:nvSpPr>
          <p:spPr bwMode="auto">
            <a:xfrm>
              <a:off x="4024313" y="5381625"/>
              <a:ext cx="1381125" cy="638175"/>
            </a:xfrm>
            <a:prstGeom prst="rect">
              <a:avLst/>
            </a:prstGeom>
            <a:noFill/>
            <a:ln w="12700">
              <a:noFill/>
              <a:miter lim="800000"/>
              <a:headEnd/>
              <a:tailEnd/>
            </a:ln>
          </p:spPr>
          <p:txBody>
            <a:bodyPr wrap="none" lIns="90488" tIns="44450" rIns="90488" bIns="44450">
              <a:spAutoFit/>
            </a:bodyPr>
            <a:lstStyle/>
            <a:p>
              <a:pPr algn="ctr"/>
              <a:r>
                <a:rPr lang="en-US" b="1">
                  <a:solidFill>
                    <a:schemeClr val="accent2"/>
                  </a:solidFill>
                  <a:latin typeface="Times New Roman" pitchFamily="18" charset="0"/>
                </a:rPr>
                <a:t>Reports and</a:t>
              </a:r>
            </a:p>
            <a:p>
              <a:pPr algn="ctr"/>
              <a:r>
                <a:rPr lang="en-US" b="1">
                  <a:solidFill>
                    <a:schemeClr val="accent2"/>
                  </a:solidFill>
                  <a:latin typeface="Times New Roman" pitchFamily="18" charset="0"/>
                </a:rPr>
                <a:t>Maps</a:t>
              </a:r>
            </a:p>
          </p:txBody>
        </p:sp>
        <p:sp>
          <p:nvSpPr>
            <p:cNvPr id="46115" name="Line 19"/>
            <p:cNvSpPr>
              <a:spLocks noChangeShapeType="1"/>
            </p:cNvSpPr>
            <p:nvPr/>
          </p:nvSpPr>
          <p:spPr bwMode="auto">
            <a:xfrm>
              <a:off x="4578350" y="3543300"/>
              <a:ext cx="0" cy="1663700"/>
            </a:xfrm>
            <a:prstGeom prst="line">
              <a:avLst/>
            </a:prstGeom>
            <a:noFill/>
            <a:ln w="12700">
              <a:solidFill>
                <a:schemeClr val="tx1"/>
              </a:solidFill>
              <a:round/>
              <a:headEnd/>
              <a:tailEnd type="triangle" w="med" len="med"/>
            </a:ln>
          </p:spPr>
          <p:txBody>
            <a:bodyPr wrap="none" anchor="ctr"/>
            <a:lstStyle/>
            <a:p>
              <a:endParaRPr lang="en-US"/>
            </a:p>
          </p:txBody>
        </p:sp>
      </p:grpSp>
      <p:grpSp>
        <p:nvGrpSpPr>
          <p:cNvPr id="9" name="Group 6"/>
          <p:cNvGrpSpPr>
            <a:grpSpLocks/>
          </p:cNvGrpSpPr>
          <p:nvPr/>
        </p:nvGrpSpPr>
        <p:grpSpPr bwMode="auto">
          <a:xfrm>
            <a:off x="4100513" y="1266825"/>
            <a:ext cx="1019175" cy="1317625"/>
            <a:chOff x="4100513" y="1266825"/>
            <a:chExt cx="1019175" cy="1317625"/>
          </a:xfrm>
        </p:grpSpPr>
        <p:sp>
          <p:nvSpPr>
            <p:cNvPr id="46111" name="Rectangle 12"/>
            <p:cNvSpPr>
              <a:spLocks noChangeArrowheads="1"/>
            </p:cNvSpPr>
            <p:nvPr/>
          </p:nvSpPr>
          <p:spPr bwMode="auto">
            <a:xfrm>
              <a:off x="4100513" y="1266825"/>
              <a:ext cx="1019175" cy="638175"/>
            </a:xfrm>
            <a:prstGeom prst="rect">
              <a:avLst/>
            </a:prstGeom>
            <a:noFill/>
            <a:ln w="12700">
              <a:noFill/>
              <a:miter lim="800000"/>
              <a:headEnd/>
              <a:tailEnd/>
            </a:ln>
          </p:spPr>
          <p:txBody>
            <a:bodyPr wrap="none" lIns="90488" tIns="44450" rIns="90488" bIns="44450">
              <a:spAutoFit/>
            </a:bodyPr>
            <a:lstStyle/>
            <a:p>
              <a:pPr algn="ctr"/>
              <a:r>
                <a:rPr lang="en-US" b="1" dirty="0">
                  <a:solidFill>
                    <a:schemeClr val="accent2"/>
                  </a:solidFill>
                  <a:latin typeface="Times New Roman" pitchFamily="18" charset="0"/>
                </a:rPr>
                <a:t>Geocode</a:t>
              </a:r>
            </a:p>
            <a:p>
              <a:pPr algn="ctr"/>
              <a:r>
                <a:rPr lang="en-US" b="1" dirty="0">
                  <a:solidFill>
                    <a:schemeClr val="accent2"/>
                  </a:solidFill>
                  <a:latin typeface="Times New Roman" pitchFamily="18" charset="0"/>
                </a:rPr>
                <a:t>Data</a:t>
              </a:r>
            </a:p>
          </p:txBody>
        </p:sp>
        <p:sp>
          <p:nvSpPr>
            <p:cNvPr id="46112" name="Line 20"/>
            <p:cNvSpPr>
              <a:spLocks noChangeShapeType="1"/>
            </p:cNvSpPr>
            <p:nvPr/>
          </p:nvSpPr>
          <p:spPr bwMode="auto">
            <a:xfrm>
              <a:off x="4648200" y="2139950"/>
              <a:ext cx="0" cy="444500"/>
            </a:xfrm>
            <a:prstGeom prst="line">
              <a:avLst/>
            </a:prstGeom>
            <a:noFill/>
            <a:ln w="12700">
              <a:solidFill>
                <a:schemeClr val="tx1"/>
              </a:solidFill>
              <a:round/>
              <a:headEnd/>
              <a:tailEnd type="triangle" w="med" len="med"/>
            </a:ln>
          </p:spPr>
          <p:txBody>
            <a:bodyPr wrap="none" anchor="ctr"/>
            <a:lstStyle/>
            <a:p>
              <a:endParaRPr lang="en-US"/>
            </a:p>
          </p:txBody>
        </p:sp>
      </p:grpSp>
      <p:grpSp>
        <p:nvGrpSpPr>
          <p:cNvPr id="10" name="Group 40"/>
          <p:cNvGrpSpPr>
            <a:grpSpLocks/>
          </p:cNvGrpSpPr>
          <p:nvPr/>
        </p:nvGrpSpPr>
        <p:grpSpPr bwMode="auto">
          <a:xfrm>
            <a:off x="4533900" y="3989388"/>
            <a:ext cx="1587500" cy="2501900"/>
            <a:chOff x="4111625" y="3587750"/>
            <a:chExt cx="1587500" cy="2501900"/>
          </a:xfrm>
        </p:grpSpPr>
        <p:sp>
          <p:nvSpPr>
            <p:cNvPr id="4125" name="Rectangle 15"/>
            <p:cNvSpPr>
              <a:spLocks noChangeArrowheads="1"/>
            </p:cNvSpPr>
            <p:nvPr/>
          </p:nvSpPr>
          <p:spPr bwMode="auto">
            <a:xfrm>
              <a:off x="4111625" y="5340350"/>
              <a:ext cx="1587500" cy="749300"/>
            </a:xfrm>
            <a:prstGeom prst="rect">
              <a:avLst/>
            </a:prstGeom>
            <a:solidFill>
              <a:srgbClr val="FCFEB9"/>
            </a:solidFill>
            <a:ln w="12700">
              <a:solidFill>
                <a:schemeClr val="tx1"/>
              </a:solidFill>
              <a:miter lim="800000"/>
              <a:headEnd/>
              <a:tailEnd/>
            </a:ln>
            <a:effectLst>
              <a:outerShdw dist="107763" dir="2700000" algn="ctr" rotWithShape="0">
                <a:schemeClr val="folHlink"/>
              </a:outerShdw>
            </a:effectLst>
          </p:spPr>
          <p:txBody>
            <a:bodyPr wrap="none" anchor="ctr"/>
            <a:lstStyle/>
            <a:p>
              <a:pPr>
                <a:defRPr/>
              </a:pPr>
              <a:endParaRPr lang="en-US"/>
            </a:p>
          </p:txBody>
        </p:sp>
        <p:sp>
          <p:nvSpPr>
            <p:cNvPr id="46109" name="Rectangle 16"/>
            <p:cNvSpPr>
              <a:spLocks noChangeArrowheads="1"/>
            </p:cNvSpPr>
            <p:nvPr/>
          </p:nvSpPr>
          <p:spPr bwMode="auto">
            <a:xfrm>
              <a:off x="4340225" y="5381625"/>
              <a:ext cx="1195842" cy="643766"/>
            </a:xfrm>
            <a:prstGeom prst="rect">
              <a:avLst/>
            </a:prstGeom>
            <a:noFill/>
            <a:ln w="12700">
              <a:noFill/>
              <a:miter lim="800000"/>
              <a:headEnd/>
              <a:tailEnd/>
            </a:ln>
          </p:spPr>
          <p:txBody>
            <a:bodyPr wrap="none" lIns="90488" tIns="44450" rIns="90488" bIns="44450">
              <a:spAutoFit/>
            </a:bodyPr>
            <a:lstStyle/>
            <a:p>
              <a:pPr algn="ctr"/>
              <a:r>
                <a:rPr lang="en-US" b="1">
                  <a:solidFill>
                    <a:schemeClr val="accent2"/>
                  </a:solidFill>
                  <a:latin typeface="Times New Roman" pitchFamily="18" charset="0"/>
                </a:rPr>
                <a:t>Service</a:t>
              </a:r>
            </a:p>
            <a:p>
              <a:pPr algn="ctr"/>
              <a:r>
                <a:rPr lang="en-US" b="1">
                  <a:solidFill>
                    <a:schemeClr val="accent2"/>
                  </a:solidFill>
                  <a:latin typeface="Times New Roman" pitchFamily="18" charset="0"/>
                </a:rPr>
                <a:t>Indicators</a:t>
              </a:r>
            </a:p>
          </p:txBody>
        </p:sp>
        <p:sp>
          <p:nvSpPr>
            <p:cNvPr id="46110" name="Line 19"/>
            <p:cNvSpPr>
              <a:spLocks noChangeShapeType="1"/>
            </p:cNvSpPr>
            <p:nvPr/>
          </p:nvSpPr>
          <p:spPr bwMode="auto">
            <a:xfrm>
              <a:off x="4724400" y="3587750"/>
              <a:ext cx="0" cy="1663700"/>
            </a:xfrm>
            <a:prstGeom prst="line">
              <a:avLst/>
            </a:prstGeom>
            <a:noFill/>
            <a:ln w="12700">
              <a:solidFill>
                <a:schemeClr val="tx1"/>
              </a:solidFill>
              <a:round/>
              <a:headEnd/>
              <a:tailEnd type="triangle" w="med" len="med"/>
            </a:ln>
          </p:spPr>
          <p:txBody>
            <a:bodyPr wrap="none" anchor="ctr"/>
            <a:lstStyle/>
            <a:p>
              <a:endParaRPr lang="en-US"/>
            </a:p>
          </p:txBody>
        </p:sp>
      </p:grpSp>
      <p:grpSp>
        <p:nvGrpSpPr>
          <p:cNvPr id="11" name="Group 21"/>
          <p:cNvGrpSpPr>
            <a:grpSpLocks/>
          </p:cNvGrpSpPr>
          <p:nvPr/>
        </p:nvGrpSpPr>
        <p:grpSpPr bwMode="auto">
          <a:xfrm>
            <a:off x="2971800" y="2057400"/>
            <a:ext cx="3548063" cy="2981325"/>
            <a:chOff x="1641" y="505"/>
            <a:chExt cx="2235" cy="1878"/>
          </a:xfrm>
        </p:grpSpPr>
        <p:grpSp>
          <p:nvGrpSpPr>
            <p:cNvPr id="12" name="Group 22"/>
            <p:cNvGrpSpPr>
              <a:grpSpLocks/>
            </p:cNvGrpSpPr>
            <p:nvPr/>
          </p:nvGrpSpPr>
          <p:grpSpPr bwMode="auto">
            <a:xfrm>
              <a:off x="1665" y="505"/>
              <a:ext cx="823" cy="1222"/>
              <a:chOff x="1665" y="505"/>
              <a:chExt cx="823" cy="1222"/>
            </a:xfrm>
          </p:grpSpPr>
          <p:sp>
            <p:nvSpPr>
              <p:cNvPr id="46106" name="Rectangle 23"/>
              <p:cNvSpPr>
                <a:spLocks noChangeArrowheads="1"/>
              </p:cNvSpPr>
              <p:nvPr/>
            </p:nvSpPr>
            <p:spPr bwMode="auto">
              <a:xfrm>
                <a:off x="1811" y="651"/>
                <a:ext cx="677" cy="1076"/>
              </a:xfrm>
              <a:prstGeom prst="rect">
                <a:avLst/>
              </a:prstGeom>
              <a:solidFill>
                <a:srgbClr val="000000"/>
              </a:solidFill>
              <a:ln w="12700">
                <a:noFill/>
                <a:miter lim="800000"/>
                <a:headEnd/>
                <a:tailEnd/>
              </a:ln>
            </p:spPr>
            <p:txBody>
              <a:bodyPr wrap="none" anchor="ctr"/>
              <a:lstStyle/>
              <a:p>
                <a:endParaRPr lang="en-US"/>
              </a:p>
            </p:txBody>
          </p:sp>
          <p:sp>
            <p:nvSpPr>
              <p:cNvPr id="46107" name="Rectangle 24"/>
              <p:cNvSpPr>
                <a:spLocks noChangeArrowheads="1"/>
              </p:cNvSpPr>
              <p:nvPr/>
            </p:nvSpPr>
            <p:spPr bwMode="auto">
              <a:xfrm>
                <a:off x="1665" y="505"/>
                <a:ext cx="677" cy="1076"/>
              </a:xfrm>
              <a:prstGeom prst="rect">
                <a:avLst/>
              </a:prstGeom>
              <a:solidFill>
                <a:srgbClr val="00279F"/>
              </a:solidFill>
              <a:ln w="12700">
                <a:noFill/>
                <a:miter lim="800000"/>
                <a:headEnd/>
                <a:tailEnd/>
              </a:ln>
            </p:spPr>
            <p:txBody>
              <a:bodyPr wrap="none" anchor="ctr"/>
              <a:lstStyle/>
              <a:p>
                <a:endParaRPr lang="en-US"/>
              </a:p>
            </p:txBody>
          </p:sp>
        </p:grpSp>
        <p:grpSp>
          <p:nvGrpSpPr>
            <p:cNvPr id="13" name="Group 25"/>
            <p:cNvGrpSpPr>
              <a:grpSpLocks/>
            </p:cNvGrpSpPr>
            <p:nvPr/>
          </p:nvGrpSpPr>
          <p:grpSpPr bwMode="auto">
            <a:xfrm>
              <a:off x="2140" y="869"/>
              <a:ext cx="823" cy="1223"/>
              <a:chOff x="2140" y="869"/>
              <a:chExt cx="823" cy="1223"/>
            </a:xfrm>
          </p:grpSpPr>
          <p:sp>
            <p:nvSpPr>
              <p:cNvPr id="46104" name="Rectangle 26"/>
              <p:cNvSpPr>
                <a:spLocks noChangeArrowheads="1"/>
              </p:cNvSpPr>
              <p:nvPr/>
            </p:nvSpPr>
            <p:spPr bwMode="auto">
              <a:xfrm>
                <a:off x="2286" y="1015"/>
                <a:ext cx="677" cy="1077"/>
              </a:xfrm>
              <a:prstGeom prst="rect">
                <a:avLst/>
              </a:prstGeom>
              <a:solidFill>
                <a:srgbClr val="000000"/>
              </a:solidFill>
              <a:ln w="12700">
                <a:noFill/>
                <a:miter lim="800000"/>
                <a:headEnd/>
                <a:tailEnd/>
              </a:ln>
            </p:spPr>
            <p:txBody>
              <a:bodyPr wrap="none" anchor="ctr"/>
              <a:lstStyle/>
              <a:p>
                <a:endParaRPr lang="en-US"/>
              </a:p>
            </p:txBody>
          </p:sp>
          <p:sp>
            <p:nvSpPr>
              <p:cNvPr id="46105" name="Rectangle 27"/>
              <p:cNvSpPr>
                <a:spLocks noChangeArrowheads="1"/>
              </p:cNvSpPr>
              <p:nvPr/>
            </p:nvSpPr>
            <p:spPr bwMode="auto">
              <a:xfrm>
                <a:off x="2140" y="869"/>
                <a:ext cx="677" cy="1077"/>
              </a:xfrm>
              <a:prstGeom prst="rect">
                <a:avLst/>
              </a:prstGeom>
              <a:solidFill>
                <a:srgbClr val="FAFD00"/>
              </a:solidFill>
              <a:ln w="12700">
                <a:noFill/>
                <a:miter lim="800000"/>
                <a:headEnd/>
                <a:tailEnd/>
              </a:ln>
            </p:spPr>
            <p:txBody>
              <a:bodyPr wrap="none" anchor="ctr"/>
              <a:lstStyle/>
              <a:p>
                <a:endParaRPr lang="en-US"/>
              </a:p>
            </p:txBody>
          </p:sp>
        </p:grpSp>
        <p:grpSp>
          <p:nvGrpSpPr>
            <p:cNvPr id="14" name="Group 28"/>
            <p:cNvGrpSpPr>
              <a:grpSpLocks/>
            </p:cNvGrpSpPr>
            <p:nvPr/>
          </p:nvGrpSpPr>
          <p:grpSpPr bwMode="auto">
            <a:xfrm>
              <a:off x="3053" y="724"/>
              <a:ext cx="823" cy="1222"/>
              <a:chOff x="3053" y="724"/>
              <a:chExt cx="823" cy="1222"/>
            </a:xfrm>
          </p:grpSpPr>
          <p:sp>
            <p:nvSpPr>
              <p:cNvPr id="46102" name="Rectangle 29"/>
              <p:cNvSpPr>
                <a:spLocks noChangeArrowheads="1"/>
              </p:cNvSpPr>
              <p:nvPr/>
            </p:nvSpPr>
            <p:spPr bwMode="auto">
              <a:xfrm>
                <a:off x="3199" y="869"/>
                <a:ext cx="677" cy="1077"/>
              </a:xfrm>
              <a:prstGeom prst="rect">
                <a:avLst/>
              </a:prstGeom>
              <a:solidFill>
                <a:srgbClr val="000000"/>
              </a:solidFill>
              <a:ln w="12700">
                <a:noFill/>
                <a:miter lim="800000"/>
                <a:headEnd/>
                <a:tailEnd/>
              </a:ln>
            </p:spPr>
            <p:txBody>
              <a:bodyPr wrap="none" anchor="ctr"/>
              <a:lstStyle/>
              <a:p>
                <a:endParaRPr lang="en-US"/>
              </a:p>
            </p:txBody>
          </p:sp>
          <p:sp>
            <p:nvSpPr>
              <p:cNvPr id="46103" name="Rectangle 30"/>
              <p:cNvSpPr>
                <a:spLocks noChangeArrowheads="1"/>
              </p:cNvSpPr>
              <p:nvPr/>
            </p:nvSpPr>
            <p:spPr bwMode="auto">
              <a:xfrm>
                <a:off x="3053" y="724"/>
                <a:ext cx="677" cy="1076"/>
              </a:xfrm>
              <a:prstGeom prst="rect">
                <a:avLst/>
              </a:prstGeom>
              <a:solidFill>
                <a:srgbClr val="009688"/>
              </a:solidFill>
              <a:ln w="12700">
                <a:noFill/>
                <a:miter lim="800000"/>
                <a:headEnd/>
                <a:tailEnd/>
              </a:ln>
            </p:spPr>
            <p:txBody>
              <a:bodyPr wrap="none" anchor="ctr"/>
              <a:lstStyle/>
              <a:p>
                <a:endParaRPr lang="en-US"/>
              </a:p>
            </p:txBody>
          </p:sp>
        </p:grpSp>
        <p:grpSp>
          <p:nvGrpSpPr>
            <p:cNvPr id="15" name="Group 31"/>
            <p:cNvGrpSpPr>
              <a:grpSpLocks/>
            </p:cNvGrpSpPr>
            <p:nvPr/>
          </p:nvGrpSpPr>
          <p:grpSpPr bwMode="auto">
            <a:xfrm>
              <a:off x="2615" y="1161"/>
              <a:ext cx="823" cy="1222"/>
              <a:chOff x="2615" y="1161"/>
              <a:chExt cx="823" cy="1222"/>
            </a:xfrm>
          </p:grpSpPr>
          <p:sp>
            <p:nvSpPr>
              <p:cNvPr id="46100" name="Rectangle 32"/>
              <p:cNvSpPr>
                <a:spLocks noChangeArrowheads="1"/>
              </p:cNvSpPr>
              <p:nvPr/>
            </p:nvSpPr>
            <p:spPr bwMode="auto">
              <a:xfrm>
                <a:off x="2761" y="1307"/>
                <a:ext cx="677" cy="1076"/>
              </a:xfrm>
              <a:prstGeom prst="rect">
                <a:avLst/>
              </a:prstGeom>
              <a:solidFill>
                <a:srgbClr val="000000"/>
              </a:solidFill>
              <a:ln w="12700">
                <a:noFill/>
                <a:miter lim="800000"/>
                <a:headEnd/>
                <a:tailEnd/>
              </a:ln>
            </p:spPr>
            <p:txBody>
              <a:bodyPr wrap="none" anchor="ctr"/>
              <a:lstStyle/>
              <a:p>
                <a:endParaRPr lang="en-US"/>
              </a:p>
            </p:txBody>
          </p:sp>
          <p:sp>
            <p:nvSpPr>
              <p:cNvPr id="46101" name="Rectangle 33"/>
              <p:cNvSpPr>
                <a:spLocks noChangeArrowheads="1"/>
              </p:cNvSpPr>
              <p:nvPr/>
            </p:nvSpPr>
            <p:spPr bwMode="auto">
              <a:xfrm>
                <a:off x="2615" y="1161"/>
                <a:ext cx="677" cy="1076"/>
              </a:xfrm>
              <a:prstGeom prst="rect">
                <a:avLst/>
              </a:prstGeom>
              <a:solidFill>
                <a:srgbClr val="6E0043"/>
              </a:solidFill>
              <a:ln w="12700">
                <a:noFill/>
                <a:miter lim="800000"/>
                <a:headEnd/>
                <a:tailEnd/>
              </a:ln>
            </p:spPr>
            <p:txBody>
              <a:bodyPr wrap="none" anchor="ctr"/>
              <a:lstStyle/>
              <a:p>
                <a:endParaRPr lang="en-US"/>
              </a:p>
            </p:txBody>
          </p:sp>
        </p:grpSp>
        <p:sp>
          <p:nvSpPr>
            <p:cNvPr id="46095" name="Rectangle 34"/>
            <p:cNvSpPr>
              <a:spLocks noChangeArrowheads="1"/>
            </p:cNvSpPr>
            <p:nvPr/>
          </p:nvSpPr>
          <p:spPr bwMode="auto">
            <a:xfrm>
              <a:off x="2850" y="922"/>
              <a:ext cx="204" cy="239"/>
            </a:xfrm>
            <a:prstGeom prst="rect">
              <a:avLst/>
            </a:prstGeom>
            <a:solidFill>
              <a:srgbClr val="000000"/>
            </a:solidFill>
            <a:ln w="50800">
              <a:solidFill>
                <a:srgbClr val="000000"/>
              </a:solidFill>
              <a:miter lim="800000"/>
              <a:headEnd/>
              <a:tailEnd/>
            </a:ln>
          </p:spPr>
          <p:txBody>
            <a:bodyPr wrap="none" anchor="ctr"/>
            <a:lstStyle/>
            <a:p>
              <a:endParaRPr lang="en-US"/>
            </a:p>
          </p:txBody>
        </p:sp>
        <p:sp>
          <p:nvSpPr>
            <p:cNvPr id="46096" name="Rectangle 35"/>
            <p:cNvSpPr>
              <a:spLocks noChangeArrowheads="1"/>
            </p:cNvSpPr>
            <p:nvPr/>
          </p:nvSpPr>
          <p:spPr bwMode="auto">
            <a:xfrm>
              <a:off x="1641" y="508"/>
              <a:ext cx="728" cy="1160"/>
            </a:xfrm>
            <a:prstGeom prst="rect">
              <a:avLst/>
            </a:prstGeom>
            <a:noFill/>
            <a:ln w="12700">
              <a:noFill/>
              <a:miter lim="800000"/>
              <a:headEnd/>
              <a:tailEnd/>
            </a:ln>
          </p:spPr>
          <p:txBody>
            <a:bodyPr wrap="none" lIns="90488" tIns="44450" rIns="90488" bIns="44450">
              <a:spAutoFit/>
            </a:bodyPr>
            <a:lstStyle/>
            <a:p>
              <a:r>
                <a:rPr lang="en-US" sz="11500" b="1">
                  <a:solidFill>
                    <a:srgbClr val="FFFFFF"/>
                  </a:solidFill>
                  <a:latin typeface="Times New Roman" pitchFamily="18" charset="0"/>
                </a:rPr>
                <a:t>T</a:t>
              </a:r>
            </a:p>
          </p:txBody>
        </p:sp>
        <p:sp>
          <p:nvSpPr>
            <p:cNvPr id="46097" name="Rectangle 36"/>
            <p:cNvSpPr>
              <a:spLocks noChangeArrowheads="1"/>
            </p:cNvSpPr>
            <p:nvPr/>
          </p:nvSpPr>
          <p:spPr bwMode="auto">
            <a:xfrm>
              <a:off x="2225" y="884"/>
              <a:ext cx="420" cy="1160"/>
            </a:xfrm>
            <a:prstGeom prst="rect">
              <a:avLst/>
            </a:prstGeom>
            <a:noFill/>
            <a:ln w="12700">
              <a:noFill/>
              <a:miter lim="800000"/>
              <a:headEnd/>
              <a:tailEnd/>
            </a:ln>
          </p:spPr>
          <p:txBody>
            <a:bodyPr wrap="none" lIns="90488" tIns="44450" rIns="90488" bIns="44450">
              <a:spAutoFit/>
            </a:bodyPr>
            <a:lstStyle/>
            <a:p>
              <a:r>
                <a:rPr lang="en-US" sz="11500">
                  <a:solidFill>
                    <a:srgbClr val="000000"/>
                  </a:solidFill>
                  <a:latin typeface="Times New Roman" pitchFamily="18" charset="0"/>
                </a:rPr>
                <a:t>I</a:t>
              </a:r>
            </a:p>
          </p:txBody>
        </p:sp>
        <p:sp>
          <p:nvSpPr>
            <p:cNvPr id="46098" name="Rectangle 37"/>
            <p:cNvSpPr>
              <a:spLocks noChangeArrowheads="1"/>
            </p:cNvSpPr>
            <p:nvPr/>
          </p:nvSpPr>
          <p:spPr bwMode="auto">
            <a:xfrm>
              <a:off x="2554" y="1257"/>
              <a:ext cx="801" cy="930"/>
            </a:xfrm>
            <a:prstGeom prst="rect">
              <a:avLst/>
            </a:prstGeom>
            <a:noFill/>
            <a:ln w="12700">
              <a:noFill/>
              <a:miter lim="800000"/>
              <a:headEnd/>
              <a:tailEnd/>
            </a:ln>
          </p:spPr>
          <p:txBody>
            <a:bodyPr wrap="none" lIns="90488" tIns="44450" rIns="90488" bIns="44450">
              <a:spAutoFit/>
            </a:bodyPr>
            <a:lstStyle/>
            <a:p>
              <a:r>
                <a:rPr lang="en-US" sz="9100" b="1">
                  <a:solidFill>
                    <a:srgbClr val="FFFFFF"/>
                  </a:solidFill>
                  <a:latin typeface="Times New Roman" pitchFamily="18" charset="0"/>
                </a:rPr>
                <a:t>M</a:t>
              </a:r>
            </a:p>
          </p:txBody>
        </p:sp>
        <p:sp>
          <p:nvSpPr>
            <p:cNvPr id="46099" name="Rectangle 38"/>
            <p:cNvSpPr>
              <a:spLocks noChangeArrowheads="1"/>
            </p:cNvSpPr>
            <p:nvPr/>
          </p:nvSpPr>
          <p:spPr bwMode="auto">
            <a:xfrm>
              <a:off x="3175" y="751"/>
              <a:ext cx="626" cy="1160"/>
            </a:xfrm>
            <a:prstGeom prst="rect">
              <a:avLst/>
            </a:prstGeom>
            <a:noFill/>
            <a:ln w="12700">
              <a:noFill/>
              <a:miter lim="800000"/>
              <a:headEnd/>
              <a:tailEnd/>
            </a:ln>
          </p:spPr>
          <p:txBody>
            <a:bodyPr wrap="none" lIns="90488" tIns="44450" rIns="90488" bIns="44450">
              <a:spAutoFit/>
            </a:bodyPr>
            <a:lstStyle/>
            <a:p>
              <a:r>
                <a:rPr lang="en-US" sz="11500">
                  <a:solidFill>
                    <a:srgbClr val="000000"/>
                  </a:solidFill>
                  <a:latin typeface="Times New Roman" pitchFamily="18" charset="0"/>
                </a:rPr>
                <a:t>S</a:t>
              </a: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795" t="20121" r="38730" b="47805"/>
          <a:stretch/>
        </p:blipFill>
        <p:spPr bwMode="auto">
          <a:xfrm>
            <a:off x="0" y="442017"/>
            <a:ext cx="5908158" cy="36661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908158" y="843929"/>
            <a:ext cx="3083442" cy="2862322"/>
          </a:xfrm>
          <a:prstGeom prst="rect">
            <a:avLst/>
          </a:prstGeom>
        </p:spPr>
        <p:txBody>
          <a:bodyPr wrap="square">
            <a:spAutoFit/>
          </a:bodyPr>
          <a:lstStyle/>
          <a:p>
            <a:r>
              <a:rPr lang="en-US" dirty="0" smtClean="0"/>
              <a:t>Currently, the Student Transportation Page in PowerSchool displays the following information</a:t>
            </a:r>
          </a:p>
          <a:p>
            <a:endParaRPr lang="en-US" dirty="0" smtClean="0"/>
          </a:p>
          <a:p>
            <a:pPr marL="285750" indent="-285750">
              <a:buFont typeface="Arial" panose="020B0604020202020204" pitchFamily="34" charset="0"/>
              <a:buChar char="•"/>
            </a:pPr>
            <a:r>
              <a:rPr lang="en-US" dirty="0" smtClean="0"/>
              <a:t>PowerSchool ID #</a:t>
            </a:r>
            <a:endParaRPr lang="en-US" dirty="0"/>
          </a:p>
          <a:p>
            <a:pPr marL="285750" indent="-285750">
              <a:buFont typeface="Arial" panose="020B0604020202020204" pitchFamily="34" charset="0"/>
              <a:buChar char="•"/>
            </a:pPr>
            <a:r>
              <a:rPr lang="en-US" dirty="0" smtClean="0"/>
              <a:t>To/From School Trip Type</a:t>
            </a:r>
          </a:p>
          <a:p>
            <a:pPr marL="285750" indent="-285750">
              <a:buFont typeface="Arial" panose="020B0604020202020204" pitchFamily="34" charset="0"/>
              <a:buChar char="•"/>
            </a:pPr>
            <a:r>
              <a:rPr lang="en-US" dirty="0" smtClean="0"/>
              <a:t>Stop Time</a:t>
            </a:r>
          </a:p>
          <a:p>
            <a:pPr marL="285750" indent="-285750">
              <a:buFont typeface="Arial" panose="020B0604020202020204" pitchFamily="34" charset="0"/>
              <a:buChar char="•"/>
            </a:pPr>
            <a:r>
              <a:rPr lang="en-US" dirty="0" smtClean="0"/>
              <a:t>Stop Description</a:t>
            </a:r>
          </a:p>
          <a:p>
            <a:pPr marL="285750" indent="-285750">
              <a:buFont typeface="Arial" panose="020B0604020202020204" pitchFamily="34" charset="0"/>
              <a:buChar char="•"/>
            </a:pPr>
            <a:r>
              <a:rPr lang="en-US" dirty="0" smtClean="0"/>
              <a:t>Bus Number</a:t>
            </a:r>
            <a:endParaRPr lang="en-US" dirty="0"/>
          </a:p>
        </p:txBody>
      </p:sp>
    </p:spTree>
    <p:extLst>
      <p:ext uri="{BB962C8B-B14F-4D97-AF65-F5344CB8AC3E}">
        <p14:creationId xmlns:p14="http://schemas.microsoft.com/office/powerpoint/2010/main" val="38196154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686800" cy="646331"/>
          </a:xfrm>
          <a:prstGeom prst="rect">
            <a:avLst/>
          </a:prstGeom>
        </p:spPr>
        <p:txBody>
          <a:bodyPr wrap="square">
            <a:spAutoFit/>
          </a:bodyPr>
          <a:lstStyle/>
          <a:p>
            <a:pPr algn="ctr"/>
            <a:r>
              <a:rPr lang="en-US" dirty="0" smtClean="0"/>
              <a:t>Student Transportation Information from TIMS is then viewable </a:t>
            </a:r>
          </a:p>
          <a:p>
            <a:pPr algn="ctr"/>
            <a:r>
              <a:rPr lang="en-US" dirty="0" smtClean="0"/>
              <a:t>on the Student Transportation Screen in PowerSchool</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219" t="58410" r="5094" b="34417"/>
          <a:stretch/>
        </p:blipFill>
        <p:spPr bwMode="auto">
          <a:xfrm>
            <a:off x="228599" y="1066801"/>
            <a:ext cx="8513619" cy="1371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rotWithShape="1">
          <a:blip r:embed="rId3"/>
          <a:srcRect l="12020" t="58205" r="5930" b="34103"/>
          <a:stretch/>
        </p:blipFill>
        <p:spPr bwMode="auto">
          <a:xfrm>
            <a:off x="228599" y="2914650"/>
            <a:ext cx="8513619" cy="137160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96154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686800" cy="369332"/>
          </a:xfrm>
          <a:prstGeom prst="rect">
            <a:avLst/>
          </a:prstGeom>
        </p:spPr>
        <p:txBody>
          <a:bodyPr wrap="square">
            <a:spAutoFit/>
          </a:bodyPr>
          <a:lstStyle/>
          <a:p>
            <a:pPr algn="ctr"/>
            <a:r>
              <a:rPr lang="en-US" dirty="0" smtClean="0"/>
              <a:t> </a:t>
            </a:r>
            <a:endParaRPr lang="en-US" dirty="0"/>
          </a:p>
        </p:txBody>
      </p:sp>
      <p:sp>
        <p:nvSpPr>
          <p:cNvPr id="6" name="Content Placeholder 2"/>
          <p:cNvSpPr txBox="1">
            <a:spLocks/>
          </p:cNvSpPr>
          <p:nvPr/>
        </p:nvSpPr>
        <p:spPr bwMode="auto">
          <a:xfrm>
            <a:off x="342900" y="624513"/>
            <a:ext cx="8305800" cy="44504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r" rtl="0" eaLnBrk="0" fontAlgn="base" hangingPunct="0">
              <a:spcBef>
                <a:spcPct val="0"/>
              </a:spcBef>
              <a:spcAft>
                <a:spcPct val="30000"/>
              </a:spcAft>
              <a:buClr>
                <a:schemeClr val="tx1"/>
              </a:buClr>
              <a:buFontTx/>
              <a:buNone/>
              <a:defRPr sz="3000">
                <a:solidFill>
                  <a:schemeClr val="tx1"/>
                </a:solidFill>
                <a:latin typeface="+mn-lt"/>
                <a:ea typeface="+mn-ea"/>
                <a:cs typeface="+mn-cs"/>
              </a:defRPr>
            </a:lvl1pPr>
            <a:lvl2pPr marL="742950" indent="-285750" algn="l" rtl="0" eaLnBrk="0" fontAlgn="base" hangingPunct="0">
              <a:spcBef>
                <a:spcPct val="0"/>
              </a:spcBef>
              <a:spcAft>
                <a:spcPct val="30000"/>
              </a:spcAft>
              <a:buClr>
                <a:schemeClr val="tx1"/>
              </a:buClr>
              <a:buChar char="–"/>
              <a:defRPr sz="3000">
                <a:solidFill>
                  <a:schemeClr val="tx1"/>
                </a:solidFill>
                <a:latin typeface="+mn-lt"/>
              </a:defRPr>
            </a:lvl2pPr>
            <a:lvl3pPr marL="1143000" indent="-228600" algn="l" rtl="0" eaLnBrk="0" fontAlgn="base" hangingPunct="0">
              <a:spcBef>
                <a:spcPct val="0"/>
              </a:spcBef>
              <a:spcAft>
                <a:spcPct val="30000"/>
              </a:spcAft>
              <a:buClr>
                <a:schemeClr val="tx1"/>
              </a:buClr>
              <a:buChar char="•"/>
              <a:defRPr sz="3000">
                <a:solidFill>
                  <a:schemeClr val="tx1"/>
                </a:solidFill>
                <a:latin typeface="+mn-lt"/>
              </a:defRPr>
            </a:lvl3pPr>
            <a:lvl4pPr marL="1600200" indent="-228600" algn="l" rtl="0" eaLnBrk="0" fontAlgn="base" hangingPunct="0">
              <a:spcBef>
                <a:spcPct val="0"/>
              </a:spcBef>
              <a:spcAft>
                <a:spcPct val="30000"/>
              </a:spcAft>
              <a:buClr>
                <a:schemeClr val="tx1"/>
              </a:buClr>
              <a:buChar char="–"/>
              <a:defRPr sz="3000">
                <a:solidFill>
                  <a:schemeClr val="tx1"/>
                </a:solidFill>
                <a:latin typeface="+mn-lt"/>
              </a:defRPr>
            </a:lvl4pPr>
            <a:lvl5pPr marL="2057400" indent="-228600" algn="l" rtl="0" eaLnBrk="0" fontAlgn="base" hangingPunct="0">
              <a:spcBef>
                <a:spcPct val="0"/>
              </a:spcBef>
              <a:spcAft>
                <a:spcPct val="30000"/>
              </a:spcAft>
              <a:buClr>
                <a:schemeClr val="tx1"/>
              </a:buClr>
              <a:buChar char="»"/>
              <a:defRPr sz="3000">
                <a:solidFill>
                  <a:schemeClr val="tx1"/>
                </a:solidFill>
                <a:latin typeface="+mn-lt"/>
              </a:defRPr>
            </a:lvl5pPr>
            <a:lvl6pPr marL="2514600" indent="-228600" algn="l" rtl="0" fontAlgn="base">
              <a:spcBef>
                <a:spcPct val="0"/>
              </a:spcBef>
              <a:spcAft>
                <a:spcPct val="30000"/>
              </a:spcAft>
              <a:buClr>
                <a:schemeClr val="tx1"/>
              </a:buClr>
              <a:buChar char="»"/>
              <a:defRPr sz="3000">
                <a:solidFill>
                  <a:schemeClr val="tx1"/>
                </a:solidFill>
                <a:latin typeface="+mn-lt"/>
              </a:defRPr>
            </a:lvl6pPr>
            <a:lvl7pPr marL="2971800" indent="-228600" algn="l" rtl="0" fontAlgn="base">
              <a:spcBef>
                <a:spcPct val="0"/>
              </a:spcBef>
              <a:spcAft>
                <a:spcPct val="30000"/>
              </a:spcAft>
              <a:buClr>
                <a:schemeClr val="tx1"/>
              </a:buClr>
              <a:buChar char="»"/>
              <a:defRPr sz="3000">
                <a:solidFill>
                  <a:schemeClr val="tx1"/>
                </a:solidFill>
                <a:latin typeface="+mn-lt"/>
              </a:defRPr>
            </a:lvl7pPr>
            <a:lvl8pPr marL="3429000" indent="-228600" algn="l" rtl="0" fontAlgn="base">
              <a:spcBef>
                <a:spcPct val="0"/>
              </a:spcBef>
              <a:spcAft>
                <a:spcPct val="30000"/>
              </a:spcAft>
              <a:buClr>
                <a:schemeClr val="tx1"/>
              </a:buClr>
              <a:buChar char="»"/>
              <a:defRPr sz="3000">
                <a:solidFill>
                  <a:schemeClr val="tx1"/>
                </a:solidFill>
                <a:latin typeface="+mn-lt"/>
              </a:defRPr>
            </a:lvl8pPr>
            <a:lvl9pPr marL="3886200" indent="-228600" algn="l" rtl="0" fontAlgn="base">
              <a:spcBef>
                <a:spcPct val="0"/>
              </a:spcBef>
              <a:spcAft>
                <a:spcPct val="30000"/>
              </a:spcAft>
              <a:buClr>
                <a:schemeClr val="tx1"/>
              </a:buClr>
              <a:buChar char="»"/>
              <a:defRPr sz="3000">
                <a:solidFill>
                  <a:schemeClr val="tx1"/>
                </a:solidFill>
                <a:latin typeface="+mn-lt"/>
              </a:defRPr>
            </a:lvl9pPr>
          </a:lstStyle>
          <a:p>
            <a:pPr algn="ctr"/>
            <a:r>
              <a:rPr lang="en-US" sz="2800" kern="0" dirty="0" smtClean="0"/>
              <a:t>Please Note: The processes for Uploading TIMS Data into PowerSchool is still being developed.</a:t>
            </a:r>
          </a:p>
          <a:p>
            <a:pPr algn="ctr"/>
            <a:endParaRPr lang="en-US" sz="2800" kern="0" dirty="0"/>
          </a:p>
          <a:p>
            <a:pPr algn="ctr"/>
            <a:r>
              <a:rPr lang="en-US" sz="2400" kern="0" dirty="0" smtClean="0"/>
              <a:t>We have encountered problems with duplicate transportation records and the unsuccessful deletion of rider info for students who stop riding the bus. We are working with PowerSchool Administration on resolving some of the hiccups we have encountered. </a:t>
            </a:r>
          </a:p>
          <a:p>
            <a:pPr algn="ctr"/>
            <a:endParaRPr lang="en-US" sz="2400" kern="0" dirty="0"/>
          </a:p>
          <a:p>
            <a:pPr algn="ctr"/>
            <a:r>
              <a:rPr lang="en-US" sz="2400" kern="0" dirty="0" smtClean="0"/>
              <a:t>Stay Tuned…</a:t>
            </a:r>
          </a:p>
        </p:txBody>
      </p:sp>
    </p:spTree>
    <p:extLst>
      <p:ext uri="{BB962C8B-B14F-4D97-AF65-F5344CB8AC3E}">
        <p14:creationId xmlns:p14="http://schemas.microsoft.com/office/powerpoint/2010/main" val="6149894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228600" y="1828800"/>
            <a:ext cx="8229600" cy="1143000"/>
          </a:xfrm>
        </p:spPr>
        <p:txBody>
          <a:bodyPr/>
          <a:lstStyle/>
          <a:p>
            <a:r>
              <a:rPr lang="en-US" dirty="0" smtClean="0"/>
              <a:t>TIMS</a:t>
            </a:r>
            <a:br>
              <a:rPr lang="en-US" dirty="0" smtClean="0"/>
            </a:br>
            <a:r>
              <a:rPr lang="en-US" dirty="0" smtClean="0"/>
              <a:t>Data Analysis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smtClean="0"/>
              <a:t>Redistricting </a:t>
            </a:r>
            <a:r>
              <a:rPr lang="en-US" sz="3600" smtClean="0"/>
              <a:t>– Boundary Planning</a:t>
            </a:r>
          </a:p>
        </p:txBody>
      </p:sp>
      <p:sp>
        <p:nvSpPr>
          <p:cNvPr id="86018" name="Content Placeholder 2"/>
          <p:cNvSpPr>
            <a:spLocks noGrp="1"/>
          </p:cNvSpPr>
          <p:nvPr>
            <p:ph idx="1"/>
          </p:nvPr>
        </p:nvSpPr>
        <p:spPr>
          <a:xfrm>
            <a:off x="457200" y="1600200"/>
            <a:ext cx="8305800" cy="3471720"/>
          </a:xfrm>
        </p:spPr>
        <p:txBody>
          <a:bodyPr/>
          <a:lstStyle/>
          <a:p>
            <a:r>
              <a:rPr lang="en-US" sz="2400" dirty="0" smtClean="0"/>
              <a:t>Boundary Planning is widely used when LEAs begin the redistricting process because of the ability to create and edit boundaries and tally the students inside those boundaries. </a:t>
            </a:r>
          </a:p>
          <a:p>
            <a:endParaRPr lang="en-US" sz="2400" dirty="0" smtClean="0"/>
          </a:p>
          <a:p>
            <a:r>
              <a:rPr lang="en-US" sz="2400" dirty="0" smtClean="0"/>
              <a:t>Moving boundary lines and obtaining quick tallies of students is invaluable when examining potential changes.  </a:t>
            </a:r>
          </a:p>
          <a:p>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3"/>
          <p:cNvPicPr>
            <a:picLocks noChangeAspect="1" noChangeArrowheads="1"/>
          </p:cNvPicPr>
          <p:nvPr/>
        </p:nvPicPr>
        <p:blipFill>
          <a:blip r:embed="rId2" cstate="print"/>
          <a:srcRect l="18774" t="13422" r="32011" b="16173"/>
          <a:stretch>
            <a:fillRect/>
          </a:stretch>
        </p:blipFill>
        <p:spPr bwMode="auto">
          <a:xfrm>
            <a:off x="228600" y="914400"/>
            <a:ext cx="4837841" cy="5029200"/>
          </a:xfrm>
          <a:prstGeom prst="rect">
            <a:avLst/>
          </a:prstGeom>
          <a:noFill/>
          <a:ln w="9525">
            <a:solidFill>
              <a:schemeClr val="tx1"/>
            </a:solidFill>
            <a:miter lim="800000"/>
            <a:headEnd/>
            <a:tailEnd/>
          </a:ln>
        </p:spPr>
      </p:pic>
      <p:sp>
        <p:nvSpPr>
          <p:cNvPr id="87042" name="Title 1"/>
          <p:cNvSpPr>
            <a:spLocks noGrp="1"/>
          </p:cNvSpPr>
          <p:nvPr>
            <p:ph type="title"/>
          </p:nvPr>
        </p:nvSpPr>
        <p:spPr>
          <a:xfrm>
            <a:off x="457200" y="0"/>
            <a:ext cx="8229600" cy="914400"/>
          </a:xfrm>
        </p:spPr>
        <p:txBody>
          <a:bodyPr/>
          <a:lstStyle/>
          <a:p>
            <a:r>
              <a:rPr lang="en-US" sz="4000" dirty="0" smtClean="0"/>
              <a:t>Boundary Planning</a:t>
            </a:r>
          </a:p>
        </p:txBody>
      </p:sp>
      <p:pic>
        <p:nvPicPr>
          <p:cNvPr id="87043" name="Picture 2"/>
          <p:cNvPicPr>
            <a:picLocks noChangeAspect="1" noChangeArrowheads="1"/>
          </p:cNvPicPr>
          <p:nvPr/>
        </p:nvPicPr>
        <p:blipFill>
          <a:blip r:embed="rId3" cstate="print"/>
          <a:srcRect/>
          <a:stretch>
            <a:fillRect/>
          </a:stretch>
        </p:blipFill>
        <p:spPr bwMode="auto">
          <a:xfrm>
            <a:off x="4267200" y="1676400"/>
            <a:ext cx="4583113" cy="32560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5" name="Title 1"/>
          <p:cNvSpPr>
            <a:spLocks noGrp="1"/>
          </p:cNvSpPr>
          <p:nvPr>
            <p:ph type="title"/>
          </p:nvPr>
        </p:nvSpPr>
        <p:spPr>
          <a:xfrm>
            <a:off x="457200" y="0"/>
            <a:ext cx="8229600" cy="1143000"/>
          </a:xfrm>
        </p:spPr>
        <p:txBody>
          <a:bodyPr/>
          <a:lstStyle/>
          <a:p>
            <a:r>
              <a:rPr lang="en-US" dirty="0" smtClean="0"/>
              <a:t>Boundary Planning - Tally</a:t>
            </a:r>
          </a:p>
        </p:txBody>
      </p:sp>
      <p:sp>
        <p:nvSpPr>
          <p:cNvPr id="88066" name="Content Placeholder 2"/>
          <p:cNvSpPr>
            <a:spLocks noGrp="1"/>
          </p:cNvSpPr>
          <p:nvPr>
            <p:ph idx="1"/>
          </p:nvPr>
        </p:nvSpPr>
        <p:spPr>
          <a:xfrm>
            <a:off x="6657975" y="1066800"/>
            <a:ext cx="2486025" cy="4400550"/>
          </a:xfrm>
        </p:spPr>
        <p:txBody>
          <a:bodyPr/>
          <a:lstStyle/>
          <a:p>
            <a:r>
              <a:rPr lang="en-US" sz="2800" smtClean="0"/>
              <a:t>View of student locations; the grey icons indicate the students that  were included in the tally. </a:t>
            </a:r>
          </a:p>
        </p:txBody>
      </p:sp>
      <p:pic>
        <p:nvPicPr>
          <p:cNvPr id="88067" name="Picture 2"/>
          <p:cNvPicPr>
            <a:picLocks noChangeAspect="1" noChangeArrowheads="1"/>
          </p:cNvPicPr>
          <p:nvPr/>
        </p:nvPicPr>
        <p:blipFill>
          <a:blip r:embed="rId2" cstate="print"/>
          <a:srcRect l="25648" t="26329" r="8440" b="12189"/>
          <a:stretch>
            <a:fillRect/>
          </a:stretch>
        </p:blipFill>
        <p:spPr bwMode="auto">
          <a:xfrm>
            <a:off x="76200" y="1143000"/>
            <a:ext cx="6581775"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228600"/>
            <a:ext cx="8991600" cy="914400"/>
          </a:xfrm>
        </p:spPr>
        <p:txBody>
          <a:bodyPr/>
          <a:lstStyle/>
          <a:p>
            <a:r>
              <a:rPr lang="en-US" sz="4400" dirty="0" smtClean="0"/>
              <a:t>TIMS Boundaries &amp; PowerSchool</a:t>
            </a:r>
          </a:p>
        </p:txBody>
      </p:sp>
      <p:sp>
        <p:nvSpPr>
          <p:cNvPr id="6" name="Content Placeholder 2"/>
          <p:cNvSpPr>
            <a:spLocks noGrp="1"/>
          </p:cNvSpPr>
          <p:nvPr>
            <p:ph idx="1"/>
          </p:nvPr>
        </p:nvSpPr>
        <p:spPr>
          <a:xfrm>
            <a:off x="381000" y="1143000"/>
            <a:ext cx="8305800" cy="5170646"/>
          </a:xfrm>
        </p:spPr>
        <p:txBody>
          <a:bodyPr/>
          <a:lstStyle/>
          <a:p>
            <a:r>
              <a:rPr lang="en-US" sz="2400" dirty="0" smtClean="0"/>
              <a:t>We have recently been experimenting with importing TIMS Boundaries into PowerSchool so Data Managers can use the information to help determine enrollment and eligibility</a:t>
            </a:r>
          </a:p>
          <a:p>
            <a:r>
              <a:rPr lang="en-US" sz="2400" dirty="0" smtClean="0"/>
              <a:t>PowerSchool uses Google Maps for Address Verification and Validation. This can cause errors in a lot of places as Google may not have the most current and accurate information and could be missing</a:t>
            </a:r>
          </a:p>
          <a:p>
            <a:pPr lvl="1"/>
            <a:r>
              <a:rPr lang="en-US" sz="2400" dirty="0" smtClean="0"/>
              <a:t>New Streets that have been added</a:t>
            </a:r>
          </a:p>
          <a:p>
            <a:pPr lvl="1"/>
            <a:r>
              <a:rPr lang="en-US" sz="2400" dirty="0" smtClean="0"/>
              <a:t>Street Names that have changed</a:t>
            </a:r>
          </a:p>
          <a:p>
            <a:pPr lvl="1"/>
            <a:r>
              <a:rPr lang="en-US" sz="2400" dirty="0" smtClean="0"/>
              <a:t>Address Ranges that have been extended</a:t>
            </a:r>
          </a:p>
          <a:p>
            <a:endParaRPr lang="en-US" dirty="0" smtClean="0"/>
          </a:p>
        </p:txBody>
      </p:sp>
    </p:spTree>
    <p:extLst>
      <p:ext uri="{BB962C8B-B14F-4D97-AF65-F5344CB8AC3E}">
        <p14:creationId xmlns:p14="http://schemas.microsoft.com/office/powerpoint/2010/main" val="25661056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228600"/>
            <a:ext cx="8991600" cy="914400"/>
          </a:xfrm>
        </p:spPr>
        <p:txBody>
          <a:bodyPr/>
          <a:lstStyle/>
          <a:p>
            <a:r>
              <a:rPr lang="en-US" sz="4400" dirty="0" smtClean="0"/>
              <a:t>TIMS Boundaries &amp; PowerSchool</a:t>
            </a:r>
          </a:p>
        </p:txBody>
      </p:sp>
      <p:sp>
        <p:nvSpPr>
          <p:cNvPr id="7" name="Content Placeholder 2"/>
          <p:cNvSpPr>
            <a:spLocks noGrp="1"/>
          </p:cNvSpPr>
          <p:nvPr>
            <p:ph idx="1"/>
          </p:nvPr>
        </p:nvSpPr>
        <p:spPr>
          <a:xfrm>
            <a:off x="381000" y="1143000"/>
            <a:ext cx="8305800" cy="4832092"/>
          </a:xfrm>
        </p:spPr>
        <p:txBody>
          <a:bodyPr/>
          <a:lstStyle/>
          <a:p>
            <a:pPr marL="0" indent="0">
              <a:buNone/>
            </a:pPr>
            <a:r>
              <a:rPr lang="en-US" sz="2000" dirty="0" smtClean="0"/>
              <a:t>The process of importing TIMS Boundaries into PowerSchool is detailed and requires several steps.</a:t>
            </a:r>
          </a:p>
          <a:p>
            <a:pPr marL="800100" lvl="2" indent="0">
              <a:buNone/>
            </a:pPr>
            <a:r>
              <a:rPr lang="en-US" sz="2000" dirty="0" smtClean="0"/>
              <a:t>1) Convert TIMS Boundaries to Shape Files</a:t>
            </a:r>
          </a:p>
          <a:p>
            <a:pPr marL="800100" lvl="2" indent="0">
              <a:buNone/>
            </a:pPr>
            <a:r>
              <a:rPr lang="en-US" sz="2000" dirty="0" smtClean="0"/>
              <a:t>2) Convert Shape Files to Google Format</a:t>
            </a:r>
          </a:p>
          <a:p>
            <a:pPr marL="800100" lvl="2" indent="0">
              <a:buNone/>
            </a:pPr>
            <a:r>
              <a:rPr lang="en-US" sz="2000" dirty="0" smtClean="0"/>
              <a:t>3) Export the X,Y Coordinates for each Boundary Point in the 	Converted Shape File to a CSV File</a:t>
            </a:r>
          </a:p>
          <a:p>
            <a:pPr marL="800100" lvl="2" indent="0">
              <a:buNone/>
            </a:pPr>
            <a:r>
              <a:rPr lang="en-US" sz="2000" dirty="0" smtClean="0"/>
              <a:t>4) Use the X,Y Coordinates from the CSV File to generate a String of 	Code that is imported into PowerSchool</a:t>
            </a:r>
          </a:p>
          <a:p>
            <a:pPr marL="800100" lvl="2" indent="0">
              <a:buNone/>
            </a:pPr>
            <a:r>
              <a:rPr lang="en-US" sz="2000" dirty="0" smtClean="0"/>
              <a:t>5) Import the Boundary Code into PowerSchool</a:t>
            </a:r>
            <a:endParaRPr lang="en-US" sz="2000" dirty="0"/>
          </a:p>
          <a:p>
            <a:pPr marL="0" indent="0">
              <a:buNone/>
            </a:pPr>
            <a:endParaRPr lang="en-US" sz="2000" dirty="0" smtClean="0"/>
          </a:p>
          <a:p>
            <a:pPr marL="0" indent="0" algn="ctr">
              <a:buNone/>
            </a:pPr>
            <a:r>
              <a:rPr lang="en-US" sz="2000" dirty="0" smtClean="0"/>
              <a:t>These steps will need to be performed for each boundary you wish to import into PowerSchool</a:t>
            </a:r>
          </a:p>
          <a:p>
            <a:pPr marL="0" indent="0">
              <a:buNone/>
            </a:pPr>
            <a:endParaRPr lang="en-US" sz="2000" dirty="0" smtClean="0"/>
          </a:p>
        </p:txBody>
      </p:sp>
    </p:spTree>
    <p:extLst>
      <p:ext uri="{BB962C8B-B14F-4D97-AF65-F5344CB8AC3E}">
        <p14:creationId xmlns:p14="http://schemas.microsoft.com/office/powerpoint/2010/main" val="19496841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8" t="8368" r="5495" b="28475"/>
          <a:stretch/>
        </p:blipFill>
        <p:spPr bwMode="auto">
          <a:xfrm>
            <a:off x="21771" y="0"/>
            <a:ext cx="912222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42900" y="5717661"/>
            <a:ext cx="4239985" cy="707886"/>
          </a:xfrm>
          <a:prstGeom prst="rect">
            <a:avLst/>
          </a:prstGeom>
          <a:noFill/>
          <a:ln>
            <a:solidFill>
              <a:schemeClr val="tx1"/>
            </a:solidFill>
          </a:ln>
        </p:spPr>
        <p:txBody>
          <a:bodyPr wrap="square" rtlCol="0">
            <a:spAutoFit/>
          </a:bodyPr>
          <a:lstStyle/>
          <a:p>
            <a:pPr algn="ctr"/>
            <a:r>
              <a:rPr lang="en-US" sz="2000" b="1" dirty="0" smtClean="0">
                <a:solidFill>
                  <a:srgbClr val="FF0000"/>
                </a:solidFill>
              </a:rPr>
              <a:t>Cameron Elem Boundary Imported from TIMS Boundary Files</a:t>
            </a:r>
            <a:endParaRPr lang="en-US" sz="2000" b="1" dirty="0">
              <a:solidFill>
                <a:srgbClr val="FF0000"/>
              </a:solidFill>
            </a:endParaRPr>
          </a:p>
        </p:txBody>
      </p:sp>
    </p:spTree>
    <p:extLst>
      <p:ext uri="{BB962C8B-B14F-4D97-AF65-F5344CB8AC3E}">
        <p14:creationId xmlns:p14="http://schemas.microsoft.com/office/powerpoint/2010/main" val="2425111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p:cNvPicPr>
            <a:picLocks noChangeAspect="1" noChangeArrowheads="1"/>
          </p:cNvPicPr>
          <p:nvPr/>
        </p:nvPicPr>
        <p:blipFill>
          <a:blip r:embed="rId2" cstate="print"/>
          <a:srcRect l="7208" t="17421" r="63692" b="27107"/>
          <a:stretch>
            <a:fillRect/>
          </a:stretch>
        </p:blipFill>
        <p:spPr bwMode="auto">
          <a:xfrm>
            <a:off x="0" y="1"/>
            <a:ext cx="8686800" cy="5402354"/>
          </a:xfrm>
          <a:prstGeom prst="rect">
            <a:avLst/>
          </a:prstGeom>
          <a:noFill/>
          <a:ln w="9525">
            <a:noFill/>
            <a:miter lim="800000"/>
            <a:headEnd/>
            <a:tailEnd/>
          </a:ln>
        </p:spPr>
      </p:pic>
      <p:cxnSp>
        <p:nvCxnSpPr>
          <p:cNvPr id="3" name="Straight Arrow Connector 2"/>
          <p:cNvCxnSpPr/>
          <p:nvPr/>
        </p:nvCxnSpPr>
        <p:spPr>
          <a:xfrm>
            <a:off x="2819400" y="1981200"/>
            <a:ext cx="1143000" cy="1066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52400" y="5410200"/>
            <a:ext cx="5943600" cy="646331"/>
          </a:xfrm>
          <a:prstGeom prst="rect">
            <a:avLst/>
          </a:prstGeom>
        </p:spPr>
        <p:txBody>
          <a:bodyPr wrap="square">
            <a:spAutoFit/>
          </a:bodyPr>
          <a:lstStyle/>
          <a:p>
            <a:pPr algn="ctr"/>
            <a:r>
              <a:rPr lang="en-US" sz="3600" u="sng" dirty="0" smtClean="0"/>
              <a:t>www.ncbussafety.org</a:t>
            </a:r>
            <a:endParaRPr lang="en-US" sz="3600" u="sng"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12" t="6951" r="2565" b="32499"/>
          <a:stretch/>
        </p:blipFill>
        <p:spPr bwMode="auto">
          <a:xfrm>
            <a:off x="18142" y="29029"/>
            <a:ext cx="9125857" cy="6828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90600" y="1143000"/>
            <a:ext cx="1295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96886" y="6091030"/>
            <a:ext cx="6469741" cy="461665"/>
          </a:xfrm>
          <a:prstGeom prst="rect">
            <a:avLst/>
          </a:prstGeom>
          <a:solidFill>
            <a:schemeClr val="bg1"/>
          </a:solidFill>
          <a:ln>
            <a:solidFill>
              <a:schemeClr val="tx1"/>
            </a:solidFill>
          </a:ln>
        </p:spPr>
        <p:txBody>
          <a:bodyPr wrap="square" rtlCol="0">
            <a:spAutoFit/>
          </a:bodyPr>
          <a:lstStyle/>
          <a:p>
            <a:r>
              <a:rPr lang="en-US" sz="2400" b="1" dirty="0" smtClean="0">
                <a:solidFill>
                  <a:srgbClr val="FF0000"/>
                </a:solidFill>
              </a:rPr>
              <a:t>View Student Locations within School Boundaries</a:t>
            </a:r>
            <a:endParaRPr lang="en-US" sz="2400" b="1" dirty="0">
              <a:solidFill>
                <a:srgbClr val="FF0000"/>
              </a:solidFill>
            </a:endParaRPr>
          </a:p>
        </p:txBody>
      </p:sp>
      <p:cxnSp>
        <p:nvCxnSpPr>
          <p:cNvPr id="5" name="Straight Arrow Connector 4"/>
          <p:cNvCxnSpPr/>
          <p:nvPr/>
        </p:nvCxnSpPr>
        <p:spPr>
          <a:xfrm flipH="1" flipV="1">
            <a:off x="5867400" y="3352800"/>
            <a:ext cx="2133600" cy="2738230"/>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4627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8" t="8232" r="19999" b="33597"/>
          <a:stretch/>
        </p:blipFill>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1143000" y="979714"/>
            <a:ext cx="1295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52800" y="5486400"/>
            <a:ext cx="5631541" cy="830997"/>
          </a:xfrm>
          <a:prstGeom prst="rect">
            <a:avLst/>
          </a:prstGeom>
          <a:solidFill>
            <a:schemeClr val="bg1"/>
          </a:solidFill>
          <a:ln>
            <a:solidFill>
              <a:schemeClr val="tx1"/>
            </a:solidFill>
          </a:ln>
        </p:spPr>
        <p:txBody>
          <a:bodyPr wrap="square" rtlCol="0">
            <a:spAutoFit/>
          </a:bodyPr>
          <a:lstStyle/>
          <a:p>
            <a:pPr algn="ctr"/>
            <a:r>
              <a:rPr lang="en-US" sz="2400" b="1" dirty="0" smtClean="0">
                <a:solidFill>
                  <a:srgbClr val="FF0000"/>
                </a:solidFill>
              </a:rPr>
              <a:t>Can Zoom In/Out as needed to View Full Boundary or Street Level Data</a:t>
            </a:r>
            <a:endParaRPr lang="en-US" sz="2400" b="1" dirty="0">
              <a:solidFill>
                <a:srgbClr val="FF0000"/>
              </a:solidFill>
            </a:endParaRPr>
          </a:p>
        </p:txBody>
      </p:sp>
    </p:spTree>
    <p:extLst>
      <p:ext uri="{BB962C8B-B14F-4D97-AF65-F5344CB8AC3E}">
        <p14:creationId xmlns:p14="http://schemas.microsoft.com/office/powerpoint/2010/main" val="19588367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51" t="7866" r="16191" b="33962"/>
          <a:stretch/>
        </p:blipFill>
        <p:spPr bwMode="auto">
          <a:xfrm>
            <a:off x="3629" y="36286"/>
            <a:ext cx="9140371" cy="68217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30414" y="5567065"/>
            <a:ext cx="8686800" cy="830997"/>
          </a:xfrm>
          <a:prstGeom prst="rect">
            <a:avLst/>
          </a:prstGeom>
          <a:solidFill>
            <a:schemeClr val="bg1"/>
          </a:solidFill>
          <a:ln>
            <a:solidFill>
              <a:schemeClr val="tx1"/>
            </a:solidFill>
          </a:ln>
        </p:spPr>
        <p:txBody>
          <a:bodyPr wrap="square" rtlCol="0">
            <a:spAutoFit/>
          </a:bodyPr>
          <a:lstStyle/>
          <a:p>
            <a:pPr algn="ctr"/>
            <a:r>
              <a:rPr lang="en-US" sz="2400" b="1" dirty="0" smtClean="0">
                <a:solidFill>
                  <a:srgbClr val="FF0000"/>
                </a:solidFill>
              </a:rPr>
              <a:t>Dropdown Menu Shows lists all “In Schools” and “Out Schools” for the Student</a:t>
            </a:r>
            <a:endParaRPr lang="en-US" sz="2400" b="1" dirty="0">
              <a:solidFill>
                <a:srgbClr val="FF0000"/>
              </a:solidFill>
            </a:endParaRPr>
          </a:p>
        </p:txBody>
      </p:sp>
    </p:spTree>
    <p:extLst>
      <p:ext uri="{BB962C8B-B14F-4D97-AF65-F5344CB8AC3E}">
        <p14:creationId xmlns:p14="http://schemas.microsoft.com/office/powerpoint/2010/main" val="33901031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51" t="7500" r="2857" b="33780"/>
          <a:stretch/>
        </p:blipFill>
        <p:spPr bwMode="auto">
          <a:xfrm>
            <a:off x="1"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990600" y="1143000"/>
            <a:ext cx="1295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85800" y="5326797"/>
            <a:ext cx="8077200" cy="1200329"/>
          </a:xfrm>
          <a:prstGeom prst="rect">
            <a:avLst/>
          </a:prstGeom>
          <a:solidFill>
            <a:schemeClr val="bg1"/>
          </a:solidFill>
          <a:ln>
            <a:solidFill>
              <a:schemeClr val="tx1"/>
            </a:solidFill>
          </a:ln>
        </p:spPr>
        <p:txBody>
          <a:bodyPr wrap="square" rtlCol="0">
            <a:spAutoFit/>
          </a:bodyPr>
          <a:lstStyle/>
          <a:p>
            <a:pPr algn="ctr"/>
            <a:r>
              <a:rPr lang="en-US" sz="2400" b="1" dirty="0" smtClean="0">
                <a:solidFill>
                  <a:srgbClr val="FF0000"/>
                </a:solidFill>
              </a:rPr>
              <a:t>You can choose one of the “Out Schools” from the Drop-Down Menu to view student location in relation to the school boundary</a:t>
            </a:r>
            <a:endParaRPr lang="en-US" sz="2400" b="1" dirty="0">
              <a:solidFill>
                <a:srgbClr val="FF0000"/>
              </a:solidFill>
            </a:endParaRPr>
          </a:p>
        </p:txBody>
      </p:sp>
    </p:spTree>
    <p:extLst>
      <p:ext uri="{BB962C8B-B14F-4D97-AF65-F5344CB8AC3E}">
        <p14:creationId xmlns:p14="http://schemas.microsoft.com/office/powerpoint/2010/main" val="31026830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381000" y="304800"/>
            <a:ext cx="8229600" cy="1143000"/>
          </a:xfrm>
        </p:spPr>
        <p:txBody>
          <a:bodyPr/>
          <a:lstStyle/>
          <a:p>
            <a:r>
              <a:rPr lang="en-US" smtClean="0"/>
              <a:t>TIMS DATA</a:t>
            </a:r>
          </a:p>
        </p:txBody>
      </p:sp>
      <p:sp>
        <p:nvSpPr>
          <p:cNvPr id="103426" name="Content Placeholder 2"/>
          <p:cNvSpPr>
            <a:spLocks noGrp="1"/>
          </p:cNvSpPr>
          <p:nvPr>
            <p:ph idx="1"/>
          </p:nvPr>
        </p:nvSpPr>
        <p:spPr>
          <a:xfrm>
            <a:off x="457200" y="1600200"/>
            <a:ext cx="8305800" cy="3975100"/>
          </a:xfrm>
        </p:spPr>
        <p:txBody>
          <a:bodyPr/>
          <a:lstStyle/>
          <a:p>
            <a:r>
              <a:rPr lang="en-US" smtClean="0"/>
              <a:t>TIMS Data are used in a number of statewide reports:</a:t>
            </a:r>
          </a:p>
          <a:p>
            <a:endParaRPr lang="en-US" smtClean="0"/>
          </a:p>
          <a:p>
            <a:pPr lvl="1"/>
            <a:r>
              <a:rPr lang="en-US" smtClean="0"/>
              <a:t>Transportation Service Indicators Report</a:t>
            </a:r>
          </a:p>
          <a:p>
            <a:pPr lvl="1"/>
            <a:r>
              <a:rPr lang="en-US" smtClean="0"/>
              <a:t>LEA Funding Formula</a:t>
            </a:r>
          </a:p>
          <a:p>
            <a:pPr lvl="1"/>
            <a:r>
              <a:rPr lang="en-US" smtClean="0"/>
              <a:t>NCDOT Railroad Crossing Report</a:t>
            </a:r>
          </a:p>
          <a:p>
            <a:pPr lvl="1"/>
            <a:r>
              <a:rPr lang="en-US" smtClean="0"/>
              <a:t>TDTIMS Annual Transportation Audit</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idx="4294967295"/>
          </p:nvPr>
        </p:nvSpPr>
        <p:spPr>
          <a:xfrm>
            <a:off x="914400" y="152400"/>
            <a:ext cx="8229600" cy="1143000"/>
          </a:xfrm>
        </p:spPr>
        <p:txBody>
          <a:bodyPr/>
          <a:lstStyle/>
          <a:p>
            <a:r>
              <a:rPr lang="en-US" sz="4400" smtClean="0"/>
              <a:t> TIMS Data &amp; Service Indicators</a:t>
            </a:r>
          </a:p>
        </p:txBody>
      </p:sp>
      <p:sp>
        <p:nvSpPr>
          <p:cNvPr id="104450" name="Content Placeholder 2"/>
          <p:cNvSpPr>
            <a:spLocks noGrp="1"/>
          </p:cNvSpPr>
          <p:nvPr>
            <p:ph idx="4294967295"/>
          </p:nvPr>
        </p:nvSpPr>
        <p:spPr>
          <a:xfrm>
            <a:off x="4800600" y="1600200"/>
            <a:ext cx="4343400" cy="3463925"/>
          </a:xfrm>
        </p:spPr>
        <p:txBody>
          <a:bodyPr/>
          <a:lstStyle/>
          <a:p>
            <a:r>
              <a:rPr lang="en-US" sz="2000" smtClean="0"/>
              <a:t>TIMS Data are published annually for each district as a means of comparison on a number of key measures:</a:t>
            </a:r>
          </a:p>
          <a:p>
            <a:pPr lvl="1"/>
            <a:r>
              <a:rPr lang="en-US" sz="1800" smtClean="0"/>
              <a:t>Student Ride Times</a:t>
            </a:r>
          </a:p>
          <a:p>
            <a:pPr lvl="1"/>
            <a:r>
              <a:rPr lang="en-US" sz="1800" smtClean="0"/>
              <a:t>Student Distance to School</a:t>
            </a:r>
          </a:p>
          <a:p>
            <a:pPr lvl="1"/>
            <a:r>
              <a:rPr lang="en-US" sz="1800" smtClean="0"/>
              <a:t>Student to Stop Distance</a:t>
            </a:r>
          </a:p>
          <a:p>
            <a:pPr lvl="1"/>
            <a:r>
              <a:rPr lang="en-US" sz="1800" smtClean="0"/>
              <a:t>Early Pickup/Late Drop-off Times</a:t>
            </a:r>
          </a:p>
          <a:p>
            <a:pPr lvl="1"/>
            <a:r>
              <a:rPr lang="en-US" sz="1800" smtClean="0"/>
              <a:t>School Bell Times</a:t>
            </a:r>
          </a:p>
          <a:p>
            <a:pPr lvl="1"/>
            <a:r>
              <a:rPr lang="en-US" sz="1800" smtClean="0"/>
              <a:t>Number of Bus Runs per Route</a:t>
            </a:r>
          </a:p>
        </p:txBody>
      </p:sp>
      <p:sp>
        <p:nvSpPr>
          <p:cNvPr id="104451" name="TextBox 6"/>
          <p:cNvSpPr txBox="1">
            <a:spLocks noChangeArrowheads="1"/>
          </p:cNvSpPr>
          <p:nvPr/>
        </p:nvSpPr>
        <p:spPr bwMode="auto">
          <a:xfrm>
            <a:off x="914400" y="1066800"/>
            <a:ext cx="7772400" cy="369888"/>
          </a:xfrm>
          <a:prstGeom prst="rect">
            <a:avLst/>
          </a:prstGeom>
          <a:noFill/>
          <a:ln w="9525">
            <a:noFill/>
            <a:miter lim="800000"/>
            <a:headEnd/>
            <a:tailEnd/>
          </a:ln>
        </p:spPr>
        <p:txBody>
          <a:bodyPr>
            <a:spAutoFit/>
          </a:bodyPr>
          <a:lstStyle/>
          <a:p>
            <a:pPr algn="ctr"/>
            <a:r>
              <a:rPr lang="en-US"/>
              <a:t>www.ncbussafety.org/TIMS.html</a:t>
            </a:r>
          </a:p>
        </p:txBody>
      </p:sp>
      <p:pic>
        <p:nvPicPr>
          <p:cNvPr id="104452" name="Picture 2"/>
          <p:cNvPicPr>
            <a:picLocks noChangeAspect="1" noChangeArrowheads="1"/>
          </p:cNvPicPr>
          <p:nvPr/>
        </p:nvPicPr>
        <p:blipFill>
          <a:blip r:embed="rId2" cstate="print"/>
          <a:srcRect/>
          <a:stretch>
            <a:fillRect/>
          </a:stretch>
        </p:blipFill>
        <p:spPr bwMode="auto">
          <a:xfrm>
            <a:off x="457200" y="1524000"/>
            <a:ext cx="3846513" cy="414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idx="4294967295"/>
          </p:nvPr>
        </p:nvSpPr>
        <p:spPr>
          <a:xfrm>
            <a:off x="0" y="274638"/>
            <a:ext cx="8229600" cy="1143000"/>
          </a:xfrm>
        </p:spPr>
        <p:txBody>
          <a:bodyPr/>
          <a:lstStyle/>
          <a:p>
            <a:r>
              <a:rPr lang="en-US" smtClean="0"/>
              <a:t>Service Indicators</a:t>
            </a:r>
          </a:p>
        </p:txBody>
      </p:sp>
      <p:sp>
        <p:nvSpPr>
          <p:cNvPr id="105475" name="Content Placeholder 2"/>
          <p:cNvSpPr>
            <a:spLocks noGrp="1"/>
          </p:cNvSpPr>
          <p:nvPr>
            <p:ph idx="4294967295"/>
          </p:nvPr>
        </p:nvSpPr>
        <p:spPr>
          <a:xfrm>
            <a:off x="4800600" y="1752600"/>
            <a:ext cx="4343400" cy="3465513"/>
          </a:xfrm>
        </p:spPr>
        <p:txBody>
          <a:bodyPr/>
          <a:lstStyle/>
          <a:p>
            <a:r>
              <a:rPr lang="en-US" sz="2400" smtClean="0"/>
              <a:t>The Transportation Service Indicators Report examines state averages for multiple transportation variables to understand the level of service received by the typical school bus rider in North Carolina.</a:t>
            </a:r>
          </a:p>
          <a:p>
            <a:endParaRPr lang="en-US" sz="2000" smtClean="0"/>
          </a:p>
        </p:txBody>
      </p:sp>
      <p:pic>
        <p:nvPicPr>
          <p:cNvPr id="105474" name="Picture 2"/>
          <p:cNvPicPr>
            <a:picLocks noChangeAspect="1" noChangeArrowheads="1"/>
          </p:cNvPicPr>
          <p:nvPr/>
        </p:nvPicPr>
        <p:blipFill>
          <a:blip r:embed="rId2" cstate="print"/>
          <a:srcRect l="51875" t="21304" r="16251" b="6442"/>
          <a:stretch>
            <a:fillRect/>
          </a:stretch>
        </p:blipFill>
        <p:spPr bwMode="auto">
          <a:xfrm>
            <a:off x="152400" y="1295400"/>
            <a:ext cx="4419600" cy="4648200"/>
          </a:xfrm>
          <a:prstGeom prst="rect">
            <a:avLst/>
          </a:prstGeom>
          <a:noFill/>
          <a:ln w="15875">
            <a:solidFill>
              <a:schemeClr val="tx1"/>
            </a:solid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idx="4294967295"/>
          </p:nvPr>
        </p:nvSpPr>
        <p:spPr>
          <a:xfrm>
            <a:off x="0" y="274638"/>
            <a:ext cx="8229600" cy="792162"/>
          </a:xfrm>
        </p:spPr>
        <p:txBody>
          <a:bodyPr/>
          <a:lstStyle/>
          <a:p>
            <a:r>
              <a:rPr lang="en-US" smtClean="0"/>
              <a:t>Service Indicators</a:t>
            </a:r>
          </a:p>
        </p:txBody>
      </p:sp>
      <p:sp>
        <p:nvSpPr>
          <p:cNvPr id="107522" name="Content Placeholder 2"/>
          <p:cNvSpPr>
            <a:spLocks noGrp="1"/>
          </p:cNvSpPr>
          <p:nvPr>
            <p:ph idx="4294967295"/>
          </p:nvPr>
        </p:nvSpPr>
        <p:spPr>
          <a:xfrm>
            <a:off x="533400" y="4724400"/>
            <a:ext cx="8610600" cy="1249363"/>
          </a:xfrm>
        </p:spPr>
        <p:txBody>
          <a:bodyPr/>
          <a:lstStyle/>
          <a:p>
            <a:pPr algn="ctr"/>
            <a:r>
              <a:rPr lang="en-US" sz="2400" smtClean="0"/>
              <a:t>The data for each district is then displayed in categorical groupings on the state map</a:t>
            </a:r>
          </a:p>
          <a:p>
            <a:endParaRPr lang="en-US" sz="2000" smtClean="0"/>
          </a:p>
        </p:txBody>
      </p:sp>
      <p:pic>
        <p:nvPicPr>
          <p:cNvPr id="107523" name="Picture 2"/>
          <p:cNvPicPr>
            <a:picLocks noChangeAspect="1" noChangeArrowheads="1"/>
          </p:cNvPicPr>
          <p:nvPr/>
        </p:nvPicPr>
        <p:blipFill>
          <a:blip r:embed="rId2" cstate="print"/>
          <a:srcRect/>
          <a:stretch>
            <a:fillRect/>
          </a:stretch>
        </p:blipFill>
        <p:spPr bwMode="auto">
          <a:xfrm>
            <a:off x="685800" y="1066800"/>
            <a:ext cx="79248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idx="4294967295"/>
          </p:nvPr>
        </p:nvSpPr>
        <p:spPr>
          <a:xfrm>
            <a:off x="0" y="274638"/>
            <a:ext cx="8229600" cy="792162"/>
          </a:xfrm>
        </p:spPr>
        <p:txBody>
          <a:bodyPr/>
          <a:lstStyle/>
          <a:p>
            <a:r>
              <a:rPr lang="en-US" smtClean="0"/>
              <a:t>Service Indicators</a:t>
            </a:r>
          </a:p>
        </p:txBody>
      </p:sp>
      <p:sp>
        <p:nvSpPr>
          <p:cNvPr id="108546" name="Content Placeholder 6"/>
          <p:cNvSpPr>
            <a:spLocks noGrp="1"/>
          </p:cNvSpPr>
          <p:nvPr>
            <p:ph idx="4294967295"/>
          </p:nvPr>
        </p:nvSpPr>
        <p:spPr>
          <a:xfrm>
            <a:off x="5715000" y="1752600"/>
            <a:ext cx="3429000" cy="3046413"/>
          </a:xfrm>
        </p:spPr>
        <p:txBody>
          <a:bodyPr/>
          <a:lstStyle/>
          <a:p>
            <a:r>
              <a:rPr lang="en-US" sz="2400" smtClean="0"/>
              <a:t>The actual numbers and change from the previous year are also reported for each district and can indicate improved or diminished services for students.</a:t>
            </a:r>
          </a:p>
        </p:txBody>
      </p:sp>
      <p:pic>
        <p:nvPicPr>
          <p:cNvPr id="108547" name="Picture 2"/>
          <p:cNvPicPr>
            <a:picLocks noChangeAspect="1" noChangeArrowheads="1"/>
          </p:cNvPicPr>
          <p:nvPr/>
        </p:nvPicPr>
        <p:blipFill>
          <a:blip r:embed="rId2" cstate="print"/>
          <a:srcRect l="29375" t="20926" r="28125" b="9055"/>
          <a:stretch>
            <a:fillRect/>
          </a:stretch>
        </p:blipFill>
        <p:spPr bwMode="auto">
          <a:xfrm>
            <a:off x="304800" y="1371600"/>
            <a:ext cx="5181600" cy="4724400"/>
          </a:xfrm>
          <a:prstGeom prst="rect">
            <a:avLst/>
          </a:prstGeom>
          <a:noFill/>
          <a:ln w="15875">
            <a:solidFill>
              <a:schemeClr val="tx1"/>
            </a:solid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r>
              <a:rPr lang="en-US" dirty="0" smtClean="0"/>
              <a:t>LEA Funding Formula:</a:t>
            </a:r>
            <a:br>
              <a:rPr lang="en-US" dirty="0" smtClean="0"/>
            </a:br>
            <a:r>
              <a:rPr lang="en-US" sz="2000" dirty="0" smtClean="0"/>
              <a:t>The Importance of Accurate Student Addresses</a:t>
            </a:r>
            <a:endParaRPr lang="en-US" dirty="0" smtClean="0"/>
          </a:p>
        </p:txBody>
      </p:sp>
      <p:sp>
        <p:nvSpPr>
          <p:cNvPr id="113666" name="Content Placeholder 6"/>
          <p:cNvSpPr>
            <a:spLocks noGrp="1"/>
          </p:cNvSpPr>
          <p:nvPr>
            <p:ph idx="1"/>
          </p:nvPr>
        </p:nvSpPr>
        <p:spPr>
          <a:xfrm>
            <a:off x="4343400" y="1524000"/>
            <a:ext cx="4648200" cy="3910013"/>
          </a:xfrm>
        </p:spPr>
        <p:txBody>
          <a:bodyPr/>
          <a:lstStyle/>
          <a:p>
            <a:r>
              <a:rPr lang="en-US" sz="1800" dirty="0" smtClean="0"/>
              <a:t>In addition to misleading service indicators for your district, inaccurate student assignments in TIMS can impact your annual transportation allotment.</a:t>
            </a:r>
          </a:p>
          <a:p>
            <a:r>
              <a:rPr lang="en-US" sz="1800" dirty="0" smtClean="0"/>
              <a:t>One key statistic from TIMS utilized in the funding formula is the Student to School Distance of your assigned riders.</a:t>
            </a:r>
          </a:p>
          <a:p>
            <a:r>
              <a:rPr lang="en-US" sz="1800" dirty="0" smtClean="0"/>
              <a:t>The formula uses this statistic to determine the distance from home for students who are transported each day and assists in equalizing the allocation process between rural and urban areas.</a:t>
            </a:r>
          </a:p>
          <a:p>
            <a:pPr>
              <a:buFontTx/>
              <a:buNone/>
            </a:pPr>
            <a:endParaRPr lang="en-US" sz="1800" dirty="0" smtClean="0"/>
          </a:p>
        </p:txBody>
      </p:sp>
      <p:pic>
        <p:nvPicPr>
          <p:cNvPr id="113667" name="Picture 4"/>
          <p:cNvPicPr>
            <a:picLocks noChangeAspect="1" noChangeArrowheads="1"/>
          </p:cNvPicPr>
          <p:nvPr/>
        </p:nvPicPr>
        <p:blipFill>
          <a:blip r:embed="rId2" cstate="print"/>
          <a:srcRect b="28175"/>
          <a:stretch>
            <a:fillRect/>
          </a:stretch>
        </p:blipFill>
        <p:spPr bwMode="auto">
          <a:xfrm>
            <a:off x="228600" y="1524000"/>
            <a:ext cx="4122738" cy="4038600"/>
          </a:xfrm>
          <a:prstGeom prst="rect">
            <a:avLst/>
          </a:prstGeom>
          <a:noFill/>
          <a:ln w="9525">
            <a:noFill/>
            <a:miter lim="800000"/>
            <a:headEnd/>
            <a:tailEnd/>
          </a:ln>
        </p:spPr>
      </p:pic>
      <p:sp>
        <p:nvSpPr>
          <p:cNvPr id="113668" name="Rounded Rectangle 7"/>
          <p:cNvSpPr>
            <a:spLocks noChangeArrowheads="1"/>
          </p:cNvSpPr>
          <p:nvPr/>
        </p:nvSpPr>
        <p:spPr bwMode="auto">
          <a:xfrm>
            <a:off x="2438400" y="2362200"/>
            <a:ext cx="1066800" cy="228600"/>
          </a:xfrm>
          <a:prstGeom prst="roundRect">
            <a:avLst>
              <a:gd name="adj" fmla="val 16667"/>
            </a:avLst>
          </a:prstGeom>
          <a:noFill/>
          <a:ln w="25400" algn="ctr">
            <a:solidFill>
              <a:srgbClr val="FF0000"/>
            </a:solidFill>
            <a:miter lim="800000"/>
            <a:headEnd/>
            <a:tailEnd/>
          </a:ln>
        </p:spPr>
        <p:txBody>
          <a:bodyPr wrap="none"/>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2" cstate="print"/>
          <a:srcRect l="6432" t="12540" r="51768" b="12790"/>
          <a:stretch>
            <a:fillRect/>
          </a:stretch>
        </p:blipFill>
        <p:spPr bwMode="auto">
          <a:xfrm>
            <a:off x="96838" y="82550"/>
            <a:ext cx="8950325" cy="6394450"/>
          </a:xfrm>
          <a:prstGeom prst="rect">
            <a:avLst/>
          </a:prstGeom>
          <a:noFill/>
          <a:ln w="9525">
            <a:noFill/>
            <a:miter lim="800000"/>
            <a:headEnd/>
            <a:tailEnd/>
          </a:ln>
        </p:spPr>
      </p:pic>
      <p:sp>
        <p:nvSpPr>
          <p:cNvPr id="2" name="Oval 1"/>
          <p:cNvSpPr/>
          <p:nvPr/>
        </p:nvSpPr>
        <p:spPr>
          <a:xfrm>
            <a:off x="2057400" y="1828800"/>
            <a:ext cx="3048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Oval 4"/>
          <p:cNvSpPr/>
          <p:nvPr/>
        </p:nvSpPr>
        <p:spPr>
          <a:xfrm>
            <a:off x="2181225" y="2700338"/>
            <a:ext cx="4014788"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Oval 5"/>
          <p:cNvSpPr/>
          <p:nvPr/>
        </p:nvSpPr>
        <p:spPr>
          <a:xfrm>
            <a:off x="2333625" y="3395663"/>
            <a:ext cx="4752975" cy="5318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1" name="Cloud Callout 5"/>
          <p:cNvSpPr>
            <a:spLocks noChangeArrowheads="1"/>
          </p:cNvSpPr>
          <p:nvPr/>
        </p:nvSpPr>
        <p:spPr bwMode="auto">
          <a:xfrm rot="834768">
            <a:off x="2665413" y="3440113"/>
            <a:ext cx="2819400" cy="1600200"/>
          </a:xfrm>
          <a:prstGeom prst="cloudCallout">
            <a:avLst>
              <a:gd name="adj1" fmla="val -20833"/>
              <a:gd name="adj2" fmla="val 62500"/>
            </a:avLst>
          </a:prstGeom>
          <a:solidFill>
            <a:srgbClr val="66CCFF"/>
          </a:solidFill>
          <a:ln w="9525" algn="ctr">
            <a:solidFill>
              <a:schemeClr val="tx1"/>
            </a:solidFill>
            <a:miter lim="800000"/>
            <a:headEnd/>
            <a:tailEnd/>
          </a:ln>
        </p:spPr>
        <p:txBody>
          <a:bodyPr wrap="none"/>
          <a:lstStyle/>
          <a:p>
            <a:endParaRPr lang="en-US">
              <a:solidFill>
                <a:srgbClr val="000000"/>
              </a:solidFill>
            </a:endParaRPr>
          </a:p>
        </p:txBody>
      </p:sp>
      <p:sp>
        <p:nvSpPr>
          <p:cNvPr id="133122" name="Rectangle 3"/>
          <p:cNvSpPr>
            <a:spLocks noGrp="1" noChangeArrowheads="1"/>
          </p:cNvSpPr>
          <p:nvPr>
            <p:ph idx="1"/>
          </p:nvPr>
        </p:nvSpPr>
        <p:spPr>
          <a:xfrm rot="953827">
            <a:off x="2912194" y="3724443"/>
            <a:ext cx="2325837" cy="1015663"/>
          </a:xfrm>
        </p:spPr>
        <p:txBody>
          <a:bodyPr wrap="square">
            <a:spAutoFit/>
          </a:bodyPr>
          <a:lstStyle/>
          <a:p>
            <a:pPr marL="0" indent="0" algn="ctr" eaLnBrk="1" hangingPunct="1">
              <a:buFont typeface="Arial" charset="0"/>
              <a:buNone/>
            </a:pPr>
            <a:r>
              <a:rPr lang="en-US" b="1" dirty="0" smtClean="0"/>
              <a:t>Any Questions?</a:t>
            </a:r>
          </a:p>
        </p:txBody>
      </p:sp>
      <p:pic>
        <p:nvPicPr>
          <p:cNvPr id="133124" name="Picture 8" descr="33400137"/>
          <p:cNvPicPr>
            <a:picLocks noChangeAspect="1" noChangeArrowheads="1"/>
          </p:cNvPicPr>
          <p:nvPr/>
        </p:nvPicPr>
        <p:blipFill>
          <a:blip r:embed="rId2" cstate="print">
            <a:clrChange>
              <a:clrFrom>
                <a:srgbClr val="FCFFFF"/>
              </a:clrFrom>
              <a:clrTo>
                <a:srgbClr val="FCFFFF">
                  <a:alpha val="0"/>
                </a:srgbClr>
              </a:clrTo>
            </a:clrChange>
          </a:blip>
          <a:srcRect/>
          <a:stretch>
            <a:fillRect/>
          </a:stretch>
        </p:blipFill>
        <p:spPr bwMode="auto">
          <a:xfrm>
            <a:off x="0" y="4232275"/>
            <a:ext cx="3505200" cy="2493963"/>
          </a:xfrm>
          <a:prstGeom prst="rect">
            <a:avLst/>
          </a:prstGeom>
          <a:noFill/>
          <a:ln w="9525">
            <a:noFill/>
            <a:miter lim="800000"/>
            <a:headEnd/>
            <a:tailEnd/>
          </a:ln>
        </p:spPr>
      </p:pic>
      <p:sp>
        <p:nvSpPr>
          <p:cNvPr id="9" name="Rectangle 2"/>
          <p:cNvSpPr txBox="1">
            <a:spLocks noChangeArrowheads="1"/>
          </p:cNvSpPr>
          <p:nvPr/>
        </p:nvSpPr>
        <p:spPr bwMode="auto">
          <a:xfrm>
            <a:off x="762000" y="685800"/>
            <a:ext cx="7772400" cy="24578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r>
              <a:rPr lang="en-US" sz="6000" kern="0" dirty="0" smtClean="0"/>
              <a:t>PowerSchool </a:t>
            </a:r>
            <a:br>
              <a:rPr lang="en-US" sz="6000" kern="0" dirty="0" smtClean="0"/>
            </a:br>
            <a:r>
              <a:rPr lang="en-US" sz="6000" kern="0" dirty="0" smtClean="0"/>
              <a:t>&amp; </a:t>
            </a:r>
            <a:br>
              <a:rPr lang="en-US" sz="6000" kern="0" dirty="0" smtClean="0"/>
            </a:br>
            <a:r>
              <a:rPr lang="en-US" sz="6000" kern="0" dirty="0" smtClean="0"/>
              <a:t>TIMS </a:t>
            </a:r>
            <a:r>
              <a:rPr lang="en-US" sz="4400" kern="0" dirty="0" smtClean="0"/>
              <a:t/>
            </a:r>
            <a:br>
              <a:rPr lang="en-US" sz="4400" kern="0" dirty="0" smtClean="0"/>
            </a:br>
            <a:endParaRPr lang="en-US" sz="4400" kern="0" dirty="0" smtClean="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228600"/>
            <a:ext cx="8534400" cy="1449628"/>
          </a:xfrm>
        </p:spPr>
        <p:txBody>
          <a:bodyPr/>
          <a:lstStyle/>
          <a:p>
            <a:pPr marL="0" indent="0" algn="ctr">
              <a:buNone/>
            </a:pPr>
            <a:r>
              <a:rPr lang="en-US" sz="1800" dirty="0" smtClean="0"/>
              <a:t>For more information about TIMS and all things related to </a:t>
            </a:r>
          </a:p>
          <a:p>
            <a:pPr marL="0" indent="0" algn="ctr">
              <a:buNone/>
            </a:pPr>
            <a:r>
              <a:rPr lang="en-US" sz="1800" dirty="0" smtClean="0"/>
              <a:t>North Carolina Pupil Transportation, you may contact the following staff members</a:t>
            </a:r>
          </a:p>
          <a:p>
            <a:pPr marL="0" indent="0">
              <a:buNone/>
            </a:pPr>
            <a:endParaRPr lang="en-US" sz="1800" dirty="0" smtClean="0"/>
          </a:p>
          <a:p>
            <a:pPr marL="0" indent="0">
              <a:buNone/>
            </a:pPr>
            <a:r>
              <a:rPr lang="en-US" sz="1800" dirty="0" smtClean="0"/>
              <a:t>NCDPI – Transportation Services		         TIMS Support Staff</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952" t="30476" r="54444" b="8317"/>
          <a:stretch/>
        </p:blipFill>
        <p:spPr bwMode="auto">
          <a:xfrm>
            <a:off x="457200" y="1600200"/>
            <a:ext cx="3276600" cy="44148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810" t="26731" r="52540" b="5206"/>
          <a:stretch/>
        </p:blipFill>
        <p:spPr bwMode="auto">
          <a:xfrm>
            <a:off x="4953000" y="1605516"/>
            <a:ext cx="3276600" cy="38046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5455637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idx="4294967295"/>
          </p:nvPr>
        </p:nvSpPr>
        <p:spPr>
          <a:xfrm>
            <a:off x="0" y="274638"/>
            <a:ext cx="8229600" cy="1143000"/>
          </a:xfrm>
        </p:spPr>
        <p:txBody>
          <a:bodyPr/>
          <a:lstStyle/>
          <a:p>
            <a:r>
              <a:rPr lang="en-US" b="1" dirty="0" smtClean="0">
                <a:solidFill>
                  <a:srgbClr val="0099CC"/>
                </a:solidFill>
                <a:cs typeface="Arial" charset="0"/>
              </a:rPr>
              <a:t>Bus Route Creation Using TIMS</a:t>
            </a:r>
            <a:endParaRPr lang="en-US" dirty="0" smtClean="0">
              <a:solidFill>
                <a:srgbClr val="0099CC"/>
              </a:solidFill>
            </a:endParaRPr>
          </a:p>
        </p:txBody>
      </p:sp>
      <p:sp>
        <p:nvSpPr>
          <p:cNvPr id="39938" name="Content Placeholder 2"/>
          <p:cNvSpPr>
            <a:spLocks noGrp="1"/>
          </p:cNvSpPr>
          <p:nvPr>
            <p:ph idx="4294967295"/>
          </p:nvPr>
        </p:nvSpPr>
        <p:spPr>
          <a:xfrm>
            <a:off x="0" y="1600200"/>
            <a:ext cx="8229600" cy="4031873"/>
          </a:xfrm>
        </p:spPr>
        <p:txBody>
          <a:bodyPr/>
          <a:lstStyle/>
          <a:p>
            <a:pPr marL="0" indent="0" algn="just">
              <a:spcAft>
                <a:spcPts val="1200"/>
              </a:spcAft>
              <a:buFont typeface="Arial" charset="0"/>
              <a:buNone/>
            </a:pPr>
            <a:r>
              <a:rPr lang="en-US" sz="2400" dirty="0" smtClean="0">
                <a:solidFill>
                  <a:srgbClr val="000000"/>
                </a:solidFill>
                <a:cs typeface="Arial" charset="0"/>
              </a:rPr>
              <a:t>TIMS provides the ability to analyze alternate scenarios including multi-school transportation or multi-tier transportation through the use of staggered bell times and the simulation of routing impacts on proposed program placements.</a:t>
            </a:r>
          </a:p>
          <a:p>
            <a:pPr marL="0" indent="0" algn="just">
              <a:spcAft>
                <a:spcPts val="1200"/>
              </a:spcAft>
            </a:pPr>
            <a:r>
              <a:rPr lang="en-US" sz="2400" dirty="0" smtClean="0">
                <a:solidFill>
                  <a:srgbClr val="000000"/>
                </a:solidFill>
                <a:cs typeface="Arial" charset="0"/>
              </a:rPr>
              <a:t>Simulation shows actual student impact</a:t>
            </a:r>
          </a:p>
          <a:p>
            <a:pPr marL="400050" lvl="1" indent="0" algn="just">
              <a:spcAft>
                <a:spcPts val="1200"/>
              </a:spcAft>
            </a:pPr>
            <a:r>
              <a:rPr lang="en-US" sz="2400" dirty="0" smtClean="0">
                <a:solidFill>
                  <a:srgbClr val="000000"/>
                </a:solidFill>
                <a:cs typeface="Arial" charset="0"/>
              </a:rPr>
              <a:t>Overall Bus Mileage and Driver Hours</a:t>
            </a:r>
          </a:p>
          <a:p>
            <a:pPr marL="400050" lvl="1" indent="0" algn="just">
              <a:spcAft>
                <a:spcPts val="1200"/>
              </a:spcAft>
            </a:pPr>
            <a:r>
              <a:rPr lang="en-US" sz="2400" dirty="0" smtClean="0">
                <a:solidFill>
                  <a:srgbClr val="000000"/>
                </a:solidFill>
                <a:cs typeface="Arial" charset="0"/>
              </a:rPr>
              <a:t>Estimated Student Ride Times</a:t>
            </a:r>
          </a:p>
          <a:p>
            <a:pPr marL="400050" lvl="1" indent="0" algn="just">
              <a:spcAft>
                <a:spcPts val="1200"/>
              </a:spcAft>
            </a:pPr>
            <a:r>
              <a:rPr lang="en-US" sz="2400" dirty="0" smtClean="0">
                <a:solidFill>
                  <a:srgbClr val="000000"/>
                </a:solidFill>
                <a:cs typeface="Arial" charset="0"/>
              </a:rPr>
              <a:t>Early Pick Up &amp; Late Drop Off Times</a:t>
            </a: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2"/>
          <p:cNvSpPr>
            <a:spLocks noGrp="1" noChangeArrowheads="1"/>
          </p:cNvSpPr>
          <p:nvPr>
            <p:ph type="ctrTitle"/>
          </p:nvPr>
        </p:nvSpPr>
        <p:spPr>
          <a:xfrm>
            <a:off x="965033" y="381000"/>
            <a:ext cx="7772400" cy="3962400"/>
          </a:xfrm>
          <a:noFill/>
        </p:spPr>
        <p:txBody>
          <a:bodyPr/>
          <a:lstStyle/>
          <a:p>
            <a:r>
              <a:rPr lang="en-US" sz="4400" dirty="0" smtClean="0"/>
              <a:t>TIMS Overview</a:t>
            </a:r>
            <a:br>
              <a:rPr lang="en-US" sz="4400" dirty="0" smtClean="0"/>
            </a:br>
            <a:r>
              <a:rPr lang="en-US" sz="4400" dirty="0" smtClean="0"/>
              <a:t/>
            </a:r>
            <a:br>
              <a:rPr lang="en-US" sz="4400" dirty="0" smtClean="0"/>
            </a:br>
            <a:r>
              <a:rPr lang="en-US" sz="2800" dirty="0" smtClean="0"/>
              <a:t>PowerSchool Data Imports</a:t>
            </a:r>
            <a:br>
              <a:rPr lang="en-US" sz="2800" dirty="0" smtClean="0"/>
            </a:br>
            <a:r>
              <a:rPr lang="en-US" sz="2800" dirty="0" smtClean="0"/>
              <a:t>Student Information</a:t>
            </a:r>
            <a:br>
              <a:rPr lang="en-US" sz="2800" dirty="0" smtClean="0"/>
            </a:br>
            <a:r>
              <a:rPr lang="en-US" sz="2800" dirty="0" smtClean="0"/>
              <a:t>Address Errors</a:t>
            </a:r>
            <a:br>
              <a:rPr lang="en-US" sz="2800" dirty="0" smtClean="0"/>
            </a:br>
            <a:r>
              <a:rPr lang="en-US" sz="2800" dirty="0" smtClean="0"/>
              <a:t>TIMS Demo</a:t>
            </a:r>
            <a:br>
              <a:rPr lang="en-US" sz="2800" dirty="0" smtClean="0"/>
            </a:br>
            <a:r>
              <a:rPr lang="en-US" sz="2800" dirty="0" smtClean="0"/>
              <a:t>Importing TIMS Data into PowerSchool</a:t>
            </a:r>
            <a:endParaRPr lang="en-US" sz="4400" dirty="0" smtClean="0">
              <a:solidFill>
                <a:schemeClr val="tx1"/>
              </a:solidFill>
            </a:endParaRPr>
          </a:p>
        </p:txBody>
      </p:sp>
      <p:sp>
        <p:nvSpPr>
          <p:cNvPr id="3" name="Hexagon 2"/>
          <p:cNvSpPr/>
          <p:nvPr/>
        </p:nvSpPr>
        <p:spPr bwMode="auto">
          <a:xfrm>
            <a:off x="8746958" y="6509084"/>
            <a:ext cx="180474" cy="168442"/>
          </a:xfrm>
          <a:prstGeom prst="hexagon">
            <a:avLst/>
          </a:prstGeom>
          <a:solidFill>
            <a:srgbClr val="FF0000">
              <a:alpha val="61000"/>
            </a:srgbClr>
          </a:solidFill>
          <a:ln w="9525" cap="flat" cmpd="sng" algn="ctr">
            <a:solidFill>
              <a:schemeClr val="bg1">
                <a:lumMod val="9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ack to School">
  <a:themeElements>
    <a:clrScheme name="Back to Sch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ck to School">
      <a:majorFont>
        <a:latin typeface="Andy"/>
        <a:ea typeface=""/>
        <a:cs typeface=""/>
      </a:majorFont>
      <a:minorFont>
        <a:latin typeface="And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ack to Sch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ck to Schoo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ck to Schoo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ck to Schoo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ck to Schoo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ck to Schoo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ck to Schoo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ck to Schoo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ck to Schoo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ck to Schoo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ck to Schoo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ck to Schoo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25103</TotalTime>
  <Words>2592</Words>
  <Application>Microsoft Office PowerPoint</Application>
  <PresentationFormat>On-screen Show (4:3)</PresentationFormat>
  <Paragraphs>373</Paragraphs>
  <Slides>71</Slides>
  <Notes>6</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Back to School</vt:lpstr>
      <vt:lpstr>PowerSchool  &amp;  TIMS  </vt:lpstr>
      <vt:lpstr>What Is TIMS?</vt:lpstr>
      <vt:lpstr>The TIMS System</vt:lpstr>
      <vt:lpstr>PowerPoint Presentation</vt:lpstr>
      <vt:lpstr>The TIMS System</vt:lpstr>
      <vt:lpstr>PowerPoint Presentation</vt:lpstr>
      <vt:lpstr>PowerPoint Presentation</vt:lpstr>
      <vt:lpstr>Bus Route Creation Using TIMS</vt:lpstr>
      <vt:lpstr>TIMS Overview  PowerSchool Data Imports Student Information Address Errors TIMS Demo Importing TIMS Data into PowerSchool</vt:lpstr>
      <vt:lpstr>TIMS Data Imports</vt:lpstr>
      <vt:lpstr>Students</vt:lpstr>
      <vt:lpstr>Common Mistakes</vt:lpstr>
      <vt:lpstr>Missing or Incomplete  Street Information</vt:lpstr>
      <vt:lpstr>Student Addressing</vt:lpstr>
      <vt:lpstr>Missing or Incomplete  Street Information</vt:lpstr>
      <vt:lpstr>Missing or Incomplete  Street Information</vt:lpstr>
      <vt:lpstr>Missing or Incomplete  Street Information</vt:lpstr>
      <vt:lpstr>Missing or Incomplete  Street Information</vt:lpstr>
      <vt:lpstr>Missing or Incomplete  Street Information</vt:lpstr>
      <vt:lpstr>Missing or Incomplete  Street Information</vt:lpstr>
      <vt:lpstr>Duplicate Street Names</vt:lpstr>
      <vt:lpstr>Student Addressing</vt:lpstr>
      <vt:lpstr>Simple Misspellings</vt:lpstr>
      <vt:lpstr>Apartment &amp; Lot Numbers</vt:lpstr>
      <vt:lpstr>Apartment &amp; Lot Numbers</vt:lpstr>
      <vt:lpstr>Apartment &amp; Lot Numbers</vt:lpstr>
      <vt:lpstr>Correcting Address Errors  in PowerSchool</vt:lpstr>
      <vt:lpstr>Student Screens in TIMS </vt:lpstr>
      <vt:lpstr>The TIMS Map </vt:lpstr>
      <vt:lpstr>Stops </vt:lpstr>
      <vt:lpstr>Bus Runs </vt:lpstr>
      <vt:lpstr>Bus Run Directions </vt:lpstr>
      <vt:lpstr>Routes</vt:lpstr>
      <vt:lpstr>Reports</vt:lpstr>
      <vt:lpstr>Reports</vt:lpstr>
      <vt:lpstr>Summary of Route Time and Miles</vt:lpstr>
      <vt:lpstr>NCDOT Railroad Crossing Report</vt:lpstr>
      <vt:lpstr>Passenger Lists</vt:lpstr>
      <vt:lpstr>PowerSchool  Transportation Data</vt:lpstr>
      <vt:lpstr>PowerSchool  Transportation Data</vt:lpstr>
      <vt:lpstr>PowerSchool  Transportation Data</vt:lpstr>
      <vt:lpstr>PowerSchool  Transportation Data</vt:lpstr>
      <vt:lpstr>PowerSchool  Transportation Data</vt:lpstr>
      <vt:lpstr>PowerSchool  Transportation Data</vt:lpstr>
      <vt:lpstr>PowerSchool  Transportation Data</vt:lpstr>
      <vt:lpstr>PowerSchool  Transportation Data</vt:lpstr>
      <vt:lpstr>Uploading TIMS Data  Into PowerSchool</vt:lpstr>
      <vt:lpstr>PowerPoint Presentation</vt:lpstr>
      <vt:lpstr>PowerPoint Presentation</vt:lpstr>
      <vt:lpstr>PowerPoint Presentation</vt:lpstr>
      <vt:lpstr>PowerPoint Presentation</vt:lpstr>
      <vt:lpstr>PowerPoint Presentation</vt:lpstr>
      <vt:lpstr>TIMS Data Analysis</vt:lpstr>
      <vt:lpstr>Redistricting – Boundary Planning</vt:lpstr>
      <vt:lpstr>Boundary Planning</vt:lpstr>
      <vt:lpstr>Boundary Planning - Tally</vt:lpstr>
      <vt:lpstr>TIMS Boundaries &amp; PowerSchool</vt:lpstr>
      <vt:lpstr>TIMS Boundaries &amp; PowerSchool</vt:lpstr>
      <vt:lpstr>PowerPoint Presentation</vt:lpstr>
      <vt:lpstr>PowerPoint Presentation</vt:lpstr>
      <vt:lpstr>PowerPoint Presentation</vt:lpstr>
      <vt:lpstr>PowerPoint Presentation</vt:lpstr>
      <vt:lpstr>PowerPoint Presentation</vt:lpstr>
      <vt:lpstr>TIMS DATA</vt:lpstr>
      <vt:lpstr> TIMS Data &amp; Service Indicators</vt:lpstr>
      <vt:lpstr>Service Indicators</vt:lpstr>
      <vt:lpstr>Service Indicators</vt:lpstr>
      <vt:lpstr>Service Indicators</vt:lpstr>
      <vt:lpstr>LEA Funding Formula: The Importance of Accurate Student Addresses</vt:lpstr>
      <vt:lpstr>PowerPoint Presentation</vt:lpstr>
      <vt:lpstr>PowerPoint Presentation</vt:lpstr>
    </vt:vector>
  </TitlesOfParts>
  <Company>Technical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UNC Charlotte Urban Institute</dc:creator>
  <cp:lastModifiedBy>test</cp:lastModifiedBy>
  <cp:revision>656</cp:revision>
  <cp:lastPrinted>2014-01-14T16:30:20Z</cp:lastPrinted>
  <dcterms:created xsi:type="dcterms:W3CDTF">2000-08-22T20:15:15Z</dcterms:created>
  <dcterms:modified xsi:type="dcterms:W3CDTF">2014-06-30T15:32:57Z</dcterms:modified>
</cp:coreProperties>
</file>